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0693400" cy="7556500"/>
  <p:notesSz cx="10693400" cy="7556500"/>
  <p:embeddedFontLst>
    <p:embeddedFont>
      <p:font typeface="Arial" panose="020B0604020202020204" pitchFamily="34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urier New" panose="02070309020205020404" pitchFamily="49" charset="0"/>
      <p:regular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Segoe UI Light" panose="020B0502040204020203" pitchFamily="34" charset="0"/>
      <p:regular r:id="rId75"/>
      <p:italic r:id="rId76"/>
    </p:embeddedFont>
    <p:embeddedFont>
      <p:font typeface="Segoe UI Semilight" panose="020B0402040204020203" pitchFamily="34" charset="0"/>
      <p:regular r:id="rId77"/>
      <p:italic r:id="rId78"/>
    </p:embeddedFont>
    <p:embeddedFont>
      <p:font typeface="Times New Roman" panose="02020603050405020304" pitchFamily="18" charset="0"/>
      <p:regular r:id="rId79"/>
    </p:embeddedFont>
    <p:embeddedFont>
      <p:font typeface="Wingdings" panose="05000000000000000000" pitchFamily="2" charset="2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7E7E7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565656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7E7E7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9660" y="6295654"/>
            <a:ext cx="1045846" cy="29811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150142"/>
            <a:ext cx="10688320" cy="1632585"/>
          </a:xfrm>
          <a:custGeom>
            <a:avLst/>
            <a:gdLst/>
            <a:ahLst/>
            <a:cxnLst/>
            <a:rect l="l" t="t" r="r" b="b"/>
            <a:pathLst>
              <a:path w="10688320" h="1632584">
                <a:moveTo>
                  <a:pt x="10687748" y="1632407"/>
                </a:moveTo>
                <a:lnTo>
                  <a:pt x="0" y="1632407"/>
                </a:lnTo>
                <a:lnTo>
                  <a:pt x="0" y="1265884"/>
                </a:lnTo>
                <a:lnTo>
                  <a:pt x="342" y="1261071"/>
                </a:lnTo>
                <a:lnTo>
                  <a:pt x="10687392" y="0"/>
                </a:lnTo>
                <a:lnTo>
                  <a:pt x="10687748" y="21102"/>
                </a:lnTo>
                <a:lnTo>
                  <a:pt x="10687748" y="1632407"/>
                </a:lnTo>
                <a:close/>
              </a:path>
            </a:pathLst>
          </a:custGeom>
          <a:solidFill>
            <a:srgbClr val="00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7E7E7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0737"/>
            <a:ext cx="10687748" cy="60118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6424" y="1282700"/>
            <a:ext cx="3471323" cy="44577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5259132"/>
            <a:ext cx="10688320" cy="1524000"/>
          </a:xfrm>
          <a:custGeom>
            <a:avLst/>
            <a:gdLst/>
            <a:ahLst/>
            <a:cxnLst/>
            <a:rect l="l" t="t" r="r" b="b"/>
            <a:pathLst>
              <a:path w="10688320" h="1524000">
                <a:moveTo>
                  <a:pt x="10687748" y="1523416"/>
                </a:moveTo>
                <a:lnTo>
                  <a:pt x="0" y="1523416"/>
                </a:lnTo>
                <a:lnTo>
                  <a:pt x="101" y="1260831"/>
                </a:lnTo>
                <a:lnTo>
                  <a:pt x="10687748" y="0"/>
                </a:lnTo>
                <a:lnTo>
                  <a:pt x="10687748" y="1523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292" y="1215606"/>
            <a:ext cx="10538815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7E7E7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6577" y="1571553"/>
            <a:ext cx="6443980" cy="2177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65656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39.png"/><Relationship Id="rId9" Type="http://schemas.openxmlformats.org/officeDocument/2006/relationships/image" Target="../media/image72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52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3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8.png"/><Relationship Id="rId5" Type="http://schemas.openxmlformats.org/officeDocument/2006/relationships/image" Target="../media/image8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39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39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3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52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39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00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21" Type="http://schemas.openxmlformats.org/officeDocument/2006/relationships/image" Target="../media/image151.jp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9.png"/><Relationship Id="rId3" Type="http://schemas.openxmlformats.org/officeDocument/2006/relationships/image" Target="../media/image16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68.png"/><Relationship Id="rId5" Type="http://schemas.openxmlformats.org/officeDocument/2006/relationships/image" Target="../media/image164.png"/><Relationship Id="rId10" Type="http://schemas.openxmlformats.org/officeDocument/2006/relationships/image" Target="../media/image167.png"/><Relationship Id="rId4" Type="http://schemas.openxmlformats.org/officeDocument/2006/relationships/image" Target="../media/image54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4.png"/><Relationship Id="rId18" Type="http://schemas.openxmlformats.org/officeDocument/2006/relationships/image" Target="../media/image12.png"/><Relationship Id="rId3" Type="http://schemas.openxmlformats.org/officeDocument/2006/relationships/image" Target="../media/image4.jpg"/><Relationship Id="rId21" Type="http://schemas.openxmlformats.org/officeDocument/2006/relationships/image" Target="../media/image180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177.png"/><Relationship Id="rId2" Type="http://schemas.openxmlformats.org/officeDocument/2006/relationships/image" Target="../media/image29.png"/><Relationship Id="rId16" Type="http://schemas.openxmlformats.org/officeDocument/2006/relationships/image" Target="../media/image32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73.png"/><Relationship Id="rId5" Type="http://schemas.openxmlformats.org/officeDocument/2006/relationships/image" Target="../media/image22.pn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19" Type="http://schemas.openxmlformats.org/officeDocument/2006/relationships/image" Target="../media/image178.png"/><Relationship Id="rId4" Type="http://schemas.openxmlformats.org/officeDocument/2006/relationships/image" Target="../media/image5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71.png"/><Relationship Id="rId18" Type="http://schemas.openxmlformats.org/officeDocument/2006/relationships/image" Target="../media/image184.png"/><Relationship Id="rId26" Type="http://schemas.openxmlformats.org/officeDocument/2006/relationships/image" Target="../media/image189.png"/><Relationship Id="rId3" Type="http://schemas.openxmlformats.org/officeDocument/2006/relationships/image" Target="../media/image5.png"/><Relationship Id="rId21" Type="http://schemas.openxmlformats.org/officeDocument/2006/relationships/image" Target="../media/image173.png"/><Relationship Id="rId7" Type="http://schemas.openxmlformats.org/officeDocument/2006/relationships/image" Target="../media/image24.png"/><Relationship Id="rId12" Type="http://schemas.openxmlformats.org/officeDocument/2006/relationships/image" Target="../media/image170.png"/><Relationship Id="rId17" Type="http://schemas.openxmlformats.org/officeDocument/2006/relationships/image" Target="../media/image176.png"/><Relationship Id="rId25" Type="http://schemas.openxmlformats.org/officeDocument/2006/relationships/image" Target="../media/image188.png"/><Relationship Id="rId2" Type="http://schemas.openxmlformats.org/officeDocument/2006/relationships/image" Target="../media/image4.jpg"/><Relationship Id="rId16" Type="http://schemas.openxmlformats.org/officeDocument/2006/relationships/image" Target="../media/image178.png"/><Relationship Id="rId20" Type="http://schemas.openxmlformats.org/officeDocument/2006/relationships/image" Target="../media/image175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3.png"/><Relationship Id="rId24" Type="http://schemas.openxmlformats.org/officeDocument/2006/relationships/image" Target="../media/image187.png"/><Relationship Id="rId5" Type="http://schemas.openxmlformats.org/officeDocument/2006/relationships/image" Target="../media/image23.png"/><Relationship Id="rId15" Type="http://schemas.openxmlformats.org/officeDocument/2006/relationships/image" Target="../media/image174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182.png"/><Relationship Id="rId14" Type="http://schemas.openxmlformats.org/officeDocument/2006/relationships/image" Target="../media/image172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6.png"/><Relationship Id="rId18" Type="http://schemas.openxmlformats.org/officeDocument/2006/relationships/image" Target="../media/image182.png"/><Relationship Id="rId3" Type="http://schemas.openxmlformats.org/officeDocument/2006/relationships/image" Target="../media/image5.png"/><Relationship Id="rId21" Type="http://schemas.openxmlformats.org/officeDocument/2006/relationships/image" Target="../media/image152.png"/><Relationship Id="rId7" Type="http://schemas.openxmlformats.org/officeDocument/2006/relationships/image" Target="../media/image32.png"/><Relationship Id="rId12" Type="http://schemas.openxmlformats.org/officeDocument/2006/relationships/image" Target="../media/image195.png"/><Relationship Id="rId17" Type="http://schemas.openxmlformats.org/officeDocument/2006/relationships/image" Target="../media/image181.png"/><Relationship Id="rId2" Type="http://schemas.openxmlformats.org/officeDocument/2006/relationships/image" Target="../media/image4.jpg"/><Relationship Id="rId16" Type="http://schemas.openxmlformats.org/officeDocument/2006/relationships/image" Target="../media/image199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4.png"/><Relationship Id="rId24" Type="http://schemas.openxmlformats.org/officeDocument/2006/relationships/image" Target="../media/image153.png"/><Relationship Id="rId5" Type="http://schemas.openxmlformats.org/officeDocument/2006/relationships/image" Target="../media/image23.png"/><Relationship Id="rId15" Type="http://schemas.openxmlformats.org/officeDocument/2006/relationships/image" Target="../media/image198.png"/><Relationship Id="rId23" Type="http://schemas.openxmlformats.org/officeDocument/2006/relationships/image" Target="../media/image201.png"/><Relationship Id="rId10" Type="http://schemas.openxmlformats.org/officeDocument/2006/relationships/image" Target="../media/image193.png"/><Relationship Id="rId19" Type="http://schemas.openxmlformats.org/officeDocument/2006/relationships/image" Target="../media/image183.png"/><Relationship Id="rId4" Type="http://schemas.openxmlformats.org/officeDocument/2006/relationships/image" Target="../media/image22.png"/><Relationship Id="rId9" Type="http://schemas.openxmlformats.org/officeDocument/2006/relationships/image" Target="../media/image173.png"/><Relationship Id="rId14" Type="http://schemas.openxmlformats.org/officeDocument/2006/relationships/image" Target="../media/image197.png"/><Relationship Id="rId22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2.png"/><Relationship Id="rId18" Type="http://schemas.openxmlformats.org/officeDocument/2006/relationships/image" Target="../media/image202.png"/><Relationship Id="rId3" Type="http://schemas.openxmlformats.org/officeDocument/2006/relationships/image" Target="../media/image5.png"/><Relationship Id="rId21" Type="http://schemas.openxmlformats.org/officeDocument/2006/relationships/image" Target="../media/image205.png"/><Relationship Id="rId7" Type="http://schemas.openxmlformats.org/officeDocument/2006/relationships/image" Target="../media/image32.png"/><Relationship Id="rId12" Type="http://schemas.openxmlformats.org/officeDocument/2006/relationships/image" Target="../media/image184.png"/><Relationship Id="rId17" Type="http://schemas.openxmlformats.org/officeDocument/2006/relationships/image" Target="../media/image29.png"/><Relationship Id="rId2" Type="http://schemas.openxmlformats.org/officeDocument/2006/relationships/image" Target="../media/image4.jpg"/><Relationship Id="rId16" Type="http://schemas.openxmlformats.org/officeDocument/2006/relationships/image" Target="../media/image153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3.png"/><Relationship Id="rId5" Type="http://schemas.openxmlformats.org/officeDocument/2006/relationships/image" Target="../media/image23.png"/><Relationship Id="rId15" Type="http://schemas.openxmlformats.org/officeDocument/2006/relationships/image" Target="../media/image201.png"/><Relationship Id="rId10" Type="http://schemas.openxmlformats.org/officeDocument/2006/relationships/image" Target="../media/image182.png"/><Relationship Id="rId19" Type="http://schemas.openxmlformats.org/officeDocument/2006/relationships/image" Target="../media/image203.png"/><Relationship Id="rId4" Type="http://schemas.openxmlformats.org/officeDocument/2006/relationships/image" Target="../media/image22.png"/><Relationship Id="rId9" Type="http://schemas.openxmlformats.org/officeDocument/2006/relationships/image" Target="../media/image181.png"/><Relationship Id="rId14" Type="http://schemas.openxmlformats.org/officeDocument/2006/relationships/image" Target="../media/image200.png"/><Relationship Id="rId22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png"/><Relationship Id="rId7" Type="http://schemas.openxmlformats.org/officeDocument/2006/relationships/image" Target="../media/image2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4.png"/><Relationship Id="rId5" Type="http://schemas.openxmlformats.org/officeDocument/2006/relationships/image" Target="../media/image210.png"/><Relationship Id="rId10" Type="http://schemas.openxmlformats.org/officeDocument/2006/relationships/image" Target="../media/image213.png"/><Relationship Id="rId4" Type="http://schemas.openxmlformats.org/officeDocument/2006/relationships/image" Target="../media/image209.png"/><Relationship Id="rId9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3" Type="http://schemas.openxmlformats.org/officeDocument/2006/relationships/image" Target="../media/image6.png"/><Relationship Id="rId7" Type="http://schemas.openxmlformats.org/officeDocument/2006/relationships/image" Target="../media/image218.png"/><Relationship Id="rId12" Type="http://schemas.openxmlformats.org/officeDocument/2006/relationships/image" Target="../media/image1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4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227.png"/><Relationship Id="rId18" Type="http://schemas.openxmlformats.org/officeDocument/2006/relationships/image" Target="../media/image12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12" Type="http://schemas.openxmlformats.org/officeDocument/2006/relationships/image" Target="../media/image27.png"/><Relationship Id="rId17" Type="http://schemas.openxmlformats.org/officeDocument/2006/relationships/image" Target="../media/image231.png"/><Relationship Id="rId2" Type="http://schemas.openxmlformats.org/officeDocument/2006/relationships/image" Target="../media/image20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29.png"/><Relationship Id="rId10" Type="http://schemas.openxmlformats.org/officeDocument/2006/relationships/image" Target="../media/image22.png"/><Relationship Id="rId4" Type="http://schemas.openxmlformats.org/officeDocument/2006/relationships/image" Target="../media/image224.png"/><Relationship Id="rId9" Type="http://schemas.openxmlformats.org/officeDocument/2006/relationships/image" Target="../media/image5.png"/><Relationship Id="rId1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68.png"/><Relationship Id="rId21" Type="http://schemas.openxmlformats.org/officeDocument/2006/relationships/image" Target="../media/image253.png"/><Relationship Id="rId34" Type="http://schemas.openxmlformats.org/officeDocument/2006/relationships/image" Target="../media/image263.png"/><Relationship Id="rId42" Type="http://schemas.openxmlformats.org/officeDocument/2006/relationships/image" Target="../media/image271.png"/><Relationship Id="rId47" Type="http://schemas.openxmlformats.org/officeDocument/2006/relationships/image" Target="../media/image276.png"/><Relationship Id="rId50" Type="http://schemas.openxmlformats.org/officeDocument/2006/relationships/image" Target="../media/image279.png"/><Relationship Id="rId55" Type="http://schemas.openxmlformats.org/officeDocument/2006/relationships/image" Target="../media/image284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2.png"/><Relationship Id="rId37" Type="http://schemas.openxmlformats.org/officeDocument/2006/relationships/image" Target="../media/image266.png"/><Relationship Id="rId40" Type="http://schemas.openxmlformats.org/officeDocument/2006/relationships/image" Target="../media/image269.png"/><Relationship Id="rId45" Type="http://schemas.openxmlformats.org/officeDocument/2006/relationships/image" Target="../media/image274.png"/><Relationship Id="rId53" Type="http://schemas.openxmlformats.org/officeDocument/2006/relationships/image" Target="../media/image282.png"/><Relationship Id="rId58" Type="http://schemas.openxmlformats.org/officeDocument/2006/relationships/image" Target="../media/image287.png"/><Relationship Id="rId5" Type="http://schemas.openxmlformats.org/officeDocument/2006/relationships/image" Target="../media/image238.png"/><Relationship Id="rId19" Type="http://schemas.openxmlformats.org/officeDocument/2006/relationships/image" Target="../media/image251.png"/><Relationship Id="rId4" Type="http://schemas.openxmlformats.org/officeDocument/2006/relationships/image" Target="../media/image237.png"/><Relationship Id="rId9" Type="http://schemas.openxmlformats.org/officeDocument/2006/relationships/image" Target="../media/image7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0.png"/><Relationship Id="rId35" Type="http://schemas.openxmlformats.org/officeDocument/2006/relationships/image" Target="../media/image264.png"/><Relationship Id="rId43" Type="http://schemas.openxmlformats.org/officeDocument/2006/relationships/image" Target="../media/image272.pn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8" Type="http://schemas.openxmlformats.org/officeDocument/2006/relationships/image" Target="../media/image241.png"/><Relationship Id="rId51" Type="http://schemas.openxmlformats.org/officeDocument/2006/relationships/image" Target="../media/image280.png"/><Relationship Id="rId3" Type="http://schemas.openxmlformats.org/officeDocument/2006/relationships/image" Target="../media/image236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2.png"/><Relationship Id="rId38" Type="http://schemas.openxmlformats.org/officeDocument/2006/relationships/image" Target="../media/image267.png"/><Relationship Id="rId46" Type="http://schemas.openxmlformats.org/officeDocument/2006/relationships/image" Target="../media/image275.png"/><Relationship Id="rId20" Type="http://schemas.openxmlformats.org/officeDocument/2006/relationships/image" Target="../media/image252.png"/><Relationship Id="rId41" Type="http://schemas.openxmlformats.org/officeDocument/2006/relationships/image" Target="../media/image270.png"/><Relationship Id="rId54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5.png"/><Relationship Id="rId49" Type="http://schemas.openxmlformats.org/officeDocument/2006/relationships/image" Target="../media/image278.png"/><Relationship Id="rId57" Type="http://schemas.openxmlformats.org/officeDocument/2006/relationships/image" Target="../media/image286.png"/><Relationship Id="rId10" Type="http://schemas.openxmlformats.org/officeDocument/2006/relationships/image" Target="../media/image242.png"/><Relationship Id="rId31" Type="http://schemas.openxmlformats.org/officeDocument/2006/relationships/image" Target="../media/image5.png"/><Relationship Id="rId44" Type="http://schemas.openxmlformats.org/officeDocument/2006/relationships/image" Target="../media/image273.png"/><Relationship Id="rId52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usql.io/" TargetMode="External"/><Relationship Id="rId2" Type="http://schemas.openxmlformats.org/officeDocument/2006/relationships/hyperlink" Target="http://azure.github.io/AzureDataLak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icrosoft.com/en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chick.com/entries/2017/10/29/two" TargetMode="External"/><Relationship Id="rId3" Type="http://schemas.openxmlformats.org/officeDocument/2006/relationships/hyperlink" Target="http://www.sqlchick.com/entries/2017/12/30/zones" TargetMode="External"/><Relationship Id="rId7" Type="http://schemas.openxmlformats.org/officeDocument/2006/relationships/hyperlink" Target="http://www.sqlchick.com/entries/2017/7/27/handling" TargetMode="External"/><Relationship Id="rId2" Type="http://schemas.openxmlformats.org/officeDocument/2006/relationships/hyperlink" Target="http://www.sqlchick.com/entries/2018/5/6/query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qlchick.com/entries/2017/9/4/querying" TargetMode="External"/><Relationship Id="rId5" Type="http://schemas.openxmlformats.org/officeDocument/2006/relationships/hyperlink" Target="http://www.sqlchick.com/entries/2017/10/8/running" TargetMode="External"/><Relationship Id="rId4" Type="http://schemas.openxmlformats.org/officeDocument/2006/relationships/hyperlink" Target="http://www.sqlchick.com/entries/2018/3/16/granting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DJkFSpis2B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chick.com/entries/2017/1/9/defin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0142"/>
            <a:ext cx="10688320" cy="1632585"/>
            <a:chOff x="0" y="5150142"/>
            <a:chExt cx="10688320" cy="1632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9660" y="6295654"/>
              <a:ext cx="1045846" cy="2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50142"/>
              <a:ext cx="10688320" cy="1632585"/>
            </a:xfrm>
            <a:custGeom>
              <a:avLst/>
              <a:gdLst/>
              <a:ahLst/>
              <a:cxnLst/>
              <a:rect l="l" t="t" r="r" b="b"/>
              <a:pathLst>
                <a:path w="10688320" h="1632584">
                  <a:moveTo>
                    <a:pt x="10687748" y="1632407"/>
                  </a:moveTo>
                  <a:lnTo>
                    <a:pt x="0" y="1632407"/>
                  </a:lnTo>
                  <a:lnTo>
                    <a:pt x="0" y="1265884"/>
                  </a:lnTo>
                  <a:lnTo>
                    <a:pt x="342" y="1261071"/>
                  </a:lnTo>
                  <a:lnTo>
                    <a:pt x="10687392" y="0"/>
                  </a:lnTo>
                  <a:lnTo>
                    <a:pt x="10687748" y="21102"/>
                  </a:lnTo>
                  <a:lnTo>
                    <a:pt x="10687748" y="1632407"/>
                  </a:lnTo>
                  <a:close/>
                </a:path>
              </a:pathLst>
            </a:custGeom>
            <a:solidFill>
              <a:srgbClr val="00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8178" y="953266"/>
            <a:ext cx="177800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dirty="0">
                <a:solidFill>
                  <a:srgbClr val="000000"/>
                </a:solidFill>
              </a:rPr>
              <a:t>Agenda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439015" y="1760132"/>
            <a:ext cx="5261610" cy="237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2550" b="0" spc="-15" dirty="0">
                <a:solidFill>
                  <a:srgbClr val="007579"/>
                </a:solidFill>
                <a:latin typeface="Segoe UI Light"/>
                <a:cs typeface="Segoe UI Light"/>
              </a:rPr>
              <a:t>Azure </a:t>
            </a:r>
            <a:r>
              <a:rPr sz="2550" b="0" spc="-5" dirty="0">
                <a:solidFill>
                  <a:srgbClr val="007579"/>
                </a:solidFill>
                <a:latin typeface="Segoe UI Light"/>
                <a:cs typeface="Segoe UI Light"/>
              </a:rPr>
              <a:t>Data </a:t>
            </a:r>
            <a:r>
              <a:rPr sz="2550" b="0" dirty="0">
                <a:solidFill>
                  <a:srgbClr val="007579"/>
                </a:solidFill>
                <a:latin typeface="Segoe UI Light"/>
                <a:cs typeface="Segoe UI Light"/>
              </a:rPr>
              <a:t>Lake: </a:t>
            </a:r>
            <a:r>
              <a:rPr sz="2550" b="0" spc="-5" dirty="0">
                <a:solidFill>
                  <a:srgbClr val="007579"/>
                </a:solidFill>
                <a:latin typeface="Segoe UI Light"/>
                <a:cs typeface="Segoe UI Light"/>
              </a:rPr>
              <a:t>What, </a:t>
            </a:r>
            <a:r>
              <a:rPr sz="2550" b="0" spc="-50" dirty="0">
                <a:solidFill>
                  <a:srgbClr val="007579"/>
                </a:solidFill>
                <a:latin typeface="Segoe UI Light"/>
                <a:cs typeface="Segoe UI Light"/>
              </a:rPr>
              <a:t>Why, </a:t>
            </a:r>
            <a:r>
              <a:rPr sz="2550" b="0" spc="-5" dirty="0">
                <a:solidFill>
                  <a:srgbClr val="007579"/>
                </a:solidFill>
                <a:latin typeface="Segoe UI Light"/>
                <a:cs typeface="Segoe UI Light"/>
              </a:rPr>
              <a:t>and</a:t>
            </a:r>
            <a:r>
              <a:rPr sz="2550" b="0" spc="-15" dirty="0">
                <a:solidFill>
                  <a:srgbClr val="007579"/>
                </a:solidFill>
                <a:latin typeface="Segoe UI Light"/>
                <a:cs typeface="Segoe UI Light"/>
              </a:rPr>
              <a:t> </a:t>
            </a:r>
            <a:r>
              <a:rPr sz="2550" b="0" spc="-5" dirty="0">
                <a:solidFill>
                  <a:srgbClr val="007579"/>
                </a:solidFill>
                <a:latin typeface="Segoe UI Light"/>
                <a:cs typeface="Segoe UI Light"/>
              </a:rPr>
              <a:t>How</a:t>
            </a:r>
            <a:endParaRPr sz="2550">
              <a:latin typeface="Segoe UI Light"/>
              <a:cs typeface="Segoe UI Light"/>
            </a:endParaRPr>
          </a:p>
          <a:p>
            <a:pPr marL="283210" indent="-271145">
              <a:lnSpc>
                <a:spcPct val="100000"/>
              </a:lnSpc>
              <a:spcBef>
                <a:spcPts val="2500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0" dirty="0">
                <a:latin typeface="Segoe UI Semilight"/>
                <a:cs typeface="Segoe UI Semilight"/>
              </a:rPr>
              <a:t>Data </a:t>
            </a:r>
            <a:r>
              <a:rPr sz="2350" b="0" spc="-20" dirty="0">
                <a:latin typeface="Segoe UI Semilight"/>
                <a:cs typeface="Segoe UI Semilight"/>
              </a:rPr>
              <a:t>Lake </a:t>
            </a:r>
            <a:r>
              <a:rPr sz="2350" b="0" dirty="0">
                <a:latin typeface="Segoe UI Semilight"/>
                <a:cs typeface="Segoe UI Semilight"/>
              </a:rPr>
              <a:t>Overview </a:t>
            </a:r>
            <a:r>
              <a:rPr sz="2350" b="0" spc="-10" dirty="0">
                <a:latin typeface="Segoe UI Semilight"/>
                <a:cs typeface="Segoe UI Semilight"/>
              </a:rPr>
              <a:t>&amp; Use</a:t>
            </a:r>
            <a:r>
              <a:rPr sz="2350" b="0" spc="-80" dirty="0">
                <a:latin typeface="Segoe UI Semilight"/>
                <a:cs typeface="Segoe UI Semilight"/>
              </a:rPr>
              <a:t> </a:t>
            </a:r>
            <a:r>
              <a:rPr sz="2350" b="0" spc="-10" dirty="0">
                <a:latin typeface="Segoe UI Semilight"/>
                <a:cs typeface="Segoe UI Semilight"/>
              </a:rPr>
              <a:t>Cases</a:t>
            </a:r>
            <a:endParaRPr sz="2350">
              <a:latin typeface="Segoe UI Semilight"/>
              <a:cs typeface="Segoe UI Semilight"/>
            </a:endParaRPr>
          </a:p>
          <a:p>
            <a:pPr marL="283210" indent="-271145">
              <a:lnSpc>
                <a:spcPct val="100000"/>
              </a:lnSpc>
              <a:spcBef>
                <a:spcPts val="545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0" dirty="0">
                <a:latin typeface="Segoe UI Semilight"/>
                <a:cs typeface="Segoe UI Semilight"/>
              </a:rPr>
              <a:t>Big Data in</a:t>
            </a:r>
            <a:r>
              <a:rPr sz="2350" b="0" spc="-30" dirty="0">
                <a:latin typeface="Segoe UI Semilight"/>
                <a:cs typeface="Segoe UI Semilight"/>
              </a:rPr>
              <a:t> </a:t>
            </a:r>
            <a:r>
              <a:rPr sz="2350" b="0" spc="-20" dirty="0">
                <a:latin typeface="Segoe UI Semilight"/>
                <a:cs typeface="Segoe UI Semilight"/>
              </a:rPr>
              <a:t>Azure</a:t>
            </a:r>
            <a:endParaRPr sz="2350">
              <a:latin typeface="Segoe UI Semilight"/>
              <a:cs typeface="Segoe UI Semilight"/>
            </a:endParaRPr>
          </a:p>
          <a:p>
            <a:pPr marL="283210" indent="-271145">
              <a:lnSpc>
                <a:spcPct val="100000"/>
              </a:lnSpc>
              <a:spcBef>
                <a:spcPts val="550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0" dirty="0">
                <a:latin typeface="Segoe UI Semilight"/>
                <a:cs typeface="Segoe UI Semilight"/>
              </a:rPr>
              <a:t>Data </a:t>
            </a:r>
            <a:r>
              <a:rPr sz="2350" b="0" spc="-25" dirty="0">
                <a:latin typeface="Segoe UI Semilight"/>
                <a:cs typeface="Segoe UI Semilight"/>
              </a:rPr>
              <a:t>Storage </a:t>
            </a:r>
            <a:r>
              <a:rPr sz="2350" b="0" spc="-10" dirty="0">
                <a:latin typeface="Segoe UI Semilight"/>
                <a:cs typeface="Segoe UI Semilight"/>
              </a:rPr>
              <a:t>in</a:t>
            </a:r>
            <a:r>
              <a:rPr sz="2350" b="0" spc="-25" dirty="0">
                <a:latin typeface="Segoe UI Semilight"/>
                <a:cs typeface="Segoe UI Semilight"/>
              </a:rPr>
              <a:t> </a:t>
            </a:r>
            <a:r>
              <a:rPr sz="2350" b="0" spc="-20" dirty="0">
                <a:latin typeface="Segoe UI Semilight"/>
                <a:cs typeface="Segoe UI Semilight"/>
              </a:rPr>
              <a:t>Azure</a:t>
            </a:r>
            <a:endParaRPr sz="2350">
              <a:latin typeface="Segoe UI Semilight"/>
              <a:cs typeface="Segoe UI Semilight"/>
            </a:endParaRPr>
          </a:p>
          <a:p>
            <a:pPr marL="283210" indent="-271145">
              <a:lnSpc>
                <a:spcPct val="100000"/>
              </a:lnSpc>
              <a:spcBef>
                <a:spcPts val="550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5" dirty="0">
                <a:latin typeface="Segoe UI Semilight"/>
                <a:cs typeface="Segoe UI Semilight"/>
              </a:rPr>
              <a:t>Compute </a:t>
            </a:r>
            <a:r>
              <a:rPr sz="2350" b="0" spc="-10" dirty="0">
                <a:latin typeface="Segoe UI Semilight"/>
                <a:cs typeface="Segoe UI Semilight"/>
              </a:rPr>
              <a:t>in</a:t>
            </a:r>
            <a:r>
              <a:rPr sz="2350" b="0" spc="-25" dirty="0">
                <a:latin typeface="Segoe UI Semilight"/>
                <a:cs typeface="Segoe UI Semilight"/>
              </a:rPr>
              <a:t> </a:t>
            </a:r>
            <a:r>
              <a:rPr sz="2350" b="0" spc="-15" dirty="0">
                <a:latin typeface="Segoe UI Semilight"/>
                <a:cs typeface="Segoe UI Semilight"/>
              </a:rPr>
              <a:t>Azure</a:t>
            </a:r>
            <a:endParaRPr sz="2350">
              <a:latin typeface="Segoe UI Semilight"/>
              <a:cs typeface="Sego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9743" y="1146619"/>
            <a:ext cx="2355850" cy="2105063"/>
          </a:xfrm>
          <a:prstGeom prst="rect">
            <a:avLst/>
          </a:prstGeom>
          <a:solidFill>
            <a:srgbClr val="F1F1F1"/>
          </a:solidFill>
          <a:ln w="4860">
            <a:solidFill>
              <a:srgbClr val="007579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726440" marR="718185" indent="203835">
              <a:lnSpc>
                <a:spcPct val="100000"/>
              </a:lnSpc>
              <a:spcBef>
                <a:spcPts val="1855"/>
              </a:spcBef>
            </a:pPr>
            <a:r>
              <a:rPr sz="1750" spc="-5" dirty="0">
                <a:latin typeface="Segoe UI"/>
                <a:cs typeface="Segoe UI"/>
              </a:rPr>
              <a:t>As </a:t>
            </a:r>
            <a:r>
              <a:rPr sz="1750" spc="-20" dirty="0">
                <a:latin typeface="Segoe UI"/>
                <a:cs typeface="Segoe UI"/>
              </a:rPr>
              <a:t>of  </a:t>
            </a:r>
            <a:r>
              <a:rPr sz="1750" spc="-10" dirty="0">
                <a:latin typeface="Segoe UI"/>
                <a:cs typeface="Segoe UI"/>
              </a:rPr>
              <a:t>Jan</a:t>
            </a:r>
            <a:r>
              <a:rPr sz="1750" spc="-100" dirty="0">
                <a:latin typeface="Segoe UI"/>
                <a:cs typeface="Segoe UI"/>
              </a:rPr>
              <a:t> </a:t>
            </a:r>
            <a:r>
              <a:rPr sz="1750" spc="-5" dirty="0">
                <a:latin typeface="Segoe UI"/>
                <a:cs typeface="Segoe UI"/>
              </a:rPr>
              <a:t>:</a:t>
            </a:r>
            <a:endParaRPr sz="175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Segoe UI"/>
              <a:cs typeface="Segoe UI"/>
            </a:endParaRPr>
          </a:p>
          <a:p>
            <a:pPr marL="158750" marR="154305" algn="ctr">
              <a:lnSpc>
                <a:spcPct val="100000"/>
              </a:lnSpc>
            </a:pPr>
            <a:r>
              <a:rPr sz="1750" spc="-5" dirty="0">
                <a:latin typeface="Segoe UI"/>
                <a:cs typeface="Segoe UI"/>
              </a:rPr>
              <a:t>Things </a:t>
            </a:r>
            <a:r>
              <a:rPr sz="1750" spc="-10" dirty="0">
                <a:latin typeface="Segoe UI"/>
                <a:cs typeface="Segoe UI"/>
              </a:rPr>
              <a:t>are </a:t>
            </a:r>
            <a:r>
              <a:rPr sz="1750" spc="-5" dirty="0">
                <a:latin typeface="Segoe UI"/>
                <a:cs typeface="Segoe UI"/>
              </a:rPr>
              <a:t>changing  </a:t>
            </a:r>
            <a:r>
              <a:rPr sz="1750" spc="-15" dirty="0">
                <a:latin typeface="Segoe UI"/>
                <a:cs typeface="Segoe UI"/>
              </a:rPr>
              <a:t>rapidly. </a:t>
            </a:r>
            <a:r>
              <a:rPr sz="1750" spc="-5" dirty="0">
                <a:latin typeface="Segoe UI"/>
                <a:cs typeface="Segoe UI"/>
              </a:rPr>
              <a:t>Azure Data  </a:t>
            </a:r>
            <a:r>
              <a:rPr sz="1750" spc="-10" dirty="0">
                <a:latin typeface="Segoe UI"/>
                <a:cs typeface="Segoe UI"/>
              </a:rPr>
              <a:t>Lake </a:t>
            </a:r>
            <a:r>
              <a:rPr sz="1750" spc="-15" dirty="0">
                <a:latin typeface="Segoe UI"/>
                <a:cs typeface="Segoe UI"/>
              </a:rPr>
              <a:t>Storage </a:t>
            </a:r>
            <a:r>
              <a:rPr sz="1750" spc="-5" dirty="0">
                <a:latin typeface="Segoe UI"/>
                <a:cs typeface="Segoe UI"/>
              </a:rPr>
              <a:t>Gen2</a:t>
            </a:r>
            <a:r>
              <a:rPr sz="1750" spc="-80" dirty="0">
                <a:latin typeface="Segoe UI"/>
                <a:cs typeface="Segoe UI"/>
              </a:rPr>
              <a:t> </a:t>
            </a:r>
            <a:r>
              <a:rPr sz="1750" spc="-5" dirty="0">
                <a:latin typeface="Segoe UI"/>
                <a:cs typeface="Segoe UI"/>
              </a:rPr>
              <a:t>is  in public</a:t>
            </a:r>
            <a:r>
              <a:rPr sz="1750" spc="-35" dirty="0">
                <a:latin typeface="Segoe UI"/>
                <a:cs typeface="Segoe UI"/>
              </a:rPr>
              <a:t> </a:t>
            </a:r>
            <a:r>
              <a:rPr sz="1750" spc="-20" dirty="0">
                <a:latin typeface="Segoe UI"/>
                <a:cs typeface="Segoe UI"/>
              </a:rPr>
              <a:t>preview.</a:t>
            </a:r>
            <a:endParaRPr sz="1750" dirty="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015" y="4107671"/>
            <a:ext cx="7918450" cy="88138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3210" indent="-271145">
              <a:lnSpc>
                <a:spcPct val="100000"/>
              </a:lnSpc>
              <a:spcBef>
                <a:spcPts val="650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0" dirty="0">
                <a:latin typeface="Segoe UI Semilight"/>
                <a:cs typeface="Segoe UI Semilight"/>
              </a:rPr>
              <a:t>Integrating </a:t>
            </a:r>
            <a:r>
              <a:rPr sz="2350" b="0" spc="-20" dirty="0">
                <a:latin typeface="Segoe UI Semilight"/>
                <a:cs typeface="Segoe UI Semilight"/>
              </a:rPr>
              <a:t>Azure </a:t>
            </a:r>
            <a:r>
              <a:rPr sz="2350" b="0" spc="-10" dirty="0">
                <a:latin typeface="Segoe UI Semilight"/>
                <a:cs typeface="Segoe UI Semilight"/>
              </a:rPr>
              <a:t>Data </a:t>
            </a:r>
            <a:r>
              <a:rPr sz="2350" b="0" spc="-20" dirty="0">
                <a:latin typeface="Segoe UI Semilight"/>
                <a:cs typeface="Segoe UI Semilight"/>
              </a:rPr>
              <a:t>Lake </a:t>
            </a:r>
            <a:r>
              <a:rPr sz="2350" b="0" spc="-10" dirty="0">
                <a:latin typeface="Segoe UI Semilight"/>
                <a:cs typeface="Segoe UI Semilight"/>
              </a:rPr>
              <a:t>in </a:t>
            </a:r>
            <a:r>
              <a:rPr sz="2350" b="0" spc="-5" dirty="0">
                <a:latin typeface="Segoe UI Semilight"/>
                <a:cs typeface="Segoe UI Semilight"/>
              </a:rPr>
              <a:t>a </a:t>
            </a:r>
            <a:r>
              <a:rPr sz="2350" b="0" spc="-10" dirty="0">
                <a:latin typeface="Segoe UI Semilight"/>
                <a:cs typeface="Segoe UI Semilight"/>
              </a:rPr>
              <a:t>Multi-Platform</a:t>
            </a:r>
            <a:r>
              <a:rPr sz="2350" b="0" spc="-30" dirty="0">
                <a:latin typeface="Segoe UI Semilight"/>
                <a:cs typeface="Segoe UI Semilight"/>
              </a:rPr>
              <a:t> </a:t>
            </a:r>
            <a:r>
              <a:rPr sz="2350" b="0" spc="-20" dirty="0">
                <a:latin typeface="Segoe UI Semilight"/>
                <a:cs typeface="Segoe UI Semilight"/>
              </a:rPr>
              <a:t>Architecture</a:t>
            </a:r>
            <a:endParaRPr sz="2350">
              <a:latin typeface="Segoe UI Semilight"/>
              <a:cs typeface="Segoe UI Semilight"/>
            </a:endParaRPr>
          </a:p>
          <a:p>
            <a:pPr marL="283210" indent="-271145">
              <a:lnSpc>
                <a:spcPct val="100000"/>
              </a:lnSpc>
              <a:spcBef>
                <a:spcPts val="545"/>
              </a:spcBef>
              <a:buClr>
                <a:srgbClr val="585858"/>
              </a:buClr>
              <a:buFont typeface="Arial"/>
              <a:buChar char="•"/>
              <a:tabLst>
                <a:tab pos="282575" algn="l"/>
                <a:tab pos="283845" algn="l"/>
              </a:tabLst>
            </a:pPr>
            <a:r>
              <a:rPr sz="2350" b="0" spc="-10" dirty="0">
                <a:latin typeface="Segoe UI Semilight"/>
                <a:cs typeface="Segoe UI Semilight"/>
              </a:rPr>
              <a:t>Suggestions for Getting </a:t>
            </a:r>
            <a:r>
              <a:rPr sz="2350" b="0" spc="-15" dirty="0">
                <a:latin typeface="Segoe UI Semilight"/>
                <a:cs typeface="Segoe UI Semilight"/>
              </a:rPr>
              <a:t>Started </a:t>
            </a:r>
            <a:r>
              <a:rPr sz="2350" b="0" spc="-10" dirty="0">
                <a:latin typeface="Segoe UI Semilight"/>
                <a:cs typeface="Segoe UI Semilight"/>
              </a:rPr>
              <a:t>with </a:t>
            </a:r>
            <a:r>
              <a:rPr sz="2350" b="0" spc="-5" dirty="0">
                <a:latin typeface="Segoe UI Semilight"/>
                <a:cs typeface="Segoe UI Semilight"/>
              </a:rPr>
              <a:t>a </a:t>
            </a:r>
            <a:r>
              <a:rPr sz="2350" b="0" spc="-10" dirty="0">
                <a:latin typeface="Segoe UI Semilight"/>
                <a:cs typeface="Segoe UI Semilight"/>
              </a:rPr>
              <a:t>Data </a:t>
            </a:r>
            <a:r>
              <a:rPr sz="2350" b="0" spc="-20" dirty="0">
                <a:latin typeface="Segoe UI Semilight"/>
                <a:cs typeface="Segoe UI Semilight"/>
              </a:rPr>
              <a:t>Lake</a:t>
            </a:r>
            <a:r>
              <a:rPr sz="2350" b="0" spc="-85" dirty="0">
                <a:latin typeface="Segoe UI Semilight"/>
                <a:cs typeface="Segoe UI Semilight"/>
              </a:rPr>
              <a:t> </a:t>
            </a:r>
            <a:r>
              <a:rPr sz="2350" b="0" spc="-15" dirty="0">
                <a:latin typeface="Segoe UI Semilight"/>
                <a:cs typeface="Segoe UI Semilight"/>
              </a:rPr>
              <a:t>Project</a:t>
            </a:r>
            <a:endParaRPr sz="235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37" y="2540737"/>
            <a:ext cx="2858770" cy="1730375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12700" marR="5080">
              <a:lnSpc>
                <a:spcPct val="77300"/>
              </a:lnSpc>
              <a:spcBef>
                <a:spcPts val="1830"/>
              </a:spcBef>
            </a:pP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Big</a:t>
            </a:r>
            <a:r>
              <a:rPr sz="63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  </a:t>
            </a: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in</a:t>
            </a:r>
            <a:r>
              <a:rPr sz="6300" b="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24104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Big Data </a:t>
            </a:r>
            <a:r>
              <a:rPr dirty="0"/>
              <a:t>in</a:t>
            </a:r>
            <a:r>
              <a:rPr spc="-135" dirty="0"/>
              <a:t> </a:t>
            </a:r>
            <a:r>
              <a:rPr spc="-25" dirty="0"/>
              <a:t>Azure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066" y="3149202"/>
            <a:ext cx="756639" cy="7566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0833" y="2642076"/>
            <a:ext cx="648084" cy="6480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2769" y="2679341"/>
            <a:ext cx="598668" cy="5751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6910" y="2642076"/>
            <a:ext cx="688590" cy="6885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6530" y="4042749"/>
            <a:ext cx="648084" cy="6772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05452" y="4135101"/>
            <a:ext cx="615680" cy="615680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45943" y="2516489"/>
          <a:ext cx="8651239" cy="2913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1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5262"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100" spc="5" dirty="0">
                          <a:solidFill>
                            <a:srgbClr val="30859C"/>
                          </a:solidFill>
                          <a:latin typeface="Segoe UI"/>
                          <a:cs typeface="Segoe UI"/>
                        </a:rPr>
                        <a:t>Compute</a:t>
                      </a:r>
                      <a:endParaRPr sz="2100">
                        <a:latin typeface="Segoe UI"/>
                        <a:cs typeface="Segoe UI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585858"/>
                      </a:solidFill>
                      <a:prstDash val="solid"/>
                    </a:lnL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61620" marR="187960" indent="175260">
                        <a:lnSpc>
                          <a:spcPct val="102600"/>
                        </a:lnSpc>
                        <a:spcBef>
                          <a:spcPts val="1275"/>
                        </a:spcBef>
                      </a:pP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 </a:t>
                      </a:r>
                      <a:r>
                        <a:rPr sz="1450" spc="-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H</a:t>
                      </a:r>
                      <a:r>
                        <a:rPr sz="1450" spc="-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D</a:t>
                      </a:r>
                      <a:r>
                        <a:rPr sz="1450" spc="-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Insight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33705" marR="303530" indent="196850">
                        <a:lnSpc>
                          <a:spcPct val="102699"/>
                        </a:lnSpc>
                        <a:spcBef>
                          <a:spcPts val="1345"/>
                        </a:spcBef>
                      </a:pP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 </a:t>
                      </a:r>
                      <a:r>
                        <a:rPr sz="1450" spc="-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79095" marR="549910" indent="-305435">
                        <a:lnSpc>
                          <a:spcPct val="102600"/>
                        </a:lnSpc>
                        <a:spcBef>
                          <a:spcPts val="1470"/>
                        </a:spcBef>
                      </a:pP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Data Lake  </a:t>
                      </a: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R w="19050">
                      <a:solidFill>
                        <a:srgbClr val="585858"/>
                      </a:solidFill>
                      <a:prstDash val="solid"/>
                    </a:lnR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15900" marR="160655" algn="ctr">
                        <a:lnSpc>
                          <a:spcPct val="102600"/>
                        </a:lnSpc>
                        <a:spcBef>
                          <a:spcPts val="5"/>
                        </a:spcBef>
                      </a:pP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Hadoop on a </a:t>
                      </a: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cluster</a:t>
                      </a:r>
                      <a:r>
                        <a:rPr sz="1450" spc="-9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of  </a:t>
                      </a: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virtual machines  </a:t>
                      </a:r>
                      <a:r>
                        <a:rPr sz="1450" spc="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(IaaS)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9050">
                      <a:solidFill>
                        <a:srgbClr val="585858"/>
                      </a:solidFill>
                      <a:prstDash val="solid"/>
                    </a:lnL>
                    <a:lnR w="19050">
                      <a:solidFill>
                        <a:srgbClr val="585858"/>
                      </a:solidFill>
                      <a:prstDash val="solid"/>
                    </a:lnR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8701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100" spc="5" dirty="0">
                          <a:solidFill>
                            <a:srgbClr val="30859C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21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85858"/>
                      </a:solidFill>
                      <a:prstDash val="solid"/>
                    </a:lnL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27660" marR="305435" indent="84455">
                        <a:lnSpc>
                          <a:spcPct val="102699"/>
                        </a:lnSpc>
                      </a:pP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 </a:t>
                      </a:r>
                      <a:r>
                        <a:rPr sz="1450" spc="-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Stor</a:t>
                      </a:r>
                      <a:r>
                        <a:rPr sz="145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450" spc="-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ge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45745" marR="66040" indent="-50800">
                        <a:lnSpc>
                          <a:spcPct val="102600"/>
                        </a:lnSpc>
                        <a:spcBef>
                          <a:spcPts val="5"/>
                        </a:spcBef>
                      </a:pP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Data Lake  Storage</a:t>
                      </a:r>
                      <a:r>
                        <a:rPr sz="1450" spc="-2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(Gen1)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44475" marR="390525" indent="-10795">
                        <a:lnSpc>
                          <a:spcPct val="102699"/>
                        </a:lnSpc>
                      </a:pP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Azure Data</a:t>
                      </a:r>
                      <a:r>
                        <a:rPr sz="1450" spc="-9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50" spc="15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Lake  </a:t>
                      </a: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450" spc="-4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50" spc="10" dirty="0">
                          <a:solidFill>
                            <a:srgbClr val="484848"/>
                          </a:solidFill>
                          <a:latin typeface="Segoe UI"/>
                          <a:cs typeface="Segoe UI"/>
                        </a:rPr>
                        <a:t>(Gen2)*</a:t>
                      </a:r>
                      <a:endParaRPr sz="145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R w="19050">
                      <a:solidFill>
                        <a:srgbClr val="585858"/>
                      </a:solidFill>
                      <a:prstDash val="solid"/>
                    </a:lnR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585858"/>
                      </a:solidFill>
                      <a:prstDash val="solid"/>
                    </a:lnL>
                    <a:lnR w="19050">
                      <a:solidFill>
                        <a:srgbClr val="585858"/>
                      </a:solidFill>
                      <a:prstDash val="solid"/>
                    </a:lnR>
                    <a:lnT w="19050">
                      <a:solidFill>
                        <a:srgbClr val="585858"/>
                      </a:solidFill>
                      <a:prstDash val="solid"/>
                    </a:lnT>
                    <a:lnB w="19050">
                      <a:solidFill>
                        <a:srgbClr val="58585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82697" y="6452914"/>
            <a:ext cx="12998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*In Public</a:t>
            </a:r>
            <a:r>
              <a:rPr sz="12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79681" y="4352210"/>
            <a:ext cx="413154" cy="41315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015037" y="4070307"/>
            <a:ext cx="688975" cy="681355"/>
            <a:chOff x="6015037" y="4070307"/>
            <a:chExt cx="688975" cy="68135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037" y="4072723"/>
              <a:ext cx="402622" cy="4204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16751" y="4072737"/>
              <a:ext cx="485140" cy="676275"/>
            </a:xfrm>
            <a:custGeom>
              <a:avLst/>
              <a:gdLst/>
              <a:ahLst/>
              <a:cxnLst/>
              <a:rect l="l" t="t" r="r" b="b"/>
              <a:pathLst>
                <a:path w="485140" h="676275">
                  <a:moveTo>
                    <a:pt x="484733" y="0"/>
                  </a:moveTo>
                  <a:lnTo>
                    <a:pt x="0" y="676071"/>
                  </a:lnTo>
                </a:path>
              </a:pathLst>
            </a:custGeom>
            <a:ln w="4860">
              <a:solidFill>
                <a:srgbClr val="2058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05625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</a:t>
            </a:r>
            <a:r>
              <a:rPr spc="-80" dirty="0"/>
              <a:t> </a:t>
            </a:r>
            <a:r>
              <a:rPr spc="-10" dirty="0"/>
              <a:t>Lake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6141" y="4013982"/>
            <a:ext cx="948690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Storage</a:t>
            </a:r>
            <a:endParaRPr sz="21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2278" y="2513964"/>
            <a:ext cx="7345680" cy="2849880"/>
            <a:chOff x="962278" y="2513964"/>
            <a:chExt cx="7345680" cy="2849880"/>
          </a:xfrm>
        </p:grpSpPr>
        <p:sp>
          <p:nvSpPr>
            <p:cNvPr id="6" name="object 6"/>
            <p:cNvSpPr/>
            <p:nvPr/>
          </p:nvSpPr>
          <p:spPr>
            <a:xfrm>
              <a:off x="969263" y="2520949"/>
              <a:ext cx="7331709" cy="2835910"/>
            </a:xfrm>
            <a:custGeom>
              <a:avLst/>
              <a:gdLst/>
              <a:ahLst/>
              <a:cxnLst/>
              <a:rect l="l" t="t" r="r" b="b"/>
              <a:pathLst>
                <a:path w="7331709" h="2835910">
                  <a:moveTo>
                    <a:pt x="0" y="0"/>
                  </a:moveTo>
                  <a:lnTo>
                    <a:pt x="7331468" y="0"/>
                  </a:lnTo>
                  <a:lnTo>
                    <a:pt x="7331468" y="2835376"/>
                  </a:lnTo>
                  <a:lnTo>
                    <a:pt x="0" y="283537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380" y="2817059"/>
              <a:ext cx="648084" cy="6480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2544" y="2866475"/>
              <a:ext cx="583276" cy="5832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9900" y="4267959"/>
              <a:ext cx="614870" cy="6148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983485" y="2894618"/>
            <a:ext cx="1681480" cy="862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31520" marR="111125">
              <a:lnSpc>
                <a:spcPct val="102600"/>
              </a:lnSpc>
              <a:spcBef>
                <a:spcPts val="90"/>
              </a:spcBef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Azure  </a:t>
            </a:r>
            <a:r>
              <a:rPr sz="1450" spc="20" dirty="0">
                <a:solidFill>
                  <a:srgbClr val="484848"/>
                </a:solidFill>
                <a:latin typeface="Segoe UI"/>
                <a:cs typeface="Segoe UI"/>
              </a:rPr>
              <a:t>H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D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Insight</a:t>
            </a:r>
            <a:endParaRPr sz="14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r>
              <a:rPr sz="1450" i="1" spc="10" dirty="0">
                <a:solidFill>
                  <a:srgbClr val="30859C"/>
                </a:solidFill>
                <a:latin typeface="Segoe UI"/>
                <a:cs typeface="Segoe UI"/>
              </a:rPr>
              <a:t>Clusters</a:t>
            </a:r>
            <a:r>
              <a:rPr sz="1450" i="1" spc="-4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i="1" spc="10" dirty="0">
                <a:solidFill>
                  <a:srgbClr val="30859C"/>
                </a:solidFill>
                <a:latin typeface="Segoe UI"/>
                <a:cs typeface="Segoe UI"/>
              </a:rPr>
              <a:t>as-a-service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5032" y="2905460"/>
            <a:ext cx="2175510" cy="839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5626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</a:t>
            </a:r>
            <a:endParaRPr sz="1450">
              <a:latin typeface="Segoe UI"/>
              <a:cs typeface="Segoe UI"/>
            </a:endParaRPr>
          </a:p>
          <a:p>
            <a:pPr marL="556260">
              <a:lnSpc>
                <a:spcPct val="100000"/>
              </a:lnSpc>
              <a:spcBef>
                <a:spcPts val="5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Data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Lake</a:t>
            </a:r>
            <a:r>
              <a:rPr sz="145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Analytics</a:t>
            </a:r>
            <a:endParaRPr sz="14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1450" i="1" spc="10" dirty="0">
                <a:solidFill>
                  <a:srgbClr val="30859C"/>
                </a:solidFill>
                <a:latin typeface="Segoe UI"/>
                <a:cs typeface="Segoe UI"/>
              </a:rPr>
              <a:t>Queries</a:t>
            </a:r>
            <a:r>
              <a:rPr sz="1450" i="1" spc="5" dirty="0">
                <a:solidFill>
                  <a:srgbClr val="30859C"/>
                </a:solidFill>
                <a:latin typeface="Segoe UI"/>
                <a:cs typeface="Segoe UI"/>
              </a:rPr>
              <a:t> as-a-service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3225" y="4383120"/>
            <a:ext cx="2212975" cy="866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4518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 Data Lake  Storage</a:t>
            </a:r>
            <a:r>
              <a:rPr sz="1450" spc="-1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(Gen1)</a:t>
            </a:r>
            <a:endParaRPr sz="1450">
              <a:latin typeface="Segoe UI"/>
              <a:cs typeface="Segoe UI"/>
            </a:endParaRPr>
          </a:p>
          <a:p>
            <a:pPr marL="532765">
              <a:lnSpc>
                <a:spcPct val="100000"/>
              </a:lnSpc>
              <a:spcBef>
                <a:spcPts val="1310"/>
              </a:spcBef>
            </a:pPr>
            <a:r>
              <a:rPr sz="1450" i="1" spc="10" dirty="0">
                <a:solidFill>
                  <a:srgbClr val="30859C"/>
                </a:solidFill>
                <a:latin typeface="Segoe UI"/>
                <a:cs typeface="Segoe UI"/>
              </a:rPr>
              <a:t>Storage-as-a-service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537" y="2063084"/>
            <a:ext cx="5317490" cy="84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585858"/>
                </a:solidFill>
                <a:latin typeface="Segoe UI"/>
                <a:cs typeface="Segoe UI"/>
              </a:rPr>
              <a:t>Azure Data Lake is </a:t>
            </a:r>
            <a:r>
              <a:rPr sz="1700" dirty="0">
                <a:solidFill>
                  <a:srgbClr val="585858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585858"/>
                </a:solidFill>
                <a:latin typeface="Segoe UI"/>
                <a:cs typeface="Segoe UI"/>
              </a:rPr>
              <a:t>collection </a:t>
            </a:r>
            <a:r>
              <a:rPr sz="1700" spc="-10" dirty="0">
                <a:solidFill>
                  <a:srgbClr val="585858"/>
                </a:solidFill>
                <a:latin typeface="Segoe UI"/>
                <a:cs typeface="Segoe UI"/>
              </a:rPr>
              <a:t>of </a:t>
            </a:r>
            <a:r>
              <a:rPr sz="1700" spc="-5" dirty="0">
                <a:solidFill>
                  <a:srgbClr val="585858"/>
                </a:solidFill>
                <a:latin typeface="Segoe UI"/>
                <a:cs typeface="Segoe UI"/>
              </a:rPr>
              <a:t>the following</a:t>
            </a:r>
            <a:r>
              <a:rPr sz="17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Segoe UI"/>
                <a:cs typeface="Segoe UI"/>
              </a:rPr>
              <a:t>services:</a:t>
            </a:r>
            <a:endParaRPr sz="1700">
              <a:latin typeface="Segoe UI"/>
              <a:cs typeface="Segoe UI"/>
            </a:endParaRPr>
          </a:p>
          <a:p>
            <a:pPr marL="683895">
              <a:lnSpc>
                <a:spcPct val="100000"/>
              </a:lnSpc>
              <a:spcBef>
                <a:spcPts val="1875"/>
              </a:spcBef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Compute</a:t>
            </a:r>
            <a:endParaRPr sz="2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9263" y="3972278"/>
            <a:ext cx="7331709" cy="929640"/>
            <a:chOff x="969263" y="3972278"/>
            <a:chExt cx="7331709" cy="929640"/>
          </a:xfrm>
        </p:grpSpPr>
        <p:sp>
          <p:nvSpPr>
            <p:cNvPr id="15" name="object 15"/>
            <p:cNvSpPr/>
            <p:nvPr/>
          </p:nvSpPr>
          <p:spPr>
            <a:xfrm>
              <a:off x="969263" y="3979163"/>
              <a:ext cx="7331709" cy="0"/>
            </a:xfrm>
            <a:custGeom>
              <a:avLst/>
              <a:gdLst/>
              <a:ahLst/>
              <a:cxnLst/>
              <a:rect l="l" t="t" r="r" b="b"/>
              <a:pathLst>
                <a:path w="7331709">
                  <a:moveTo>
                    <a:pt x="0" y="0"/>
                  </a:moveTo>
                  <a:lnTo>
                    <a:pt x="7331481" y="0"/>
                  </a:lnTo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2023" y="4487497"/>
              <a:ext cx="413964" cy="4139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189" y="4208821"/>
              <a:ext cx="401812" cy="4204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99074" y="4208805"/>
              <a:ext cx="485140" cy="676275"/>
            </a:xfrm>
            <a:custGeom>
              <a:avLst/>
              <a:gdLst/>
              <a:ahLst/>
              <a:cxnLst/>
              <a:rect l="l" t="t" r="r" b="b"/>
              <a:pathLst>
                <a:path w="485139" h="676275">
                  <a:moveTo>
                    <a:pt x="484733" y="0"/>
                  </a:moveTo>
                  <a:lnTo>
                    <a:pt x="0" y="676135"/>
                  </a:lnTo>
                </a:path>
              </a:pathLst>
            </a:custGeom>
            <a:ln w="4860">
              <a:solidFill>
                <a:srgbClr val="2058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2697" y="6430393"/>
            <a:ext cx="12998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*In Public</a:t>
            </a:r>
            <a:r>
              <a:rPr sz="12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9884" y="4402023"/>
            <a:ext cx="137287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" marR="5080" indent="-1079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 Data Lake  Storage</a:t>
            </a:r>
            <a:r>
              <a:rPr sz="1450" spc="-3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(Gen2)*</a:t>
            </a:r>
            <a:endParaRPr sz="14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37" y="2540737"/>
            <a:ext cx="4409440" cy="1730375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12700" marR="5080">
              <a:lnSpc>
                <a:spcPct val="77300"/>
              </a:lnSpc>
              <a:spcBef>
                <a:spcPts val="1830"/>
              </a:spcBef>
            </a:pP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6300" b="0" spc="-7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  </a:t>
            </a: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in</a:t>
            </a:r>
            <a:r>
              <a:rPr sz="63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48952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Big Data </a:t>
            </a:r>
            <a:r>
              <a:rPr dirty="0"/>
              <a:t>in </a:t>
            </a:r>
            <a:r>
              <a:rPr spc="-25" dirty="0"/>
              <a:t>Azure:</a:t>
            </a:r>
            <a:r>
              <a:rPr spc="-135" dirty="0"/>
              <a:t> </a:t>
            </a:r>
            <a:r>
              <a:rPr spc="-10" dirty="0"/>
              <a:t>Storage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79967" y="2675991"/>
            <a:ext cx="6049645" cy="2781300"/>
            <a:chOff x="2379967" y="2675991"/>
            <a:chExt cx="6049645" cy="2781300"/>
          </a:xfrm>
        </p:grpSpPr>
        <p:sp>
          <p:nvSpPr>
            <p:cNvPr id="5" name="object 5"/>
            <p:cNvSpPr/>
            <p:nvPr/>
          </p:nvSpPr>
          <p:spPr>
            <a:xfrm>
              <a:off x="2386952" y="2682976"/>
              <a:ext cx="6035675" cy="2767330"/>
            </a:xfrm>
            <a:custGeom>
              <a:avLst/>
              <a:gdLst/>
              <a:ahLst/>
              <a:cxnLst/>
              <a:rect l="l" t="t" r="r" b="b"/>
              <a:pathLst>
                <a:path w="6035675" h="2767329">
                  <a:moveTo>
                    <a:pt x="0" y="0"/>
                  </a:moveTo>
                  <a:lnTo>
                    <a:pt x="6035332" y="0"/>
                  </a:lnTo>
                  <a:lnTo>
                    <a:pt x="6035332" y="2767304"/>
                  </a:lnTo>
                  <a:lnTo>
                    <a:pt x="0" y="276730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9473" y="4072723"/>
              <a:ext cx="647274" cy="6772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79338" y="4823278"/>
            <a:ext cx="65913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8445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  Stor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age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8406" y="2841362"/>
            <a:ext cx="615680" cy="6148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44829" y="3526838"/>
            <a:ext cx="136017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50800">
              <a:lnSpc>
                <a:spcPct val="102699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 Data Lake  Storage</a:t>
            </a:r>
            <a:r>
              <a:rPr sz="145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(Gen1)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916" y="4789794"/>
            <a:ext cx="16643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General purpose  files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170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workloads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837" y="2689189"/>
            <a:ext cx="18707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6415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Optimized</a:t>
            </a:r>
            <a:r>
              <a:rPr sz="170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for  analytics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workloads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9567" y="5545420"/>
            <a:ext cx="74168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Object  st</a:t>
            </a:r>
            <a:r>
              <a:rPr sz="1700" spc="-10" dirty="0">
                <a:solidFill>
                  <a:srgbClr val="484848"/>
                </a:solidFill>
                <a:latin typeface="Segoe UI"/>
                <a:cs typeface="Segoe UI"/>
              </a:rPr>
              <a:t>o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rage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3271" y="5545420"/>
            <a:ext cx="11391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Hiera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r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chical  file</a:t>
            </a:r>
            <a:r>
              <a:rPr sz="1700" spc="-5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system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1509" y="5545420"/>
            <a:ext cx="120523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4315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Multi-modal  storage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345" y="6458261"/>
            <a:ext cx="12998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*In Public</a:t>
            </a:r>
            <a:r>
              <a:rPr sz="12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20958" y="3487413"/>
            <a:ext cx="136017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160" marR="5080" indent="-1079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 Data Lake  Storage</a:t>
            </a:r>
            <a:r>
              <a:rPr sz="1450" spc="-3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(Gen2)*</a:t>
            </a:r>
            <a:endParaRPr sz="145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69342" y="2755501"/>
            <a:ext cx="977900" cy="695325"/>
            <a:chOff x="6969342" y="2755501"/>
            <a:chExt cx="977900" cy="69532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3176" y="3037408"/>
              <a:ext cx="413964" cy="4131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9342" y="2757921"/>
              <a:ext cx="401812" cy="42044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70242" y="2757932"/>
              <a:ext cx="485140" cy="676275"/>
            </a:xfrm>
            <a:custGeom>
              <a:avLst/>
              <a:gdLst/>
              <a:ahLst/>
              <a:cxnLst/>
              <a:rect l="l" t="t" r="r" b="b"/>
              <a:pathLst>
                <a:path w="485140" h="676275">
                  <a:moveTo>
                    <a:pt x="484733" y="0"/>
                  </a:moveTo>
                  <a:lnTo>
                    <a:pt x="0" y="676084"/>
                  </a:lnTo>
                </a:path>
              </a:pathLst>
            </a:custGeom>
            <a:ln w="4860">
              <a:solidFill>
                <a:srgbClr val="2058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57356" y="1514373"/>
            <a:ext cx="3815079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i="1" spc="5" dirty="0">
                <a:solidFill>
                  <a:srgbClr val="484848"/>
                </a:solidFill>
                <a:latin typeface="Segoe UI"/>
                <a:cs typeface="Segoe UI"/>
              </a:rPr>
              <a:t>(Excluding relational and </a:t>
            </a:r>
            <a:r>
              <a:rPr sz="1250" i="1" spc="10" dirty="0">
                <a:solidFill>
                  <a:srgbClr val="484848"/>
                </a:solidFill>
                <a:latin typeface="Segoe UI"/>
                <a:cs typeface="Segoe UI"/>
              </a:rPr>
              <a:t>NoSQL </a:t>
            </a:r>
            <a:r>
              <a:rPr sz="1250" i="1" spc="5" dirty="0">
                <a:solidFill>
                  <a:srgbClr val="484848"/>
                </a:solidFill>
                <a:latin typeface="Segoe UI"/>
                <a:cs typeface="Segoe UI"/>
              </a:rPr>
              <a:t>data </a:t>
            </a:r>
            <a:r>
              <a:rPr sz="1250" i="1" spc="10" dirty="0">
                <a:solidFill>
                  <a:srgbClr val="484848"/>
                </a:solidFill>
                <a:latin typeface="Segoe UI"/>
                <a:cs typeface="Segoe UI"/>
              </a:rPr>
              <a:t>storage</a:t>
            </a:r>
            <a:r>
              <a:rPr sz="1250" i="1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i="1" spc="5" dirty="0">
                <a:solidFill>
                  <a:srgbClr val="484848"/>
                </a:solidFill>
                <a:latin typeface="Segoe UI"/>
                <a:cs typeface="Segoe UI"/>
              </a:rPr>
              <a:t>options)</a:t>
            </a:r>
            <a:endParaRPr sz="12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83" y="1944192"/>
            <a:ext cx="7129145" cy="4381500"/>
          </a:xfrm>
          <a:custGeom>
            <a:avLst/>
            <a:gdLst/>
            <a:ahLst/>
            <a:cxnLst/>
            <a:rect l="l" t="t" r="r" b="b"/>
            <a:pathLst>
              <a:path w="7129145" h="4381500">
                <a:moveTo>
                  <a:pt x="7128916" y="0"/>
                </a:moveTo>
                <a:lnTo>
                  <a:pt x="0" y="0"/>
                </a:lnTo>
                <a:lnTo>
                  <a:pt x="0" y="4381055"/>
                </a:lnTo>
                <a:lnTo>
                  <a:pt x="7128916" y="4381055"/>
                </a:lnTo>
                <a:lnTo>
                  <a:pt x="71289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26619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</a:t>
            </a:r>
            <a:r>
              <a:rPr spc="-100" dirty="0"/>
              <a:t> </a:t>
            </a:r>
            <a:r>
              <a:rPr spc="-10" dirty="0"/>
              <a:t>Storage</a:t>
            </a: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9483" y="1944192"/>
            <a:ext cx="7129145" cy="438150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844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Storage</a:t>
            </a:r>
            <a:r>
              <a:rPr sz="1700" spc="-10" dirty="0">
                <a:solidFill>
                  <a:srgbClr val="484848"/>
                </a:solidFill>
                <a:latin typeface="Segoe UI"/>
                <a:cs typeface="Segoe UI"/>
              </a:rPr>
              <a:t> Account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4550" y="2529090"/>
            <a:ext cx="6238240" cy="2846070"/>
            <a:chOff x="844550" y="2529090"/>
            <a:chExt cx="6238240" cy="2846070"/>
          </a:xfrm>
        </p:grpSpPr>
        <p:sp>
          <p:nvSpPr>
            <p:cNvPr id="7" name="object 7"/>
            <p:cNvSpPr/>
            <p:nvPr/>
          </p:nvSpPr>
          <p:spPr>
            <a:xfrm>
              <a:off x="844550" y="2529090"/>
              <a:ext cx="6238240" cy="2846070"/>
            </a:xfrm>
            <a:custGeom>
              <a:avLst/>
              <a:gdLst/>
              <a:ahLst/>
              <a:cxnLst/>
              <a:rect l="l" t="t" r="r" b="b"/>
              <a:pathLst>
                <a:path w="6238240" h="2846070">
                  <a:moveTo>
                    <a:pt x="6237782" y="0"/>
                  </a:moveTo>
                  <a:lnTo>
                    <a:pt x="0" y="0"/>
                  </a:lnTo>
                  <a:lnTo>
                    <a:pt x="0" y="2845892"/>
                  </a:lnTo>
                  <a:lnTo>
                    <a:pt x="6237782" y="2845892"/>
                  </a:lnTo>
                  <a:lnTo>
                    <a:pt x="623778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8603" y="3066999"/>
              <a:ext cx="5525135" cy="2135505"/>
            </a:xfrm>
            <a:custGeom>
              <a:avLst/>
              <a:gdLst/>
              <a:ahLst/>
              <a:cxnLst/>
              <a:rect l="l" t="t" r="r" b="b"/>
              <a:pathLst>
                <a:path w="5525134" h="2135504">
                  <a:moveTo>
                    <a:pt x="5524893" y="0"/>
                  </a:moveTo>
                  <a:lnTo>
                    <a:pt x="0" y="0"/>
                  </a:lnTo>
                  <a:lnTo>
                    <a:pt x="0" y="2135441"/>
                  </a:lnTo>
                  <a:lnTo>
                    <a:pt x="5524893" y="2135441"/>
                  </a:lnTo>
                  <a:lnTo>
                    <a:pt x="55248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027" y="3706562"/>
              <a:ext cx="4539024" cy="353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261" y="3668473"/>
              <a:ext cx="4065922" cy="4966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1724" y="3717086"/>
              <a:ext cx="4496435" cy="310515"/>
            </a:xfrm>
            <a:custGeom>
              <a:avLst/>
              <a:gdLst/>
              <a:ahLst/>
              <a:cxnLst/>
              <a:rect l="l" t="t" r="r" b="b"/>
              <a:pathLst>
                <a:path w="4496435" h="310514">
                  <a:moveTo>
                    <a:pt x="4496092" y="310261"/>
                  </a:moveTo>
                  <a:lnTo>
                    <a:pt x="0" y="310261"/>
                  </a:lnTo>
                  <a:lnTo>
                    <a:pt x="0" y="0"/>
                  </a:lnTo>
                  <a:lnTo>
                    <a:pt x="4496092" y="0"/>
                  </a:lnTo>
                  <a:lnTo>
                    <a:pt x="4496092" y="310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68603" y="3066999"/>
            <a:ext cx="5525135" cy="213550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Blob(s)</a:t>
            </a:r>
            <a:endParaRPr sz="17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Segoe UI"/>
              <a:cs typeface="Segoe UI"/>
            </a:endParaRPr>
          </a:p>
          <a:p>
            <a:pPr marR="413384" algn="ctr">
              <a:lnSpc>
                <a:spcPct val="100000"/>
              </a:lnSpc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18495" y="3730332"/>
            <a:ext cx="4539615" cy="945515"/>
            <a:chOff x="1418495" y="3730332"/>
            <a:chExt cx="4539615" cy="945515"/>
          </a:xfrm>
        </p:grpSpPr>
        <p:sp>
          <p:nvSpPr>
            <p:cNvPr id="14" name="object 14"/>
            <p:cNvSpPr/>
            <p:nvPr/>
          </p:nvSpPr>
          <p:spPr>
            <a:xfrm>
              <a:off x="1541513" y="3730332"/>
              <a:ext cx="209550" cy="270510"/>
            </a:xfrm>
            <a:custGeom>
              <a:avLst/>
              <a:gdLst/>
              <a:ahLst/>
              <a:cxnLst/>
              <a:rect l="l" t="t" r="r" b="b"/>
              <a:pathLst>
                <a:path w="209550" h="270510">
                  <a:moveTo>
                    <a:pt x="209397" y="270370"/>
                  </a:moveTo>
                  <a:lnTo>
                    <a:pt x="0" y="270370"/>
                  </a:lnTo>
                  <a:lnTo>
                    <a:pt x="0" y="0"/>
                  </a:lnTo>
                  <a:lnTo>
                    <a:pt x="135089" y="0"/>
                  </a:lnTo>
                  <a:lnTo>
                    <a:pt x="155357" y="20281"/>
                  </a:lnTo>
                  <a:lnTo>
                    <a:pt x="20294" y="20281"/>
                  </a:lnTo>
                  <a:lnTo>
                    <a:pt x="20294" y="250075"/>
                  </a:lnTo>
                  <a:lnTo>
                    <a:pt x="209397" y="250075"/>
                  </a:lnTo>
                  <a:lnTo>
                    <a:pt x="209397" y="270370"/>
                  </a:lnTo>
                  <a:close/>
                </a:path>
                <a:path w="209550" h="270510">
                  <a:moveTo>
                    <a:pt x="209397" y="250075"/>
                  </a:moveTo>
                  <a:lnTo>
                    <a:pt x="189153" y="250075"/>
                  </a:lnTo>
                  <a:lnTo>
                    <a:pt x="189153" y="91274"/>
                  </a:lnTo>
                  <a:lnTo>
                    <a:pt x="114846" y="91274"/>
                  </a:lnTo>
                  <a:lnTo>
                    <a:pt x="114846" y="20281"/>
                  </a:lnTo>
                  <a:lnTo>
                    <a:pt x="155357" y="20281"/>
                  </a:lnTo>
                  <a:lnTo>
                    <a:pt x="163784" y="28714"/>
                  </a:lnTo>
                  <a:lnTo>
                    <a:pt x="135089" y="28714"/>
                  </a:lnTo>
                  <a:lnTo>
                    <a:pt x="135089" y="70980"/>
                  </a:lnTo>
                  <a:lnTo>
                    <a:pt x="206021" y="70980"/>
                  </a:lnTo>
                  <a:lnTo>
                    <a:pt x="209397" y="74358"/>
                  </a:lnTo>
                  <a:lnTo>
                    <a:pt x="209397" y="250075"/>
                  </a:lnTo>
                  <a:close/>
                </a:path>
                <a:path w="209550" h="270510">
                  <a:moveTo>
                    <a:pt x="206021" y="70980"/>
                  </a:moveTo>
                  <a:lnTo>
                    <a:pt x="177304" y="70980"/>
                  </a:lnTo>
                  <a:lnTo>
                    <a:pt x="135089" y="28714"/>
                  </a:lnTo>
                  <a:lnTo>
                    <a:pt x="163784" y="28714"/>
                  </a:lnTo>
                  <a:lnTo>
                    <a:pt x="206021" y="7098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495" y="4216929"/>
              <a:ext cx="4539024" cy="3531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729" y="4178840"/>
              <a:ext cx="4065922" cy="4966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1195" y="4227461"/>
              <a:ext cx="4496435" cy="310515"/>
            </a:xfrm>
            <a:custGeom>
              <a:avLst/>
              <a:gdLst/>
              <a:ahLst/>
              <a:cxnLst/>
              <a:rect l="l" t="t" r="r" b="b"/>
              <a:pathLst>
                <a:path w="4496435" h="310514">
                  <a:moveTo>
                    <a:pt x="4496054" y="310261"/>
                  </a:moveTo>
                  <a:lnTo>
                    <a:pt x="0" y="310261"/>
                  </a:lnTo>
                  <a:lnTo>
                    <a:pt x="0" y="0"/>
                  </a:lnTo>
                  <a:lnTo>
                    <a:pt x="4496054" y="0"/>
                  </a:lnTo>
                  <a:lnTo>
                    <a:pt x="4496054" y="310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41196" y="4227461"/>
            <a:ext cx="4496435" cy="31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18495" y="4240707"/>
            <a:ext cx="4539615" cy="907415"/>
            <a:chOff x="1418495" y="4240707"/>
            <a:chExt cx="4539615" cy="907415"/>
          </a:xfrm>
        </p:grpSpPr>
        <p:sp>
          <p:nvSpPr>
            <p:cNvPr id="20" name="object 20"/>
            <p:cNvSpPr/>
            <p:nvPr/>
          </p:nvSpPr>
          <p:spPr>
            <a:xfrm>
              <a:off x="1530997" y="4240707"/>
              <a:ext cx="209550" cy="270510"/>
            </a:xfrm>
            <a:custGeom>
              <a:avLst/>
              <a:gdLst/>
              <a:ahLst/>
              <a:cxnLst/>
              <a:rect l="l" t="t" r="r" b="b"/>
              <a:pathLst>
                <a:path w="209550" h="270510">
                  <a:moveTo>
                    <a:pt x="209397" y="270370"/>
                  </a:moveTo>
                  <a:lnTo>
                    <a:pt x="0" y="270370"/>
                  </a:lnTo>
                  <a:lnTo>
                    <a:pt x="0" y="0"/>
                  </a:lnTo>
                  <a:lnTo>
                    <a:pt x="135089" y="0"/>
                  </a:lnTo>
                  <a:lnTo>
                    <a:pt x="155367" y="20294"/>
                  </a:lnTo>
                  <a:lnTo>
                    <a:pt x="20281" y="20294"/>
                  </a:lnTo>
                  <a:lnTo>
                    <a:pt x="20281" y="250075"/>
                  </a:lnTo>
                  <a:lnTo>
                    <a:pt x="209397" y="250075"/>
                  </a:lnTo>
                  <a:lnTo>
                    <a:pt x="209397" y="270370"/>
                  </a:lnTo>
                  <a:close/>
                </a:path>
                <a:path w="209550" h="270510">
                  <a:moveTo>
                    <a:pt x="209397" y="250075"/>
                  </a:moveTo>
                  <a:lnTo>
                    <a:pt x="189103" y="250075"/>
                  </a:lnTo>
                  <a:lnTo>
                    <a:pt x="189103" y="91236"/>
                  </a:lnTo>
                  <a:lnTo>
                    <a:pt x="114846" y="91236"/>
                  </a:lnTo>
                  <a:lnTo>
                    <a:pt x="114846" y="20294"/>
                  </a:lnTo>
                  <a:lnTo>
                    <a:pt x="155367" y="20294"/>
                  </a:lnTo>
                  <a:lnTo>
                    <a:pt x="163792" y="28727"/>
                  </a:lnTo>
                  <a:lnTo>
                    <a:pt x="135089" y="28727"/>
                  </a:lnTo>
                  <a:lnTo>
                    <a:pt x="135089" y="70993"/>
                  </a:lnTo>
                  <a:lnTo>
                    <a:pt x="206022" y="70993"/>
                  </a:lnTo>
                  <a:lnTo>
                    <a:pt x="209397" y="74371"/>
                  </a:lnTo>
                  <a:lnTo>
                    <a:pt x="209397" y="250075"/>
                  </a:lnTo>
                  <a:close/>
                </a:path>
                <a:path w="209550" h="270510">
                  <a:moveTo>
                    <a:pt x="206022" y="70993"/>
                  </a:moveTo>
                  <a:lnTo>
                    <a:pt x="177304" y="70993"/>
                  </a:lnTo>
                  <a:lnTo>
                    <a:pt x="135089" y="28727"/>
                  </a:lnTo>
                  <a:lnTo>
                    <a:pt x="163792" y="28727"/>
                  </a:lnTo>
                  <a:lnTo>
                    <a:pt x="206022" y="709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495" y="4689221"/>
              <a:ext cx="4539024" cy="3531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7729" y="4651132"/>
              <a:ext cx="4065922" cy="4966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41195" y="4699749"/>
              <a:ext cx="4496435" cy="310515"/>
            </a:xfrm>
            <a:custGeom>
              <a:avLst/>
              <a:gdLst/>
              <a:ahLst/>
              <a:cxnLst/>
              <a:rect l="l" t="t" r="r" b="b"/>
              <a:pathLst>
                <a:path w="4496435" h="310514">
                  <a:moveTo>
                    <a:pt x="4496054" y="310261"/>
                  </a:moveTo>
                  <a:lnTo>
                    <a:pt x="0" y="310261"/>
                  </a:lnTo>
                  <a:lnTo>
                    <a:pt x="0" y="0"/>
                  </a:lnTo>
                  <a:lnTo>
                    <a:pt x="4496054" y="0"/>
                  </a:lnTo>
                  <a:lnTo>
                    <a:pt x="4496054" y="31026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51839" y="5580760"/>
            <a:ext cx="2568575" cy="419100"/>
          </a:xfrm>
          <a:prstGeom prst="rect">
            <a:avLst/>
          </a:prstGeom>
          <a:solidFill>
            <a:srgbClr val="44536A"/>
          </a:solidFill>
          <a:ln w="13771">
            <a:solidFill>
              <a:srgbClr val="585858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41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Container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0290" y="5563742"/>
            <a:ext cx="2568575" cy="419100"/>
          </a:xfrm>
          <a:prstGeom prst="rect">
            <a:avLst/>
          </a:prstGeom>
          <a:solidFill>
            <a:srgbClr val="44536A"/>
          </a:solidFill>
          <a:ln w="13771">
            <a:solidFill>
              <a:srgbClr val="585858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5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Container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41196" y="4699749"/>
            <a:ext cx="4496435" cy="31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‘CustomerATMTransactions_201808_3.csv’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30997" y="4712995"/>
            <a:ext cx="209550" cy="270510"/>
          </a:xfrm>
          <a:custGeom>
            <a:avLst/>
            <a:gdLst/>
            <a:ahLst/>
            <a:cxnLst/>
            <a:rect l="l" t="t" r="r" b="b"/>
            <a:pathLst>
              <a:path w="209550" h="270510">
                <a:moveTo>
                  <a:pt x="209397" y="270370"/>
                </a:moveTo>
                <a:lnTo>
                  <a:pt x="0" y="270370"/>
                </a:lnTo>
                <a:lnTo>
                  <a:pt x="0" y="0"/>
                </a:lnTo>
                <a:lnTo>
                  <a:pt x="135089" y="0"/>
                </a:lnTo>
                <a:lnTo>
                  <a:pt x="155357" y="20281"/>
                </a:lnTo>
                <a:lnTo>
                  <a:pt x="20281" y="20281"/>
                </a:lnTo>
                <a:lnTo>
                  <a:pt x="20281" y="250075"/>
                </a:lnTo>
                <a:lnTo>
                  <a:pt x="209397" y="250075"/>
                </a:lnTo>
                <a:lnTo>
                  <a:pt x="209397" y="270370"/>
                </a:lnTo>
                <a:close/>
              </a:path>
              <a:path w="209550" h="270510">
                <a:moveTo>
                  <a:pt x="209397" y="250075"/>
                </a:moveTo>
                <a:lnTo>
                  <a:pt x="189103" y="250075"/>
                </a:lnTo>
                <a:lnTo>
                  <a:pt x="189103" y="91274"/>
                </a:lnTo>
                <a:lnTo>
                  <a:pt x="114846" y="91274"/>
                </a:lnTo>
                <a:lnTo>
                  <a:pt x="114846" y="20281"/>
                </a:lnTo>
                <a:lnTo>
                  <a:pt x="155357" y="20281"/>
                </a:lnTo>
                <a:lnTo>
                  <a:pt x="163784" y="28714"/>
                </a:lnTo>
                <a:lnTo>
                  <a:pt x="135089" y="28714"/>
                </a:lnTo>
                <a:lnTo>
                  <a:pt x="135089" y="70980"/>
                </a:lnTo>
                <a:lnTo>
                  <a:pt x="206021" y="70980"/>
                </a:lnTo>
                <a:lnTo>
                  <a:pt x="209397" y="74358"/>
                </a:lnTo>
                <a:lnTo>
                  <a:pt x="209397" y="250075"/>
                </a:lnTo>
                <a:close/>
              </a:path>
              <a:path w="209550" h="270510">
                <a:moveTo>
                  <a:pt x="206021" y="70980"/>
                </a:moveTo>
                <a:lnTo>
                  <a:pt x="177304" y="70980"/>
                </a:lnTo>
                <a:lnTo>
                  <a:pt x="135089" y="28714"/>
                </a:lnTo>
                <a:lnTo>
                  <a:pt x="163784" y="28714"/>
                </a:lnTo>
                <a:lnTo>
                  <a:pt x="206021" y="7098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4550" y="2529090"/>
            <a:ext cx="6238240" cy="284607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7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Container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48096" y="1982614"/>
            <a:ext cx="2592070" cy="3914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Object-based</a:t>
            </a:r>
            <a:r>
              <a:rPr sz="210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storage  manages data as  discrete</a:t>
            </a:r>
            <a:r>
              <a:rPr sz="21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units.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egoe UI"/>
              <a:cs typeface="Segoe UI"/>
            </a:endParaRPr>
          </a:p>
          <a:p>
            <a:pPr marL="12700" marR="279400">
              <a:lnSpc>
                <a:spcPct val="101299"/>
              </a:lnSpc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Folders are part of  the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URI,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but</a:t>
            </a:r>
            <a:r>
              <a:rPr sz="2100" spc="-9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they’re  merely</a:t>
            </a:r>
            <a:r>
              <a:rPr sz="210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simulated.</a:t>
            </a:r>
            <a:endParaRPr sz="2100">
              <a:latin typeface="Segoe UI"/>
              <a:cs typeface="Segoe UI"/>
            </a:endParaRPr>
          </a:p>
          <a:p>
            <a:pPr marL="12700" marR="383540">
              <a:lnSpc>
                <a:spcPts val="2550"/>
              </a:lnSpc>
              <a:spcBef>
                <a:spcPts val="90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There is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no</a:t>
            </a:r>
            <a:r>
              <a:rPr sz="210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folder-  level security,</a:t>
            </a:r>
            <a:r>
              <a:rPr sz="210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nor</a:t>
            </a:r>
            <a:endParaRPr sz="2100">
              <a:latin typeface="Segoe UI"/>
              <a:cs typeface="Segoe UI"/>
            </a:endParaRPr>
          </a:p>
          <a:p>
            <a:pPr marL="12700" marR="891540">
              <a:lnSpc>
                <a:spcPts val="2550"/>
              </a:lnSpc>
              <a:spcBef>
                <a:spcPts val="5"/>
              </a:spcBef>
            </a:pP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folder-specific 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performance  optimizations.</a:t>
            </a:r>
            <a:endParaRPr sz="2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315" y="2075014"/>
            <a:ext cx="6967220" cy="3686175"/>
            <a:chOff x="442315" y="2075014"/>
            <a:chExt cx="6967220" cy="3686175"/>
          </a:xfrm>
        </p:grpSpPr>
        <p:sp>
          <p:nvSpPr>
            <p:cNvPr id="3" name="object 3"/>
            <p:cNvSpPr/>
            <p:nvPr/>
          </p:nvSpPr>
          <p:spPr>
            <a:xfrm>
              <a:off x="442315" y="2075014"/>
              <a:ext cx="6967220" cy="3686175"/>
            </a:xfrm>
            <a:custGeom>
              <a:avLst/>
              <a:gdLst/>
              <a:ahLst/>
              <a:cxnLst/>
              <a:rect l="l" t="t" r="r" b="b"/>
              <a:pathLst>
                <a:path w="6967220" h="3686175">
                  <a:moveTo>
                    <a:pt x="6966889" y="3685971"/>
                  </a:moveTo>
                  <a:lnTo>
                    <a:pt x="0" y="3685971"/>
                  </a:lnTo>
                  <a:lnTo>
                    <a:pt x="0" y="0"/>
                  </a:lnTo>
                  <a:lnTo>
                    <a:pt x="6966889" y="0"/>
                  </a:lnTo>
                  <a:lnTo>
                    <a:pt x="6966889" y="3685971"/>
                  </a:lnTo>
                  <a:close/>
                </a:path>
              </a:pathLst>
            </a:custGeom>
            <a:solidFill>
              <a:srgbClr val="30859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150" y="2185986"/>
              <a:ext cx="2473253" cy="4884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203" y="2215953"/>
              <a:ext cx="1872155" cy="4966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3816" y="2196503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80" h="445769">
                  <a:moveTo>
                    <a:pt x="243036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60" y="0"/>
                  </a:lnTo>
                  <a:lnTo>
                    <a:pt x="243036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7670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 Storage </a:t>
            </a:r>
            <a:r>
              <a:rPr spc="-5" dirty="0"/>
              <a:t>Gen</a:t>
            </a:r>
            <a:r>
              <a:rPr spc="-100" dirty="0"/>
              <a:t> </a:t>
            </a:r>
            <a:r>
              <a:rPr dirty="0"/>
              <a:t>1</a:t>
            </a:r>
          </a:p>
        </p:txBody>
      </p:sp>
      <p:sp>
        <p:nvSpPr>
          <p:cNvPr id="8" name="object 8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3816" y="2196503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20" dirty="0">
                <a:solidFill>
                  <a:srgbClr val="252525"/>
                </a:solidFill>
                <a:latin typeface="Calibri"/>
                <a:cs typeface="Calibri"/>
              </a:rPr>
              <a:t>ATMMachineData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5434" y="2289467"/>
            <a:ext cx="2683510" cy="990600"/>
            <a:chOff x="655434" y="2289467"/>
            <a:chExt cx="2683510" cy="990600"/>
          </a:xfrm>
        </p:grpSpPr>
        <p:sp>
          <p:nvSpPr>
            <p:cNvPr id="11" name="object 11"/>
            <p:cNvSpPr/>
            <p:nvPr/>
          </p:nvSpPr>
          <p:spPr>
            <a:xfrm>
              <a:off x="655434" y="2289467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10"/>
                  </a:moveTo>
                  <a:lnTo>
                    <a:pt x="18554" y="260210"/>
                  </a:lnTo>
                  <a:lnTo>
                    <a:pt x="11347" y="258740"/>
                  </a:lnTo>
                  <a:lnTo>
                    <a:pt x="5448" y="254741"/>
                  </a:lnTo>
                  <a:lnTo>
                    <a:pt x="1463" y="248824"/>
                  </a:lnTo>
                  <a:lnTo>
                    <a:pt x="0" y="241604"/>
                  </a:lnTo>
                  <a:lnTo>
                    <a:pt x="0" y="18554"/>
                  </a:lnTo>
                  <a:lnTo>
                    <a:pt x="1463" y="11347"/>
                  </a:lnTo>
                  <a:lnTo>
                    <a:pt x="5448" y="5448"/>
                  </a:lnTo>
                  <a:lnTo>
                    <a:pt x="11347" y="1463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01"/>
                  </a:lnTo>
                  <a:lnTo>
                    <a:pt x="116090" y="3225"/>
                  </a:lnTo>
                  <a:lnTo>
                    <a:pt x="167144" y="37160"/>
                  </a:lnTo>
                  <a:lnTo>
                    <a:pt x="325043" y="37160"/>
                  </a:lnTo>
                  <a:lnTo>
                    <a:pt x="332263" y="38621"/>
                  </a:lnTo>
                  <a:lnTo>
                    <a:pt x="338180" y="42603"/>
                  </a:lnTo>
                  <a:lnTo>
                    <a:pt x="342179" y="48502"/>
                  </a:lnTo>
                  <a:lnTo>
                    <a:pt x="343649" y="55714"/>
                  </a:lnTo>
                  <a:lnTo>
                    <a:pt x="343649" y="241604"/>
                  </a:lnTo>
                  <a:lnTo>
                    <a:pt x="342179" y="248824"/>
                  </a:lnTo>
                  <a:lnTo>
                    <a:pt x="338180" y="254741"/>
                  </a:lnTo>
                  <a:lnTo>
                    <a:pt x="332263" y="258740"/>
                  </a:lnTo>
                  <a:lnTo>
                    <a:pt x="325043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193" y="2753060"/>
              <a:ext cx="2473253" cy="488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246" y="2783027"/>
              <a:ext cx="676438" cy="4966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7857" y="2763583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7857" y="2763583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79487" y="2856509"/>
            <a:ext cx="2845435" cy="982344"/>
            <a:chOff x="979487" y="2856509"/>
            <a:chExt cx="2845435" cy="982344"/>
          </a:xfrm>
        </p:grpSpPr>
        <p:sp>
          <p:nvSpPr>
            <p:cNvPr id="17" name="object 17"/>
            <p:cNvSpPr/>
            <p:nvPr/>
          </p:nvSpPr>
          <p:spPr>
            <a:xfrm>
              <a:off x="979487" y="2856509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48"/>
                  </a:moveTo>
                  <a:lnTo>
                    <a:pt x="18554" y="260248"/>
                  </a:lnTo>
                  <a:lnTo>
                    <a:pt x="11342" y="258778"/>
                  </a:lnTo>
                  <a:lnTo>
                    <a:pt x="5443" y="254779"/>
                  </a:lnTo>
                  <a:lnTo>
                    <a:pt x="1461" y="248863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31" y="37210"/>
                  </a:lnTo>
                  <a:lnTo>
                    <a:pt x="325043" y="37210"/>
                  </a:lnTo>
                  <a:lnTo>
                    <a:pt x="332250" y="38672"/>
                  </a:lnTo>
                  <a:lnTo>
                    <a:pt x="338150" y="42652"/>
                  </a:lnTo>
                  <a:lnTo>
                    <a:pt x="342135" y="48548"/>
                  </a:lnTo>
                  <a:lnTo>
                    <a:pt x="343598" y="55752"/>
                  </a:lnTo>
                  <a:lnTo>
                    <a:pt x="343598" y="241642"/>
                  </a:lnTo>
                  <a:lnTo>
                    <a:pt x="342135" y="248863"/>
                  </a:lnTo>
                  <a:lnTo>
                    <a:pt x="338150" y="254779"/>
                  </a:lnTo>
                  <a:lnTo>
                    <a:pt x="332250" y="258778"/>
                  </a:lnTo>
                  <a:lnTo>
                    <a:pt x="325043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256" y="3312844"/>
              <a:ext cx="2473253" cy="488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309" y="3342001"/>
              <a:ext cx="739626" cy="496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73936" y="3323386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73936" y="3323386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5516" y="3416300"/>
            <a:ext cx="2886075" cy="953135"/>
            <a:chOff x="1465516" y="3416300"/>
            <a:chExt cx="2886075" cy="953135"/>
          </a:xfrm>
        </p:grpSpPr>
        <p:sp>
          <p:nvSpPr>
            <p:cNvPr id="23" name="object 23"/>
            <p:cNvSpPr/>
            <p:nvPr/>
          </p:nvSpPr>
          <p:spPr>
            <a:xfrm>
              <a:off x="1465516" y="3416300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36"/>
                  </a:lnTo>
                  <a:lnTo>
                    <a:pt x="5467" y="254754"/>
                  </a:lnTo>
                  <a:lnTo>
                    <a:pt x="1469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9" y="11385"/>
                  </a:lnTo>
                  <a:lnTo>
                    <a:pt x="5467" y="5468"/>
                  </a:lnTo>
                  <a:lnTo>
                    <a:pt x="11379" y="1469"/>
                  </a:lnTo>
                  <a:lnTo>
                    <a:pt x="18592" y="0"/>
                  </a:lnTo>
                  <a:lnTo>
                    <a:pt x="109575" y="0"/>
                  </a:lnTo>
                  <a:lnTo>
                    <a:pt x="113296" y="939"/>
                  </a:lnTo>
                  <a:lnTo>
                    <a:pt x="116078" y="3276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9"/>
                  </a:lnTo>
                  <a:lnTo>
                    <a:pt x="338193" y="42629"/>
                  </a:lnTo>
                  <a:lnTo>
                    <a:pt x="342175" y="48545"/>
                  </a:lnTo>
                  <a:lnTo>
                    <a:pt x="343636" y="55765"/>
                  </a:lnTo>
                  <a:lnTo>
                    <a:pt x="343636" y="241642"/>
                  </a:lnTo>
                  <a:lnTo>
                    <a:pt x="342175" y="248855"/>
                  </a:lnTo>
                  <a:lnTo>
                    <a:pt x="338193" y="254754"/>
                  </a:lnTo>
                  <a:lnTo>
                    <a:pt x="332294" y="258736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7825" y="3843463"/>
              <a:ext cx="2473253" cy="4884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2878" y="3872620"/>
              <a:ext cx="520904" cy="4966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00491" y="385400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6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60" y="0"/>
                  </a:lnTo>
                  <a:lnTo>
                    <a:pt x="243036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00491" y="3854005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92109" y="3946918"/>
            <a:ext cx="4889500" cy="1610995"/>
            <a:chOff x="1992109" y="3946918"/>
            <a:chExt cx="4889500" cy="1610995"/>
          </a:xfrm>
        </p:grpSpPr>
        <p:sp>
          <p:nvSpPr>
            <p:cNvPr id="29" name="object 29"/>
            <p:cNvSpPr/>
            <p:nvPr/>
          </p:nvSpPr>
          <p:spPr>
            <a:xfrm>
              <a:off x="1992109" y="3946918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10"/>
                  </a:moveTo>
                  <a:lnTo>
                    <a:pt x="18554" y="260210"/>
                  </a:lnTo>
                  <a:lnTo>
                    <a:pt x="11347" y="258747"/>
                  </a:lnTo>
                  <a:lnTo>
                    <a:pt x="5448" y="254762"/>
                  </a:lnTo>
                  <a:lnTo>
                    <a:pt x="1463" y="248862"/>
                  </a:lnTo>
                  <a:lnTo>
                    <a:pt x="0" y="241655"/>
                  </a:lnTo>
                  <a:lnTo>
                    <a:pt x="0" y="18605"/>
                  </a:lnTo>
                  <a:lnTo>
                    <a:pt x="1463" y="11385"/>
                  </a:lnTo>
                  <a:lnTo>
                    <a:pt x="5448" y="5468"/>
                  </a:lnTo>
                  <a:lnTo>
                    <a:pt x="11347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44" y="37160"/>
                  </a:lnTo>
                  <a:lnTo>
                    <a:pt x="325043" y="37160"/>
                  </a:lnTo>
                  <a:lnTo>
                    <a:pt x="332263" y="38629"/>
                  </a:lnTo>
                  <a:lnTo>
                    <a:pt x="338180" y="42629"/>
                  </a:lnTo>
                  <a:lnTo>
                    <a:pt x="342179" y="48545"/>
                  </a:lnTo>
                  <a:lnTo>
                    <a:pt x="343649" y="55765"/>
                  </a:lnTo>
                  <a:lnTo>
                    <a:pt x="343649" y="241655"/>
                  </a:lnTo>
                  <a:lnTo>
                    <a:pt x="342179" y="248862"/>
                  </a:lnTo>
                  <a:lnTo>
                    <a:pt x="338180" y="254762"/>
                  </a:lnTo>
                  <a:lnTo>
                    <a:pt x="332263" y="258747"/>
                  </a:lnTo>
                  <a:lnTo>
                    <a:pt x="325043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2852" y="4401626"/>
              <a:ext cx="4568188" cy="10677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2086" y="4380563"/>
              <a:ext cx="4065922" cy="11770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335555" y="4412157"/>
              <a:ext cx="4525645" cy="1024890"/>
            </a:xfrm>
            <a:custGeom>
              <a:avLst/>
              <a:gdLst/>
              <a:ahLst/>
              <a:cxnLst/>
              <a:rect l="l" t="t" r="r" b="b"/>
              <a:pathLst>
                <a:path w="4525645" h="1024889">
                  <a:moveTo>
                    <a:pt x="4525213" y="1024775"/>
                  </a:moveTo>
                  <a:lnTo>
                    <a:pt x="0" y="1024775"/>
                  </a:lnTo>
                  <a:lnTo>
                    <a:pt x="0" y="0"/>
                  </a:lnTo>
                  <a:lnTo>
                    <a:pt x="4525213" y="0"/>
                  </a:lnTo>
                  <a:lnTo>
                    <a:pt x="4525213" y="102477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35555" y="4412157"/>
            <a:ext cx="4525645" cy="10248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2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8620" marR="368935">
              <a:lnSpc>
                <a:spcPct val="131300"/>
              </a:lnSpc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  ‘CustomerATMTransactions_201808_3.csv’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76942" y="2039929"/>
            <a:ext cx="2523490" cy="3266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Hierarchical</a:t>
            </a:r>
            <a:endParaRPr sz="2100">
              <a:latin typeface="Segoe UI"/>
              <a:cs typeface="Segoe UI"/>
            </a:endParaRPr>
          </a:p>
          <a:p>
            <a:pPr marL="12700" marR="199390">
              <a:lnSpc>
                <a:spcPct val="101299"/>
              </a:lnSpc>
              <a:tabLst>
                <a:tab pos="1424940" algn="l"/>
              </a:tabLst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file-based storage  supports nesting</a:t>
            </a:r>
            <a:r>
              <a:rPr sz="2100" spc="-6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of 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files</a:t>
            </a:r>
            <a:r>
              <a:rPr sz="2100" spc="1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within	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folders.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Segoe UI"/>
              <a:cs typeface="Segoe UI"/>
            </a:endParaRPr>
          </a:p>
          <a:p>
            <a:pPr marL="12700" marR="5080">
              <a:lnSpc>
                <a:spcPct val="101299"/>
              </a:lnSpc>
              <a:spcBef>
                <a:spcPts val="5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Folder-level security  can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be</a:t>
            </a:r>
            <a:r>
              <a:rPr sz="2100" spc="-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implemented,  as well as certain  performance  optimizations.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44000" y="4468367"/>
            <a:ext cx="224790" cy="918844"/>
          </a:xfrm>
          <a:custGeom>
            <a:avLst/>
            <a:gdLst/>
            <a:ahLst/>
            <a:cxnLst/>
            <a:rect l="l" t="t" r="r" b="b"/>
            <a:pathLst>
              <a:path w="224789" h="918845">
                <a:moveTo>
                  <a:pt x="209359" y="74307"/>
                </a:moveTo>
                <a:lnTo>
                  <a:pt x="205994" y="70942"/>
                </a:lnTo>
                <a:lnTo>
                  <a:pt x="189115" y="54063"/>
                </a:lnTo>
                <a:lnTo>
                  <a:pt x="189115" y="91224"/>
                </a:lnTo>
                <a:lnTo>
                  <a:pt x="189115" y="250075"/>
                </a:lnTo>
                <a:lnTo>
                  <a:pt x="20243" y="250075"/>
                </a:lnTo>
                <a:lnTo>
                  <a:pt x="20243" y="20243"/>
                </a:lnTo>
                <a:lnTo>
                  <a:pt x="114795" y="20243"/>
                </a:lnTo>
                <a:lnTo>
                  <a:pt x="114795" y="91224"/>
                </a:lnTo>
                <a:lnTo>
                  <a:pt x="189115" y="91224"/>
                </a:lnTo>
                <a:lnTo>
                  <a:pt x="189115" y="54063"/>
                </a:lnTo>
                <a:lnTo>
                  <a:pt x="177304" y="42252"/>
                </a:lnTo>
                <a:lnTo>
                  <a:pt x="177304" y="70942"/>
                </a:lnTo>
                <a:lnTo>
                  <a:pt x="135089" y="70942"/>
                </a:lnTo>
                <a:lnTo>
                  <a:pt x="135089" y="28727"/>
                </a:lnTo>
                <a:lnTo>
                  <a:pt x="177304" y="70942"/>
                </a:lnTo>
                <a:lnTo>
                  <a:pt x="177304" y="42252"/>
                </a:lnTo>
                <a:lnTo>
                  <a:pt x="163791" y="28727"/>
                </a:lnTo>
                <a:lnTo>
                  <a:pt x="155321" y="20243"/>
                </a:lnTo>
                <a:lnTo>
                  <a:pt x="135089" y="0"/>
                </a:lnTo>
                <a:lnTo>
                  <a:pt x="0" y="0"/>
                </a:lnTo>
                <a:lnTo>
                  <a:pt x="0" y="270319"/>
                </a:lnTo>
                <a:lnTo>
                  <a:pt x="209359" y="270319"/>
                </a:lnTo>
                <a:lnTo>
                  <a:pt x="209359" y="250075"/>
                </a:lnTo>
                <a:lnTo>
                  <a:pt x="209359" y="74307"/>
                </a:lnTo>
                <a:close/>
              </a:path>
              <a:path w="224789" h="918845">
                <a:moveTo>
                  <a:pt x="217487" y="398360"/>
                </a:moveTo>
                <a:lnTo>
                  <a:pt x="214109" y="394982"/>
                </a:lnTo>
                <a:lnTo>
                  <a:pt x="197205" y="378079"/>
                </a:lnTo>
                <a:lnTo>
                  <a:pt x="197205" y="415277"/>
                </a:lnTo>
                <a:lnTo>
                  <a:pt x="197205" y="574128"/>
                </a:lnTo>
                <a:lnTo>
                  <a:pt x="28333" y="574128"/>
                </a:lnTo>
                <a:lnTo>
                  <a:pt x="28333" y="344284"/>
                </a:lnTo>
                <a:lnTo>
                  <a:pt x="122936" y="344284"/>
                </a:lnTo>
                <a:lnTo>
                  <a:pt x="122936" y="415277"/>
                </a:lnTo>
                <a:lnTo>
                  <a:pt x="197205" y="415277"/>
                </a:lnTo>
                <a:lnTo>
                  <a:pt x="197205" y="378079"/>
                </a:lnTo>
                <a:lnTo>
                  <a:pt x="185394" y="366255"/>
                </a:lnTo>
                <a:lnTo>
                  <a:pt x="185394" y="394982"/>
                </a:lnTo>
                <a:lnTo>
                  <a:pt x="143179" y="394982"/>
                </a:lnTo>
                <a:lnTo>
                  <a:pt x="143179" y="352767"/>
                </a:lnTo>
                <a:lnTo>
                  <a:pt x="185394" y="394982"/>
                </a:lnTo>
                <a:lnTo>
                  <a:pt x="185394" y="366255"/>
                </a:lnTo>
                <a:lnTo>
                  <a:pt x="171919" y="352767"/>
                </a:lnTo>
                <a:lnTo>
                  <a:pt x="163436" y="344284"/>
                </a:lnTo>
                <a:lnTo>
                  <a:pt x="143179" y="324002"/>
                </a:lnTo>
                <a:lnTo>
                  <a:pt x="8089" y="324002"/>
                </a:lnTo>
                <a:lnTo>
                  <a:pt x="8089" y="594372"/>
                </a:lnTo>
                <a:lnTo>
                  <a:pt x="217487" y="594372"/>
                </a:lnTo>
                <a:lnTo>
                  <a:pt x="217487" y="574128"/>
                </a:lnTo>
                <a:lnTo>
                  <a:pt x="217487" y="398360"/>
                </a:lnTo>
                <a:close/>
              </a:path>
              <a:path w="224789" h="918845">
                <a:moveTo>
                  <a:pt x="224790" y="722414"/>
                </a:moveTo>
                <a:lnTo>
                  <a:pt x="221411" y="719035"/>
                </a:lnTo>
                <a:lnTo>
                  <a:pt x="204495" y="702119"/>
                </a:lnTo>
                <a:lnTo>
                  <a:pt x="204495" y="739330"/>
                </a:lnTo>
                <a:lnTo>
                  <a:pt x="204495" y="898131"/>
                </a:lnTo>
                <a:lnTo>
                  <a:pt x="35623" y="898131"/>
                </a:lnTo>
                <a:lnTo>
                  <a:pt x="35623" y="668337"/>
                </a:lnTo>
                <a:lnTo>
                  <a:pt x="130225" y="668337"/>
                </a:lnTo>
                <a:lnTo>
                  <a:pt x="130225" y="739330"/>
                </a:lnTo>
                <a:lnTo>
                  <a:pt x="204495" y="739330"/>
                </a:lnTo>
                <a:lnTo>
                  <a:pt x="204495" y="702119"/>
                </a:lnTo>
                <a:lnTo>
                  <a:pt x="192684" y="690295"/>
                </a:lnTo>
                <a:lnTo>
                  <a:pt x="192684" y="719035"/>
                </a:lnTo>
                <a:lnTo>
                  <a:pt x="150469" y="719035"/>
                </a:lnTo>
                <a:lnTo>
                  <a:pt x="150469" y="676821"/>
                </a:lnTo>
                <a:lnTo>
                  <a:pt x="192684" y="719035"/>
                </a:lnTo>
                <a:lnTo>
                  <a:pt x="192684" y="690295"/>
                </a:lnTo>
                <a:lnTo>
                  <a:pt x="179222" y="676821"/>
                </a:lnTo>
                <a:lnTo>
                  <a:pt x="170738" y="668337"/>
                </a:lnTo>
                <a:lnTo>
                  <a:pt x="150469" y="648042"/>
                </a:lnTo>
                <a:lnTo>
                  <a:pt x="15379" y="648042"/>
                </a:lnTo>
                <a:lnTo>
                  <a:pt x="15379" y="918413"/>
                </a:lnTo>
                <a:lnTo>
                  <a:pt x="224790" y="918413"/>
                </a:lnTo>
                <a:lnTo>
                  <a:pt x="224790" y="898131"/>
                </a:lnTo>
                <a:lnTo>
                  <a:pt x="224790" y="7224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049" y="3452164"/>
            <a:ext cx="6967220" cy="3228340"/>
          </a:xfrm>
          <a:custGeom>
            <a:avLst/>
            <a:gdLst/>
            <a:ahLst/>
            <a:cxnLst/>
            <a:rect l="l" t="t" r="r" b="b"/>
            <a:pathLst>
              <a:path w="6967220" h="3228340">
                <a:moveTo>
                  <a:pt x="6966940" y="3228276"/>
                </a:moveTo>
                <a:lnTo>
                  <a:pt x="0" y="3228276"/>
                </a:lnTo>
                <a:lnTo>
                  <a:pt x="0" y="0"/>
                </a:lnTo>
                <a:lnTo>
                  <a:pt x="6966940" y="0"/>
                </a:lnTo>
                <a:lnTo>
                  <a:pt x="6966940" y="3228276"/>
                </a:lnTo>
                <a:close/>
              </a:path>
            </a:pathLst>
          </a:custGeom>
          <a:solidFill>
            <a:srgbClr val="30859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24305" y="1891017"/>
            <a:ext cx="8094980" cy="1123315"/>
            <a:chOff x="1124305" y="1891017"/>
            <a:chExt cx="8094980" cy="1123315"/>
          </a:xfrm>
        </p:grpSpPr>
        <p:sp>
          <p:nvSpPr>
            <p:cNvPr id="4" name="object 4"/>
            <p:cNvSpPr/>
            <p:nvPr/>
          </p:nvSpPr>
          <p:spPr>
            <a:xfrm>
              <a:off x="1131290" y="1898002"/>
              <a:ext cx="8081009" cy="1109345"/>
            </a:xfrm>
            <a:custGeom>
              <a:avLst/>
              <a:gdLst/>
              <a:ahLst/>
              <a:cxnLst/>
              <a:rect l="l" t="t" r="r" b="b"/>
              <a:pathLst>
                <a:path w="8081009" h="1109345">
                  <a:moveTo>
                    <a:pt x="8080819" y="0"/>
                  </a:moveTo>
                  <a:lnTo>
                    <a:pt x="0" y="0"/>
                  </a:lnTo>
                  <a:lnTo>
                    <a:pt x="0" y="1109014"/>
                  </a:lnTo>
                  <a:lnTo>
                    <a:pt x="8080819" y="1109014"/>
                  </a:lnTo>
                  <a:lnTo>
                    <a:pt x="808081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1290" y="1898002"/>
              <a:ext cx="8081009" cy="1109345"/>
            </a:xfrm>
            <a:custGeom>
              <a:avLst/>
              <a:gdLst/>
              <a:ahLst/>
              <a:cxnLst/>
              <a:rect l="l" t="t" r="r" b="b"/>
              <a:pathLst>
                <a:path w="8081009" h="1109345">
                  <a:moveTo>
                    <a:pt x="0" y="0"/>
                  </a:moveTo>
                  <a:lnTo>
                    <a:pt x="8080819" y="0"/>
                  </a:lnTo>
                  <a:lnTo>
                    <a:pt x="8080819" y="1109014"/>
                  </a:lnTo>
                  <a:lnTo>
                    <a:pt x="0" y="110901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0803" y="2060420"/>
              <a:ext cx="7880711" cy="7533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0037" y="2051508"/>
              <a:ext cx="7489430" cy="8368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3467" y="2070938"/>
              <a:ext cx="7837805" cy="710565"/>
            </a:xfrm>
            <a:custGeom>
              <a:avLst/>
              <a:gdLst/>
              <a:ahLst/>
              <a:cxnLst/>
              <a:rect l="l" t="t" r="r" b="b"/>
              <a:pathLst>
                <a:path w="7837805" h="710564">
                  <a:moveTo>
                    <a:pt x="7837779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7837779" y="0"/>
                  </a:lnTo>
                  <a:lnTo>
                    <a:pt x="7837779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3341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Previously </a:t>
            </a:r>
            <a:r>
              <a:rPr dirty="0"/>
              <a:t>– </a:t>
            </a:r>
            <a:r>
              <a:rPr spc="-10" dirty="0"/>
              <a:t>An Either/Or</a:t>
            </a:r>
            <a:r>
              <a:rPr spc="-100" dirty="0"/>
              <a:t> </a:t>
            </a:r>
            <a:r>
              <a:rPr spc="-10" dirty="0"/>
              <a:t>Decision</a:t>
            </a:r>
          </a:p>
        </p:txBody>
      </p:sp>
      <p:sp>
        <p:nvSpPr>
          <p:cNvPr id="10" name="object 10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9968" y="2076748"/>
            <a:ext cx="65913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484848"/>
                </a:solidFill>
                <a:latin typeface="Calibri"/>
                <a:cs typeface="Calibri"/>
              </a:rPr>
              <a:t>Obje</a:t>
            </a:r>
            <a:r>
              <a:rPr sz="1850" spc="-5" dirty="0">
                <a:solidFill>
                  <a:srgbClr val="484848"/>
                </a:solidFill>
                <a:latin typeface="Calibri"/>
                <a:cs typeface="Calibri"/>
              </a:rPr>
              <a:t>c</a:t>
            </a:r>
            <a:r>
              <a:rPr sz="1850" dirty="0">
                <a:solidFill>
                  <a:srgbClr val="484848"/>
                </a:solidFill>
                <a:latin typeface="Calibri"/>
                <a:cs typeface="Calibri"/>
              </a:rPr>
              <a:t>t  store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968" y="3000404"/>
            <a:ext cx="45465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5" dirty="0">
                <a:solidFill>
                  <a:srgbClr val="484848"/>
                </a:solidFill>
                <a:latin typeface="Calibri"/>
                <a:cs typeface="Calibri"/>
              </a:rPr>
              <a:t>­O</a:t>
            </a:r>
            <a:r>
              <a:rPr sz="1850" dirty="0">
                <a:solidFill>
                  <a:srgbClr val="484848"/>
                </a:solidFill>
                <a:latin typeface="Calibri"/>
                <a:cs typeface="Calibri"/>
              </a:rPr>
              <a:t>R­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360" y="3611224"/>
            <a:ext cx="116967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1850" spc="-5" dirty="0">
                <a:solidFill>
                  <a:srgbClr val="484848"/>
                </a:solidFill>
                <a:latin typeface="Calibri"/>
                <a:cs typeface="Calibri"/>
              </a:rPr>
              <a:t>Hierarchical  </a:t>
            </a:r>
            <a:r>
              <a:rPr sz="1850" dirty="0">
                <a:solidFill>
                  <a:srgbClr val="484848"/>
                </a:solidFill>
                <a:latin typeface="Calibri"/>
                <a:cs typeface="Calibri"/>
              </a:rPr>
              <a:t>storage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5142" y="3563167"/>
            <a:ext cx="2473325" cy="527050"/>
            <a:chOff x="1855142" y="3563167"/>
            <a:chExt cx="2473325" cy="5270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5142" y="3563167"/>
              <a:ext cx="2473253" cy="488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0196" y="3593134"/>
              <a:ext cx="1872155" cy="4966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77809" y="3573716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77809" y="3573716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20" dirty="0">
                <a:solidFill>
                  <a:srgbClr val="252525"/>
                </a:solidFill>
                <a:latin typeface="Calibri"/>
                <a:cs typeface="Calibri"/>
              </a:rPr>
              <a:t>ATMMachineData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69389" y="3666629"/>
            <a:ext cx="2683510" cy="990600"/>
            <a:chOff x="1969389" y="3666629"/>
            <a:chExt cx="2683510" cy="990600"/>
          </a:xfrm>
        </p:grpSpPr>
        <p:sp>
          <p:nvSpPr>
            <p:cNvPr id="20" name="object 20"/>
            <p:cNvSpPr/>
            <p:nvPr/>
          </p:nvSpPr>
          <p:spPr>
            <a:xfrm>
              <a:off x="1969389" y="3666629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94" y="260197"/>
                  </a:moveTo>
                  <a:lnTo>
                    <a:pt x="18605" y="260197"/>
                  </a:lnTo>
                  <a:lnTo>
                    <a:pt x="11385" y="258736"/>
                  </a:lnTo>
                  <a:lnTo>
                    <a:pt x="5468" y="254754"/>
                  </a:lnTo>
                  <a:lnTo>
                    <a:pt x="1469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9" y="11385"/>
                  </a:lnTo>
                  <a:lnTo>
                    <a:pt x="5468" y="5468"/>
                  </a:lnTo>
                  <a:lnTo>
                    <a:pt x="11385" y="1469"/>
                  </a:lnTo>
                  <a:lnTo>
                    <a:pt x="18605" y="0"/>
                  </a:lnTo>
                  <a:lnTo>
                    <a:pt x="109639" y="0"/>
                  </a:lnTo>
                  <a:lnTo>
                    <a:pt x="113309" y="939"/>
                  </a:lnTo>
                  <a:lnTo>
                    <a:pt x="116141" y="3276"/>
                  </a:lnTo>
                  <a:lnTo>
                    <a:pt x="167182" y="37160"/>
                  </a:lnTo>
                  <a:lnTo>
                    <a:pt x="325094" y="37160"/>
                  </a:lnTo>
                  <a:lnTo>
                    <a:pt x="332306" y="38629"/>
                  </a:lnTo>
                  <a:lnTo>
                    <a:pt x="338205" y="42629"/>
                  </a:lnTo>
                  <a:lnTo>
                    <a:pt x="342187" y="48545"/>
                  </a:lnTo>
                  <a:lnTo>
                    <a:pt x="343649" y="55765"/>
                  </a:lnTo>
                  <a:lnTo>
                    <a:pt x="343649" y="241642"/>
                  </a:lnTo>
                  <a:lnTo>
                    <a:pt x="342187" y="248855"/>
                  </a:lnTo>
                  <a:lnTo>
                    <a:pt x="338205" y="254754"/>
                  </a:lnTo>
                  <a:lnTo>
                    <a:pt x="332306" y="258736"/>
                  </a:lnTo>
                  <a:lnTo>
                    <a:pt x="325094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9185" y="4130241"/>
              <a:ext cx="2473253" cy="4884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238" y="4160208"/>
              <a:ext cx="676438" cy="4966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01862" y="4140796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01862" y="4140796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93442" y="4233710"/>
            <a:ext cx="2845435" cy="982344"/>
            <a:chOff x="2293442" y="4233710"/>
            <a:chExt cx="2845435" cy="982344"/>
          </a:xfrm>
        </p:grpSpPr>
        <p:sp>
          <p:nvSpPr>
            <p:cNvPr id="26" name="object 26"/>
            <p:cNvSpPr/>
            <p:nvPr/>
          </p:nvSpPr>
          <p:spPr>
            <a:xfrm>
              <a:off x="2293442" y="4233710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94" y="260210"/>
                  </a:moveTo>
                  <a:lnTo>
                    <a:pt x="18605" y="260210"/>
                  </a:lnTo>
                  <a:lnTo>
                    <a:pt x="11385" y="258739"/>
                  </a:lnTo>
                  <a:lnTo>
                    <a:pt x="5468" y="254736"/>
                  </a:lnTo>
                  <a:lnTo>
                    <a:pt x="1469" y="248819"/>
                  </a:lnTo>
                  <a:lnTo>
                    <a:pt x="0" y="241604"/>
                  </a:lnTo>
                  <a:lnTo>
                    <a:pt x="0" y="18554"/>
                  </a:lnTo>
                  <a:lnTo>
                    <a:pt x="1469" y="11347"/>
                  </a:lnTo>
                  <a:lnTo>
                    <a:pt x="5468" y="5448"/>
                  </a:lnTo>
                  <a:lnTo>
                    <a:pt x="11385" y="1463"/>
                  </a:lnTo>
                  <a:lnTo>
                    <a:pt x="18605" y="0"/>
                  </a:lnTo>
                  <a:lnTo>
                    <a:pt x="109588" y="0"/>
                  </a:lnTo>
                  <a:lnTo>
                    <a:pt x="113309" y="952"/>
                  </a:lnTo>
                  <a:lnTo>
                    <a:pt x="116090" y="3225"/>
                  </a:lnTo>
                  <a:lnTo>
                    <a:pt x="167182" y="37160"/>
                  </a:lnTo>
                  <a:lnTo>
                    <a:pt x="325094" y="37160"/>
                  </a:lnTo>
                  <a:lnTo>
                    <a:pt x="332301" y="38629"/>
                  </a:lnTo>
                  <a:lnTo>
                    <a:pt x="338200" y="42629"/>
                  </a:lnTo>
                  <a:lnTo>
                    <a:pt x="342186" y="48545"/>
                  </a:lnTo>
                  <a:lnTo>
                    <a:pt x="343649" y="55765"/>
                  </a:lnTo>
                  <a:lnTo>
                    <a:pt x="343649" y="241604"/>
                  </a:lnTo>
                  <a:lnTo>
                    <a:pt x="342186" y="248819"/>
                  </a:lnTo>
                  <a:lnTo>
                    <a:pt x="338200" y="254736"/>
                  </a:lnTo>
                  <a:lnTo>
                    <a:pt x="332301" y="258739"/>
                  </a:lnTo>
                  <a:lnTo>
                    <a:pt x="325094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248" y="4690024"/>
              <a:ext cx="2473253" cy="4884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0301" y="4719181"/>
              <a:ext cx="739626" cy="4966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87929" y="4700536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687929" y="4700536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779509" y="4793500"/>
            <a:ext cx="2886075" cy="953135"/>
            <a:chOff x="2779509" y="4793500"/>
            <a:chExt cx="2886075" cy="953135"/>
          </a:xfrm>
        </p:grpSpPr>
        <p:sp>
          <p:nvSpPr>
            <p:cNvPr id="32" name="object 32"/>
            <p:cNvSpPr/>
            <p:nvPr/>
          </p:nvSpPr>
          <p:spPr>
            <a:xfrm>
              <a:off x="2779509" y="4793500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94" y="260210"/>
                  </a:moveTo>
                  <a:lnTo>
                    <a:pt x="18605" y="260210"/>
                  </a:lnTo>
                  <a:lnTo>
                    <a:pt x="11390" y="258740"/>
                  </a:lnTo>
                  <a:lnTo>
                    <a:pt x="5473" y="254741"/>
                  </a:lnTo>
                  <a:lnTo>
                    <a:pt x="1471" y="248824"/>
                  </a:lnTo>
                  <a:lnTo>
                    <a:pt x="0" y="241604"/>
                  </a:lnTo>
                  <a:lnTo>
                    <a:pt x="0" y="18554"/>
                  </a:lnTo>
                  <a:lnTo>
                    <a:pt x="1471" y="11347"/>
                  </a:lnTo>
                  <a:lnTo>
                    <a:pt x="5473" y="5448"/>
                  </a:lnTo>
                  <a:lnTo>
                    <a:pt x="11390" y="1463"/>
                  </a:lnTo>
                  <a:lnTo>
                    <a:pt x="18605" y="0"/>
                  </a:lnTo>
                  <a:lnTo>
                    <a:pt x="109588" y="0"/>
                  </a:lnTo>
                  <a:lnTo>
                    <a:pt x="113309" y="901"/>
                  </a:lnTo>
                  <a:lnTo>
                    <a:pt x="116090" y="3225"/>
                  </a:lnTo>
                  <a:lnTo>
                    <a:pt x="167182" y="37160"/>
                  </a:lnTo>
                  <a:lnTo>
                    <a:pt x="325094" y="37160"/>
                  </a:lnTo>
                  <a:lnTo>
                    <a:pt x="332306" y="38629"/>
                  </a:lnTo>
                  <a:lnTo>
                    <a:pt x="338205" y="42629"/>
                  </a:lnTo>
                  <a:lnTo>
                    <a:pt x="342187" y="48545"/>
                  </a:lnTo>
                  <a:lnTo>
                    <a:pt x="343649" y="55765"/>
                  </a:lnTo>
                  <a:lnTo>
                    <a:pt x="343649" y="241604"/>
                  </a:lnTo>
                  <a:lnTo>
                    <a:pt x="342187" y="248824"/>
                  </a:lnTo>
                  <a:lnTo>
                    <a:pt x="338205" y="254741"/>
                  </a:lnTo>
                  <a:lnTo>
                    <a:pt x="332306" y="258740"/>
                  </a:lnTo>
                  <a:lnTo>
                    <a:pt x="325094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817" y="5220643"/>
              <a:ext cx="2473253" cy="4884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870" y="5249801"/>
              <a:ext cx="520904" cy="49660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14484" y="523115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214484" y="5231155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06064" y="5324131"/>
            <a:ext cx="4842510" cy="1292860"/>
            <a:chOff x="3306064" y="5324131"/>
            <a:chExt cx="4842510" cy="1292860"/>
          </a:xfrm>
        </p:grpSpPr>
        <p:sp>
          <p:nvSpPr>
            <p:cNvPr id="38" name="object 38"/>
            <p:cNvSpPr/>
            <p:nvPr/>
          </p:nvSpPr>
          <p:spPr>
            <a:xfrm>
              <a:off x="3306064" y="5324131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70" h="260350">
                  <a:moveTo>
                    <a:pt x="325094" y="260197"/>
                  </a:moveTo>
                  <a:lnTo>
                    <a:pt x="18605" y="260197"/>
                  </a:lnTo>
                  <a:lnTo>
                    <a:pt x="11385" y="258728"/>
                  </a:lnTo>
                  <a:lnTo>
                    <a:pt x="5468" y="254728"/>
                  </a:lnTo>
                  <a:lnTo>
                    <a:pt x="1469" y="248812"/>
                  </a:lnTo>
                  <a:lnTo>
                    <a:pt x="0" y="241592"/>
                  </a:lnTo>
                  <a:lnTo>
                    <a:pt x="0" y="18554"/>
                  </a:lnTo>
                  <a:lnTo>
                    <a:pt x="1469" y="11342"/>
                  </a:lnTo>
                  <a:lnTo>
                    <a:pt x="5468" y="5443"/>
                  </a:lnTo>
                  <a:lnTo>
                    <a:pt x="11385" y="1461"/>
                  </a:lnTo>
                  <a:lnTo>
                    <a:pt x="18605" y="0"/>
                  </a:lnTo>
                  <a:lnTo>
                    <a:pt x="109639" y="0"/>
                  </a:lnTo>
                  <a:lnTo>
                    <a:pt x="113309" y="888"/>
                  </a:lnTo>
                  <a:lnTo>
                    <a:pt x="116141" y="3225"/>
                  </a:lnTo>
                  <a:lnTo>
                    <a:pt x="167182" y="37147"/>
                  </a:lnTo>
                  <a:lnTo>
                    <a:pt x="325094" y="37147"/>
                  </a:lnTo>
                  <a:lnTo>
                    <a:pt x="332306" y="38611"/>
                  </a:lnTo>
                  <a:lnTo>
                    <a:pt x="338205" y="42602"/>
                  </a:lnTo>
                  <a:lnTo>
                    <a:pt x="342187" y="48516"/>
                  </a:lnTo>
                  <a:lnTo>
                    <a:pt x="343649" y="55752"/>
                  </a:lnTo>
                  <a:lnTo>
                    <a:pt x="343649" y="241592"/>
                  </a:lnTo>
                  <a:lnTo>
                    <a:pt x="342187" y="248812"/>
                  </a:lnTo>
                  <a:lnTo>
                    <a:pt x="338205" y="254728"/>
                  </a:lnTo>
                  <a:lnTo>
                    <a:pt x="332306" y="258728"/>
                  </a:lnTo>
                  <a:lnTo>
                    <a:pt x="325094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9048" y="5787724"/>
              <a:ext cx="4568998" cy="7533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8282" y="5779623"/>
              <a:ext cx="4065922" cy="8368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601745" y="5798248"/>
              <a:ext cx="4526280" cy="710565"/>
            </a:xfrm>
            <a:custGeom>
              <a:avLst/>
              <a:gdLst/>
              <a:ahLst/>
              <a:cxnLst/>
              <a:rect l="l" t="t" r="r" b="b"/>
              <a:pathLst>
                <a:path w="4526280" h="710565">
                  <a:moveTo>
                    <a:pt x="4526064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6064" y="0"/>
                  </a:lnTo>
                  <a:lnTo>
                    <a:pt x="4526064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73467" y="2070938"/>
            <a:ext cx="7837805" cy="7105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330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‘/ATMMachineData/RawData/2018/08/CustomerATMTransactions_201808_1.csv’</a:t>
            </a:r>
            <a:endParaRPr sz="1700">
              <a:latin typeface="Calibri"/>
              <a:cs typeface="Calibri"/>
            </a:endParaRPr>
          </a:p>
          <a:p>
            <a:pPr marL="388620">
              <a:lnSpc>
                <a:spcPct val="100000"/>
              </a:lnSpc>
              <a:spcBef>
                <a:spcPts val="640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‘/ATMMachineData/RawData/2018/08/CustomerATMTransactions_201808_2.csv’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1396" y="2130374"/>
            <a:ext cx="209550" cy="624840"/>
          </a:xfrm>
          <a:custGeom>
            <a:avLst/>
            <a:gdLst/>
            <a:ahLst/>
            <a:cxnLst/>
            <a:rect l="l" t="t" r="r" b="b"/>
            <a:pathLst>
              <a:path w="209550" h="624839">
                <a:moveTo>
                  <a:pt x="209410" y="428383"/>
                </a:moveTo>
                <a:lnTo>
                  <a:pt x="206032" y="425005"/>
                </a:lnTo>
                <a:lnTo>
                  <a:pt x="189115" y="408089"/>
                </a:lnTo>
                <a:lnTo>
                  <a:pt x="189115" y="445300"/>
                </a:lnTo>
                <a:lnTo>
                  <a:pt x="189115" y="604088"/>
                </a:lnTo>
                <a:lnTo>
                  <a:pt x="20294" y="604088"/>
                </a:lnTo>
                <a:lnTo>
                  <a:pt x="20294" y="374307"/>
                </a:lnTo>
                <a:lnTo>
                  <a:pt x="114846" y="374307"/>
                </a:lnTo>
                <a:lnTo>
                  <a:pt x="114846" y="445300"/>
                </a:lnTo>
                <a:lnTo>
                  <a:pt x="189115" y="445300"/>
                </a:lnTo>
                <a:lnTo>
                  <a:pt x="189115" y="408089"/>
                </a:lnTo>
                <a:lnTo>
                  <a:pt x="177304" y="396265"/>
                </a:lnTo>
                <a:lnTo>
                  <a:pt x="177304" y="425005"/>
                </a:lnTo>
                <a:lnTo>
                  <a:pt x="135089" y="425005"/>
                </a:lnTo>
                <a:lnTo>
                  <a:pt x="135089" y="382739"/>
                </a:lnTo>
                <a:lnTo>
                  <a:pt x="177304" y="425005"/>
                </a:lnTo>
                <a:lnTo>
                  <a:pt x="177304" y="396265"/>
                </a:lnTo>
                <a:lnTo>
                  <a:pt x="163791" y="382739"/>
                </a:lnTo>
                <a:lnTo>
                  <a:pt x="155359" y="374307"/>
                </a:lnTo>
                <a:lnTo>
                  <a:pt x="135089" y="354012"/>
                </a:lnTo>
                <a:lnTo>
                  <a:pt x="0" y="354012"/>
                </a:lnTo>
                <a:lnTo>
                  <a:pt x="0" y="624382"/>
                </a:lnTo>
                <a:lnTo>
                  <a:pt x="209410" y="624382"/>
                </a:lnTo>
                <a:lnTo>
                  <a:pt x="209410" y="604088"/>
                </a:lnTo>
                <a:lnTo>
                  <a:pt x="209410" y="428383"/>
                </a:lnTo>
                <a:close/>
              </a:path>
              <a:path w="209550" h="624839">
                <a:moveTo>
                  <a:pt x="209410" y="74371"/>
                </a:moveTo>
                <a:lnTo>
                  <a:pt x="206032" y="70993"/>
                </a:lnTo>
                <a:lnTo>
                  <a:pt x="189115" y="54076"/>
                </a:lnTo>
                <a:lnTo>
                  <a:pt x="189115" y="91287"/>
                </a:lnTo>
                <a:lnTo>
                  <a:pt x="189115" y="250088"/>
                </a:lnTo>
                <a:lnTo>
                  <a:pt x="20294" y="250088"/>
                </a:lnTo>
                <a:lnTo>
                  <a:pt x="20294" y="20294"/>
                </a:lnTo>
                <a:lnTo>
                  <a:pt x="114846" y="20294"/>
                </a:lnTo>
                <a:lnTo>
                  <a:pt x="114846" y="91287"/>
                </a:lnTo>
                <a:lnTo>
                  <a:pt x="189115" y="91287"/>
                </a:lnTo>
                <a:lnTo>
                  <a:pt x="189115" y="54076"/>
                </a:lnTo>
                <a:lnTo>
                  <a:pt x="177304" y="42252"/>
                </a:lnTo>
                <a:lnTo>
                  <a:pt x="177304" y="70993"/>
                </a:lnTo>
                <a:lnTo>
                  <a:pt x="135089" y="70993"/>
                </a:lnTo>
                <a:lnTo>
                  <a:pt x="135089" y="28727"/>
                </a:lnTo>
                <a:lnTo>
                  <a:pt x="177304" y="70993"/>
                </a:lnTo>
                <a:lnTo>
                  <a:pt x="177304" y="42252"/>
                </a:lnTo>
                <a:lnTo>
                  <a:pt x="163791" y="28727"/>
                </a:lnTo>
                <a:lnTo>
                  <a:pt x="155359" y="20294"/>
                </a:lnTo>
                <a:lnTo>
                  <a:pt x="135089" y="0"/>
                </a:lnTo>
                <a:lnTo>
                  <a:pt x="0" y="0"/>
                </a:lnTo>
                <a:lnTo>
                  <a:pt x="0" y="270370"/>
                </a:lnTo>
                <a:lnTo>
                  <a:pt x="209410" y="270370"/>
                </a:lnTo>
                <a:lnTo>
                  <a:pt x="209410" y="250088"/>
                </a:lnTo>
                <a:lnTo>
                  <a:pt x="209410" y="7437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728825" y="2141017"/>
            <a:ext cx="710565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solidFill>
                  <a:srgbClr val="30859C"/>
                </a:solidFill>
                <a:latin typeface="Calibri"/>
                <a:cs typeface="Calibri"/>
              </a:rPr>
              <a:t>Azure  </a:t>
            </a:r>
            <a:r>
              <a:rPr sz="1750" spc="-5" dirty="0">
                <a:solidFill>
                  <a:srgbClr val="30859C"/>
                </a:solidFill>
                <a:latin typeface="Calibri"/>
                <a:cs typeface="Calibri"/>
              </a:rPr>
              <a:t>S</a:t>
            </a:r>
            <a:r>
              <a:rPr sz="1750" spc="-25" dirty="0">
                <a:solidFill>
                  <a:srgbClr val="30859C"/>
                </a:solidFill>
                <a:latin typeface="Calibri"/>
                <a:cs typeface="Calibri"/>
              </a:rPr>
              <a:t>t</a:t>
            </a:r>
            <a:r>
              <a:rPr sz="1750" spc="-5" dirty="0">
                <a:solidFill>
                  <a:srgbClr val="30859C"/>
                </a:solidFill>
                <a:latin typeface="Calibri"/>
                <a:cs typeface="Calibri"/>
              </a:rPr>
              <a:t>o</a:t>
            </a:r>
            <a:r>
              <a:rPr sz="1750" spc="-40" dirty="0">
                <a:solidFill>
                  <a:srgbClr val="30859C"/>
                </a:solidFill>
                <a:latin typeface="Calibri"/>
                <a:cs typeface="Calibri"/>
              </a:rPr>
              <a:t>r</a:t>
            </a:r>
            <a:r>
              <a:rPr sz="1750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r>
              <a:rPr sz="1750" spc="-15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r>
              <a:rPr sz="1750" dirty="0">
                <a:solidFill>
                  <a:srgbClr val="30859C"/>
                </a:solidFill>
                <a:latin typeface="Calibri"/>
                <a:cs typeface="Calibri"/>
              </a:rPr>
              <a:t>e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304055" y="2192449"/>
            <a:ext cx="301625" cy="310515"/>
            <a:chOff x="9304055" y="2192449"/>
            <a:chExt cx="301625" cy="310515"/>
          </a:xfrm>
        </p:grpSpPr>
        <p:sp>
          <p:nvSpPr>
            <p:cNvPr id="46" name="object 46"/>
            <p:cNvSpPr/>
            <p:nvPr/>
          </p:nvSpPr>
          <p:spPr>
            <a:xfrm>
              <a:off x="9310941" y="2199335"/>
              <a:ext cx="287655" cy="296545"/>
            </a:xfrm>
            <a:custGeom>
              <a:avLst/>
              <a:gdLst/>
              <a:ahLst/>
              <a:cxnLst/>
              <a:rect l="l" t="t" r="r" b="b"/>
              <a:pathLst>
                <a:path w="287654" h="296544">
                  <a:moveTo>
                    <a:pt x="143814" y="0"/>
                  </a:moveTo>
                  <a:lnTo>
                    <a:pt x="0" y="148285"/>
                  </a:lnTo>
                  <a:lnTo>
                    <a:pt x="143814" y="296506"/>
                  </a:lnTo>
                  <a:lnTo>
                    <a:pt x="143814" y="222402"/>
                  </a:lnTo>
                  <a:lnTo>
                    <a:pt x="287578" y="222402"/>
                  </a:lnTo>
                  <a:lnTo>
                    <a:pt x="287578" y="74168"/>
                  </a:lnTo>
                  <a:lnTo>
                    <a:pt x="143814" y="74168"/>
                  </a:lnTo>
                  <a:lnTo>
                    <a:pt x="143814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10941" y="2199335"/>
              <a:ext cx="287655" cy="296545"/>
            </a:xfrm>
            <a:custGeom>
              <a:avLst/>
              <a:gdLst/>
              <a:ahLst/>
              <a:cxnLst/>
              <a:rect l="l" t="t" r="r" b="b"/>
              <a:pathLst>
                <a:path w="287654" h="296544">
                  <a:moveTo>
                    <a:pt x="287578" y="222402"/>
                  </a:moveTo>
                  <a:lnTo>
                    <a:pt x="143814" y="222402"/>
                  </a:lnTo>
                  <a:lnTo>
                    <a:pt x="143814" y="296506"/>
                  </a:lnTo>
                  <a:lnTo>
                    <a:pt x="0" y="148285"/>
                  </a:lnTo>
                  <a:lnTo>
                    <a:pt x="143814" y="0"/>
                  </a:lnTo>
                  <a:lnTo>
                    <a:pt x="143814" y="74168"/>
                  </a:lnTo>
                  <a:lnTo>
                    <a:pt x="287578" y="74168"/>
                  </a:lnTo>
                  <a:lnTo>
                    <a:pt x="287578" y="222402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364412" y="3534399"/>
            <a:ext cx="1292225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9497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solidFill>
                  <a:srgbClr val="30859C"/>
                </a:solidFill>
                <a:latin typeface="Calibri"/>
                <a:cs typeface="Calibri"/>
              </a:rPr>
              <a:t>Azure  </a:t>
            </a:r>
            <a:r>
              <a:rPr sz="1750" spc="-1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r>
              <a:rPr sz="1750" spc="-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50" spc="-15" dirty="0">
                <a:solidFill>
                  <a:srgbClr val="30859C"/>
                </a:solidFill>
                <a:latin typeface="Calibri"/>
                <a:cs typeface="Calibri"/>
              </a:rPr>
              <a:t>Lake</a:t>
            </a: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750" spc="-15" dirty="0">
                <a:solidFill>
                  <a:srgbClr val="30859C"/>
                </a:solidFill>
                <a:latin typeface="Calibri"/>
                <a:cs typeface="Calibri"/>
              </a:rPr>
              <a:t>Storage </a:t>
            </a:r>
            <a:r>
              <a:rPr sz="1750" spc="-5" dirty="0">
                <a:solidFill>
                  <a:srgbClr val="30859C"/>
                </a:solidFill>
                <a:latin typeface="Calibri"/>
                <a:cs typeface="Calibri"/>
              </a:rPr>
              <a:t>Gen</a:t>
            </a:r>
            <a:r>
              <a:rPr sz="1750" spc="-4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30859C"/>
                </a:solidFill>
                <a:latin typeface="Calibri"/>
                <a:cs typeface="Calibri"/>
              </a:rPr>
              <a:t>1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954106" y="3567224"/>
            <a:ext cx="337820" cy="310515"/>
            <a:chOff x="8954106" y="3567224"/>
            <a:chExt cx="337820" cy="310515"/>
          </a:xfrm>
        </p:grpSpPr>
        <p:sp>
          <p:nvSpPr>
            <p:cNvPr id="50" name="object 50"/>
            <p:cNvSpPr/>
            <p:nvPr/>
          </p:nvSpPr>
          <p:spPr>
            <a:xfrm>
              <a:off x="8960992" y="3574110"/>
              <a:ext cx="324485" cy="296545"/>
            </a:xfrm>
            <a:custGeom>
              <a:avLst/>
              <a:gdLst/>
              <a:ahLst/>
              <a:cxnLst/>
              <a:rect l="l" t="t" r="r" b="b"/>
              <a:pathLst>
                <a:path w="324484" h="296545">
                  <a:moveTo>
                    <a:pt x="148234" y="0"/>
                  </a:moveTo>
                  <a:lnTo>
                    <a:pt x="0" y="148234"/>
                  </a:lnTo>
                  <a:lnTo>
                    <a:pt x="148234" y="296506"/>
                  </a:lnTo>
                  <a:lnTo>
                    <a:pt x="148234" y="222351"/>
                  </a:lnTo>
                  <a:lnTo>
                    <a:pt x="324040" y="222351"/>
                  </a:lnTo>
                  <a:lnTo>
                    <a:pt x="324040" y="74117"/>
                  </a:lnTo>
                  <a:lnTo>
                    <a:pt x="148234" y="74117"/>
                  </a:lnTo>
                  <a:lnTo>
                    <a:pt x="148234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60992" y="3574110"/>
              <a:ext cx="324485" cy="296545"/>
            </a:xfrm>
            <a:custGeom>
              <a:avLst/>
              <a:gdLst/>
              <a:ahLst/>
              <a:cxnLst/>
              <a:rect l="l" t="t" r="r" b="b"/>
              <a:pathLst>
                <a:path w="324484" h="296545">
                  <a:moveTo>
                    <a:pt x="324040" y="222351"/>
                  </a:moveTo>
                  <a:lnTo>
                    <a:pt x="148234" y="222351"/>
                  </a:lnTo>
                  <a:lnTo>
                    <a:pt x="148234" y="296506"/>
                  </a:lnTo>
                  <a:lnTo>
                    <a:pt x="0" y="148234"/>
                  </a:lnTo>
                  <a:lnTo>
                    <a:pt x="148234" y="0"/>
                  </a:lnTo>
                  <a:lnTo>
                    <a:pt x="148234" y="74117"/>
                  </a:lnTo>
                  <a:lnTo>
                    <a:pt x="324040" y="74117"/>
                  </a:lnTo>
                  <a:lnTo>
                    <a:pt x="324040" y="222351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601745" y="5798248"/>
            <a:ext cx="4526280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40150" y="5851181"/>
            <a:ext cx="209550" cy="624205"/>
          </a:xfrm>
          <a:custGeom>
            <a:avLst/>
            <a:gdLst/>
            <a:ahLst/>
            <a:cxnLst/>
            <a:rect l="l" t="t" r="r" b="b"/>
            <a:pathLst>
              <a:path w="209550" h="624204">
                <a:moveTo>
                  <a:pt x="209397" y="427583"/>
                </a:moveTo>
                <a:lnTo>
                  <a:pt x="206019" y="424205"/>
                </a:lnTo>
                <a:lnTo>
                  <a:pt x="189115" y="407289"/>
                </a:lnTo>
                <a:lnTo>
                  <a:pt x="189115" y="444500"/>
                </a:lnTo>
                <a:lnTo>
                  <a:pt x="189115" y="603300"/>
                </a:lnTo>
                <a:lnTo>
                  <a:pt x="20294" y="603300"/>
                </a:lnTo>
                <a:lnTo>
                  <a:pt x="20294" y="373507"/>
                </a:lnTo>
                <a:lnTo>
                  <a:pt x="114846" y="373507"/>
                </a:lnTo>
                <a:lnTo>
                  <a:pt x="114846" y="444500"/>
                </a:lnTo>
                <a:lnTo>
                  <a:pt x="189115" y="444500"/>
                </a:lnTo>
                <a:lnTo>
                  <a:pt x="189115" y="407289"/>
                </a:lnTo>
                <a:lnTo>
                  <a:pt x="177304" y="395465"/>
                </a:lnTo>
                <a:lnTo>
                  <a:pt x="177304" y="424205"/>
                </a:lnTo>
                <a:lnTo>
                  <a:pt x="135089" y="424205"/>
                </a:lnTo>
                <a:lnTo>
                  <a:pt x="135089" y="381939"/>
                </a:lnTo>
                <a:lnTo>
                  <a:pt x="177304" y="424205"/>
                </a:lnTo>
                <a:lnTo>
                  <a:pt x="177304" y="395465"/>
                </a:lnTo>
                <a:lnTo>
                  <a:pt x="163791" y="381939"/>
                </a:lnTo>
                <a:lnTo>
                  <a:pt x="155359" y="373507"/>
                </a:lnTo>
                <a:lnTo>
                  <a:pt x="135089" y="353212"/>
                </a:lnTo>
                <a:lnTo>
                  <a:pt x="0" y="353212"/>
                </a:lnTo>
                <a:lnTo>
                  <a:pt x="0" y="623582"/>
                </a:lnTo>
                <a:lnTo>
                  <a:pt x="209397" y="623582"/>
                </a:lnTo>
                <a:lnTo>
                  <a:pt x="209397" y="603300"/>
                </a:lnTo>
                <a:lnTo>
                  <a:pt x="209397" y="427583"/>
                </a:lnTo>
                <a:close/>
              </a:path>
              <a:path w="209550" h="624204">
                <a:moveTo>
                  <a:pt x="209397" y="74358"/>
                </a:moveTo>
                <a:lnTo>
                  <a:pt x="206019" y="70980"/>
                </a:lnTo>
                <a:lnTo>
                  <a:pt x="189115" y="54076"/>
                </a:lnTo>
                <a:lnTo>
                  <a:pt x="189115" y="91274"/>
                </a:lnTo>
                <a:lnTo>
                  <a:pt x="189115" y="250075"/>
                </a:lnTo>
                <a:lnTo>
                  <a:pt x="20294" y="250075"/>
                </a:lnTo>
                <a:lnTo>
                  <a:pt x="20294" y="20281"/>
                </a:lnTo>
                <a:lnTo>
                  <a:pt x="114846" y="20281"/>
                </a:lnTo>
                <a:lnTo>
                  <a:pt x="114846" y="91274"/>
                </a:lnTo>
                <a:lnTo>
                  <a:pt x="189115" y="91274"/>
                </a:lnTo>
                <a:lnTo>
                  <a:pt x="189115" y="54076"/>
                </a:lnTo>
                <a:lnTo>
                  <a:pt x="177304" y="42252"/>
                </a:lnTo>
                <a:lnTo>
                  <a:pt x="177304" y="70980"/>
                </a:lnTo>
                <a:lnTo>
                  <a:pt x="135089" y="70980"/>
                </a:lnTo>
                <a:lnTo>
                  <a:pt x="135089" y="28765"/>
                </a:lnTo>
                <a:lnTo>
                  <a:pt x="177304" y="70980"/>
                </a:lnTo>
                <a:lnTo>
                  <a:pt x="177304" y="42252"/>
                </a:lnTo>
                <a:lnTo>
                  <a:pt x="163830" y="28765"/>
                </a:lnTo>
                <a:lnTo>
                  <a:pt x="155346" y="20281"/>
                </a:lnTo>
                <a:lnTo>
                  <a:pt x="135089" y="0"/>
                </a:lnTo>
                <a:lnTo>
                  <a:pt x="0" y="0"/>
                </a:lnTo>
                <a:lnTo>
                  <a:pt x="0" y="270370"/>
                </a:lnTo>
                <a:lnTo>
                  <a:pt x="209397" y="270370"/>
                </a:lnTo>
                <a:lnTo>
                  <a:pt x="209397" y="250075"/>
                </a:lnTo>
                <a:lnTo>
                  <a:pt x="209397" y="743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530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Deciding Between Storage</a:t>
            </a:r>
            <a:r>
              <a:rPr spc="-90" dirty="0"/>
              <a:t> </a:t>
            </a:r>
            <a:r>
              <a:rPr spc="15" dirty="0"/>
              <a:t>Services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968861" y="2130095"/>
            <a:ext cx="4578350" cy="572135"/>
            <a:chOff x="5968861" y="2130095"/>
            <a:chExt cx="4578350" cy="572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8861" y="2130095"/>
              <a:ext cx="4577909" cy="5184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911" y="2148728"/>
              <a:ext cx="1749829" cy="553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91517" y="2142235"/>
              <a:ext cx="4535170" cy="475615"/>
            </a:xfrm>
            <a:custGeom>
              <a:avLst/>
              <a:gdLst/>
              <a:ahLst/>
              <a:cxnLst/>
              <a:rect l="l" t="t" r="r" b="b"/>
              <a:pathLst>
                <a:path w="4535170" h="475614">
                  <a:moveTo>
                    <a:pt x="4534992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4534992" y="0"/>
                  </a:lnTo>
                  <a:lnTo>
                    <a:pt x="4534992" y="475551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91517" y="2142235"/>
            <a:ext cx="4535170" cy="4756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679450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ADLS (Gen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1)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3685" y="2130095"/>
            <a:ext cx="5102225" cy="572135"/>
            <a:chOff x="423685" y="2130095"/>
            <a:chExt cx="5102225" cy="5721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85" y="2130095"/>
              <a:ext cx="5102047" cy="5184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306" y="2148728"/>
              <a:ext cx="1837320" cy="5532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6379" y="2142235"/>
              <a:ext cx="5059680" cy="475615"/>
            </a:xfrm>
            <a:custGeom>
              <a:avLst/>
              <a:gdLst/>
              <a:ahLst/>
              <a:cxnLst/>
              <a:rect l="l" t="t" r="r" b="b"/>
              <a:pathLst>
                <a:path w="5059680" h="475614">
                  <a:moveTo>
                    <a:pt x="5059108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5059108" y="0"/>
                  </a:lnTo>
                  <a:lnTo>
                    <a:pt x="5059108" y="475551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6379" y="2142235"/>
            <a:ext cx="5059680" cy="4756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612140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Storage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7755" y="2707119"/>
            <a:ext cx="3716020" cy="20123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Hierarchical file system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(folders </a:t>
            </a:r>
            <a:r>
              <a:rPr sz="1450" spc="25" dirty="0">
                <a:solidFill>
                  <a:srgbClr val="484848"/>
                </a:solidFill>
                <a:latin typeface="Segoe UI"/>
                <a:cs typeface="Segoe UI"/>
              </a:rPr>
              <a:t>&gt;</a:t>
            </a:r>
            <a:r>
              <a:rPr sz="1450" spc="-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files)</a:t>
            </a:r>
            <a:endParaRPr sz="14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Optimized for analytics</a:t>
            </a:r>
            <a:r>
              <a:rPr sz="1850" spc="-6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workloads</a:t>
            </a:r>
            <a:endParaRPr sz="18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Hadoop and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big data</a:t>
            </a:r>
            <a:r>
              <a:rPr sz="145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optimizations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Parallelized reads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and</a:t>
            </a:r>
            <a:r>
              <a:rPr sz="145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writes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Scaled out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over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multiple</a:t>
            </a:r>
            <a:r>
              <a:rPr sz="145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nodes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Low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latency writes with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I/O</a:t>
            </a:r>
            <a:r>
              <a:rPr sz="145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throughput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Fine-grained security via access control</a:t>
            </a:r>
            <a:r>
              <a:rPr sz="145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lists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410" y="2754942"/>
            <a:ext cx="4953000" cy="19551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General purpose object store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(containers </a:t>
            </a:r>
            <a:r>
              <a:rPr sz="1450" spc="20" dirty="0">
                <a:solidFill>
                  <a:srgbClr val="484848"/>
                </a:solidFill>
                <a:latin typeface="Segoe UI"/>
                <a:cs typeface="Segoe UI"/>
              </a:rPr>
              <a:t>&gt;</a:t>
            </a:r>
            <a:r>
              <a:rPr sz="145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blobs)</a:t>
            </a:r>
            <a:endParaRPr sz="14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Addtitional features not available in ADLS</a:t>
            </a:r>
            <a:r>
              <a:rPr sz="185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Gen1</a:t>
            </a:r>
            <a:endParaRPr sz="18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Data replication </a:t>
            </a:r>
            <a:r>
              <a:rPr sz="1450" spc="20" dirty="0">
                <a:solidFill>
                  <a:srgbClr val="484848"/>
                </a:solidFill>
                <a:latin typeface="Segoe UI"/>
                <a:cs typeface="Segoe UI"/>
              </a:rPr>
              <a:t>and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redundancy</a:t>
            </a:r>
            <a:r>
              <a:rPr sz="1450" spc="-2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options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Available in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all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regions</a:t>
            </a:r>
            <a:r>
              <a:rPr sz="145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globally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Hot/cold/archive</a:t>
            </a:r>
            <a:r>
              <a:rPr sz="145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tiers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Lifecycle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management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(in preview at this</a:t>
            </a:r>
            <a:r>
              <a:rPr sz="145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time)</a:t>
            </a:r>
            <a:endParaRPr sz="1450">
              <a:latin typeface="Segoe UI"/>
              <a:cs typeface="Segoe UI"/>
            </a:endParaRPr>
          </a:p>
          <a:p>
            <a:pPr marL="79375" indent="-67310">
              <a:lnSpc>
                <a:spcPct val="100000"/>
              </a:lnSpc>
              <a:spcBef>
                <a:spcPts val="45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Metadata (key/value</a:t>
            </a:r>
            <a:r>
              <a:rPr sz="14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pairs)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884" y="2168164"/>
            <a:ext cx="405053" cy="4228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2554" y="2131709"/>
            <a:ext cx="449608" cy="44960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344447" y="5161512"/>
            <a:ext cx="6259830" cy="572135"/>
            <a:chOff x="2344447" y="5161512"/>
            <a:chExt cx="6259830" cy="5721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4447" y="5161512"/>
              <a:ext cx="6259689" cy="5184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4214" y="5180145"/>
              <a:ext cx="1749829" cy="5532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67114" y="5173662"/>
              <a:ext cx="6217285" cy="475615"/>
            </a:xfrm>
            <a:custGeom>
              <a:avLst/>
              <a:gdLst/>
              <a:ahLst/>
              <a:cxnLst/>
              <a:rect l="l" t="t" r="r" b="b"/>
              <a:pathLst>
                <a:path w="6217284" h="475614">
                  <a:moveTo>
                    <a:pt x="6216751" y="475500"/>
                  </a:moveTo>
                  <a:lnTo>
                    <a:pt x="0" y="475500"/>
                  </a:lnTo>
                  <a:lnTo>
                    <a:pt x="0" y="0"/>
                  </a:lnTo>
                  <a:lnTo>
                    <a:pt x="6216751" y="0"/>
                  </a:lnTo>
                  <a:lnTo>
                    <a:pt x="6216751" y="47550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67114" y="5173662"/>
            <a:ext cx="6217285" cy="4756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345565">
              <a:lnSpc>
                <a:spcPct val="100000"/>
              </a:lnSpc>
              <a:spcBef>
                <a:spcPts val="6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ADLS (Gen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2)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2363" y="5752334"/>
            <a:ext cx="5955030" cy="876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5885" indent="-83820">
              <a:lnSpc>
                <a:spcPct val="100000"/>
              </a:lnSpc>
              <a:spcBef>
                <a:spcPts val="110"/>
              </a:spcBef>
              <a:buSzPct val="94594"/>
              <a:buFont typeface="Arial"/>
              <a:buChar char="•"/>
              <a:tabLst>
                <a:tab pos="9652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Multi-modal combining features from both of the</a:t>
            </a:r>
            <a:r>
              <a:rPr sz="1850" spc="-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above</a:t>
            </a:r>
            <a:endParaRPr sz="1850">
              <a:latin typeface="Segoe UI"/>
              <a:cs typeface="Segoe UI"/>
            </a:endParaRPr>
          </a:p>
          <a:p>
            <a:pPr marL="95885" indent="-83820">
              <a:lnSpc>
                <a:spcPct val="100000"/>
              </a:lnSpc>
              <a:spcBef>
                <a:spcPts val="15"/>
              </a:spcBef>
              <a:buSzPct val="94594"/>
              <a:buFont typeface="Arial"/>
              <a:buChar char="•"/>
              <a:tabLst>
                <a:tab pos="9652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Not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separate service: Azure Storage with new</a:t>
            </a:r>
            <a:r>
              <a:rPr sz="1850" spc="-114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features</a:t>
            </a:r>
            <a:endParaRPr sz="1850">
              <a:latin typeface="Segoe UI"/>
              <a:cs typeface="Segoe UI"/>
            </a:endParaRPr>
          </a:p>
          <a:p>
            <a:pPr marL="95885" indent="-83820">
              <a:lnSpc>
                <a:spcPct val="100000"/>
              </a:lnSpc>
              <a:spcBef>
                <a:spcPts val="10"/>
              </a:spcBef>
              <a:buSzPct val="94594"/>
              <a:buFont typeface="Arial"/>
              <a:buChar char="•"/>
              <a:tabLst>
                <a:tab pos="9652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Enable the </a:t>
            </a:r>
            <a:r>
              <a:rPr sz="1850" spc="-5" dirty="0">
                <a:solidFill>
                  <a:srgbClr val="484848"/>
                </a:solidFill>
                <a:latin typeface="Segoe UI"/>
                <a:cs typeface="Segoe UI"/>
              </a:rPr>
              <a:t>“hierarchical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namespace” (HNS) to</a:t>
            </a:r>
            <a:r>
              <a:rPr sz="185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use</a:t>
            </a:r>
            <a:endParaRPr sz="185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87835" y="5176897"/>
            <a:ext cx="1138555" cy="452120"/>
            <a:chOff x="2487835" y="5176897"/>
            <a:chExt cx="1138555" cy="4521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6425" y="5176897"/>
              <a:ext cx="449608" cy="4496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7835" y="5205251"/>
              <a:ext cx="405053" cy="4236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93314" y="5225110"/>
              <a:ext cx="243204" cy="365125"/>
            </a:xfrm>
            <a:custGeom>
              <a:avLst/>
              <a:gdLst/>
              <a:ahLst/>
              <a:cxnLst/>
              <a:rect l="l" t="t" r="r" b="b"/>
              <a:pathLst>
                <a:path w="243205" h="365125">
                  <a:moveTo>
                    <a:pt x="242989" y="0"/>
                  </a:moveTo>
                  <a:lnTo>
                    <a:pt x="0" y="364528"/>
                  </a:lnTo>
                </a:path>
              </a:pathLst>
            </a:custGeom>
            <a:ln w="10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680160" y="4775200"/>
            <a:ext cx="574675" cy="838200"/>
            <a:chOff x="1680160" y="4775200"/>
            <a:chExt cx="574675" cy="8382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0160" y="4775200"/>
              <a:ext cx="574371" cy="838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5267" y="4787252"/>
              <a:ext cx="526554" cy="79712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05267" y="4787252"/>
              <a:ext cx="527050" cy="797560"/>
            </a:xfrm>
            <a:custGeom>
              <a:avLst/>
              <a:gdLst/>
              <a:ahLst/>
              <a:cxnLst/>
              <a:rect l="l" t="t" r="r" b="b"/>
              <a:pathLst>
                <a:path w="527050" h="797560">
                  <a:moveTo>
                    <a:pt x="0" y="0"/>
                  </a:moveTo>
                  <a:lnTo>
                    <a:pt x="0" y="476300"/>
                  </a:lnTo>
                  <a:lnTo>
                    <a:pt x="4172" y="522853"/>
                  </a:lnTo>
                  <a:lnTo>
                    <a:pt x="16201" y="566670"/>
                  </a:lnTo>
                  <a:lnTo>
                    <a:pt x="35355" y="607020"/>
                  </a:lnTo>
                  <a:lnTo>
                    <a:pt x="60903" y="643172"/>
                  </a:lnTo>
                  <a:lnTo>
                    <a:pt x="92115" y="674392"/>
                  </a:lnTo>
                  <a:lnTo>
                    <a:pt x="128258" y="699948"/>
                  </a:lnTo>
                  <a:lnTo>
                    <a:pt x="168602" y="719109"/>
                  </a:lnTo>
                  <a:lnTo>
                    <a:pt x="212415" y="731143"/>
                  </a:lnTo>
                  <a:lnTo>
                    <a:pt x="258965" y="735317"/>
                  </a:lnTo>
                  <a:lnTo>
                    <a:pt x="394944" y="735317"/>
                  </a:lnTo>
                  <a:lnTo>
                    <a:pt x="394944" y="797128"/>
                  </a:lnTo>
                  <a:lnTo>
                    <a:pt x="526554" y="669480"/>
                  </a:lnTo>
                  <a:lnTo>
                    <a:pt x="394944" y="541731"/>
                  </a:lnTo>
                  <a:lnTo>
                    <a:pt x="394944" y="603643"/>
                  </a:lnTo>
                  <a:lnTo>
                    <a:pt x="258965" y="603643"/>
                  </a:lnTo>
                  <a:lnTo>
                    <a:pt x="209399" y="593631"/>
                  </a:lnTo>
                  <a:lnTo>
                    <a:pt x="168940" y="566332"/>
                  </a:lnTo>
                  <a:lnTo>
                    <a:pt x="141670" y="525853"/>
                  </a:lnTo>
                  <a:lnTo>
                    <a:pt x="131673" y="476300"/>
                  </a:lnTo>
                  <a:lnTo>
                    <a:pt x="131673" y="0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716741" y="4792097"/>
            <a:ext cx="527685" cy="845185"/>
            <a:chOff x="8716741" y="4792097"/>
            <a:chExt cx="527685" cy="845185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6741" y="4792097"/>
              <a:ext cx="527379" cy="8449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1867" y="4806695"/>
              <a:ext cx="479577" cy="79712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741867" y="4806696"/>
              <a:ext cx="480059" cy="797560"/>
            </a:xfrm>
            <a:custGeom>
              <a:avLst/>
              <a:gdLst/>
              <a:ahLst/>
              <a:cxnLst/>
              <a:rect l="l" t="t" r="r" b="b"/>
              <a:pathLst>
                <a:path w="480059" h="797560">
                  <a:moveTo>
                    <a:pt x="479577" y="0"/>
                  </a:moveTo>
                  <a:lnTo>
                    <a:pt x="479577" y="504926"/>
                  </a:lnTo>
                  <a:lnTo>
                    <a:pt x="474786" y="552449"/>
                  </a:lnTo>
                  <a:lnTo>
                    <a:pt x="461044" y="596717"/>
                  </a:lnTo>
                  <a:lnTo>
                    <a:pt x="439300" y="636779"/>
                  </a:lnTo>
                  <a:lnTo>
                    <a:pt x="410498" y="671687"/>
                  </a:lnTo>
                  <a:lnTo>
                    <a:pt x="375588" y="700490"/>
                  </a:lnTo>
                  <a:lnTo>
                    <a:pt x="335516" y="722239"/>
                  </a:lnTo>
                  <a:lnTo>
                    <a:pt x="291229" y="735985"/>
                  </a:lnTo>
                  <a:lnTo>
                    <a:pt x="243674" y="740778"/>
                  </a:lnTo>
                  <a:lnTo>
                    <a:pt x="119900" y="740778"/>
                  </a:lnTo>
                  <a:lnTo>
                    <a:pt x="119900" y="797128"/>
                  </a:lnTo>
                  <a:lnTo>
                    <a:pt x="0" y="680796"/>
                  </a:lnTo>
                  <a:lnTo>
                    <a:pt x="119900" y="564565"/>
                  </a:lnTo>
                  <a:lnTo>
                    <a:pt x="119900" y="620864"/>
                  </a:lnTo>
                  <a:lnTo>
                    <a:pt x="243674" y="620864"/>
                  </a:lnTo>
                  <a:lnTo>
                    <a:pt x="288839" y="611748"/>
                  </a:lnTo>
                  <a:lnTo>
                    <a:pt x="325705" y="586893"/>
                  </a:lnTo>
                  <a:lnTo>
                    <a:pt x="350554" y="550039"/>
                  </a:lnTo>
                  <a:lnTo>
                    <a:pt x="359663" y="504926"/>
                  </a:lnTo>
                  <a:lnTo>
                    <a:pt x="359663" y="0"/>
                  </a:lnTo>
                  <a:lnTo>
                    <a:pt x="479577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950" y="2982320"/>
            <a:ext cx="7960995" cy="3050540"/>
            <a:chOff x="460950" y="2982320"/>
            <a:chExt cx="7960995" cy="3050540"/>
          </a:xfrm>
        </p:grpSpPr>
        <p:sp>
          <p:nvSpPr>
            <p:cNvPr id="3" name="object 3"/>
            <p:cNvSpPr/>
            <p:nvPr/>
          </p:nvSpPr>
          <p:spPr>
            <a:xfrm>
              <a:off x="1454937" y="3232645"/>
              <a:ext cx="6967220" cy="2799715"/>
            </a:xfrm>
            <a:custGeom>
              <a:avLst/>
              <a:gdLst/>
              <a:ahLst/>
              <a:cxnLst/>
              <a:rect l="l" t="t" r="r" b="b"/>
              <a:pathLst>
                <a:path w="6967220" h="2799715">
                  <a:moveTo>
                    <a:pt x="6966940" y="2799702"/>
                  </a:moveTo>
                  <a:lnTo>
                    <a:pt x="0" y="2799702"/>
                  </a:lnTo>
                  <a:lnTo>
                    <a:pt x="0" y="0"/>
                  </a:lnTo>
                  <a:lnTo>
                    <a:pt x="6966940" y="0"/>
                  </a:lnTo>
                  <a:lnTo>
                    <a:pt x="6966940" y="2799702"/>
                  </a:lnTo>
                  <a:close/>
                </a:path>
              </a:pathLst>
            </a:custGeom>
            <a:solidFill>
              <a:srgbClr val="30859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950" y="3018782"/>
              <a:ext cx="1501126" cy="615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772" y="2982320"/>
              <a:ext cx="1513278" cy="755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3641" y="3029292"/>
              <a:ext cx="1458595" cy="572770"/>
            </a:xfrm>
            <a:custGeom>
              <a:avLst/>
              <a:gdLst/>
              <a:ahLst/>
              <a:cxnLst/>
              <a:rect l="l" t="t" r="r" b="b"/>
              <a:pathLst>
                <a:path w="1458595" h="572770">
                  <a:moveTo>
                    <a:pt x="1458163" y="572744"/>
                  </a:moveTo>
                  <a:lnTo>
                    <a:pt x="0" y="572744"/>
                  </a:lnTo>
                  <a:lnTo>
                    <a:pt x="0" y="0"/>
                  </a:lnTo>
                  <a:lnTo>
                    <a:pt x="1458163" y="0"/>
                  </a:lnTo>
                  <a:lnTo>
                    <a:pt x="1458163" y="57274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866521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New </a:t>
            </a:r>
            <a:r>
              <a:rPr spc="-15" dirty="0"/>
              <a:t>Multi-Modal </a:t>
            </a:r>
            <a:r>
              <a:rPr spc="-10" dirty="0"/>
              <a:t>Storage Option: </a:t>
            </a:r>
            <a:r>
              <a:rPr spc="-5" dirty="0"/>
              <a:t>ADLS </a:t>
            </a:r>
            <a:r>
              <a:rPr spc="-10" dirty="0"/>
              <a:t>Gen</a:t>
            </a:r>
            <a:r>
              <a:rPr spc="-80" dirty="0"/>
              <a:t> </a:t>
            </a:r>
            <a:r>
              <a:rPr dirty="0"/>
              <a:t>2</a:t>
            </a:r>
          </a:p>
        </p:txBody>
      </p:sp>
      <p:sp>
        <p:nvSpPr>
          <p:cNvPr id="8" name="object 8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3641" y="3029292"/>
            <a:ext cx="1458595" cy="2038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970" rIns="0" bIns="0" rtlCol="0">
            <a:spAutoFit/>
          </a:bodyPr>
          <a:lstStyle/>
          <a:p>
            <a:pPr marL="147320">
              <a:lnSpc>
                <a:spcPts val="1490"/>
              </a:lnSpc>
              <a:spcBef>
                <a:spcPts val="110"/>
              </a:spcBef>
            </a:pPr>
            <a:r>
              <a:rPr sz="1700" spc="-50" dirty="0">
                <a:solidFill>
                  <a:srgbClr val="252525"/>
                </a:solidFill>
                <a:latin typeface="Calibri"/>
                <a:cs typeface="Calibri"/>
              </a:rPr>
              <a:t>ATM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Machine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320" y="3289747"/>
            <a:ext cx="4337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61719" y="3465953"/>
            <a:ext cx="2473325" cy="527050"/>
            <a:chOff x="2061719" y="3465953"/>
            <a:chExt cx="2473325" cy="5270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1719" y="3465953"/>
              <a:ext cx="2473253" cy="488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6772" y="3495921"/>
              <a:ext cx="676438" cy="4966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84387" y="3476472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84387" y="3476472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74379" y="3566960"/>
            <a:ext cx="2814320" cy="953135"/>
            <a:chOff x="2174379" y="3566960"/>
            <a:chExt cx="2814320" cy="953135"/>
          </a:xfrm>
        </p:grpSpPr>
        <p:sp>
          <p:nvSpPr>
            <p:cNvPr id="17" name="object 17"/>
            <p:cNvSpPr/>
            <p:nvPr/>
          </p:nvSpPr>
          <p:spPr>
            <a:xfrm>
              <a:off x="2174379" y="3566960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48"/>
                  </a:moveTo>
                  <a:lnTo>
                    <a:pt x="18554" y="260248"/>
                  </a:lnTo>
                  <a:lnTo>
                    <a:pt x="11342" y="258779"/>
                  </a:lnTo>
                  <a:lnTo>
                    <a:pt x="5443" y="254781"/>
                  </a:lnTo>
                  <a:lnTo>
                    <a:pt x="1461" y="248868"/>
                  </a:lnTo>
                  <a:lnTo>
                    <a:pt x="0" y="241655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52"/>
                  </a:lnTo>
                  <a:lnTo>
                    <a:pt x="116090" y="3276"/>
                  </a:lnTo>
                  <a:lnTo>
                    <a:pt x="167182" y="37211"/>
                  </a:lnTo>
                  <a:lnTo>
                    <a:pt x="325043" y="37211"/>
                  </a:lnTo>
                  <a:lnTo>
                    <a:pt x="332258" y="38672"/>
                  </a:lnTo>
                  <a:lnTo>
                    <a:pt x="338175" y="42654"/>
                  </a:lnTo>
                  <a:lnTo>
                    <a:pt x="342178" y="48553"/>
                  </a:lnTo>
                  <a:lnTo>
                    <a:pt x="343649" y="55765"/>
                  </a:lnTo>
                  <a:lnTo>
                    <a:pt x="343649" y="241655"/>
                  </a:lnTo>
                  <a:lnTo>
                    <a:pt x="342178" y="248868"/>
                  </a:lnTo>
                  <a:lnTo>
                    <a:pt x="338175" y="254781"/>
                  </a:lnTo>
                  <a:lnTo>
                    <a:pt x="332258" y="258779"/>
                  </a:lnTo>
                  <a:lnTo>
                    <a:pt x="325043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5379" y="3994143"/>
              <a:ext cx="2473253" cy="488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0432" y="4023300"/>
              <a:ext cx="739626" cy="496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38069" y="400466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38069" y="4004665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29649" y="4096791"/>
            <a:ext cx="2845435" cy="958215"/>
            <a:chOff x="2629649" y="4096791"/>
            <a:chExt cx="2845435" cy="958215"/>
          </a:xfrm>
        </p:grpSpPr>
        <p:sp>
          <p:nvSpPr>
            <p:cNvPr id="23" name="object 23"/>
            <p:cNvSpPr/>
            <p:nvPr/>
          </p:nvSpPr>
          <p:spPr>
            <a:xfrm>
              <a:off x="2629649" y="4096791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36"/>
                  </a:lnTo>
                  <a:lnTo>
                    <a:pt x="5467" y="254754"/>
                  </a:lnTo>
                  <a:lnTo>
                    <a:pt x="1469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9" y="11385"/>
                  </a:lnTo>
                  <a:lnTo>
                    <a:pt x="5467" y="5468"/>
                  </a:lnTo>
                  <a:lnTo>
                    <a:pt x="11379" y="1469"/>
                  </a:lnTo>
                  <a:lnTo>
                    <a:pt x="18592" y="0"/>
                  </a:lnTo>
                  <a:lnTo>
                    <a:pt x="109588" y="0"/>
                  </a:lnTo>
                  <a:lnTo>
                    <a:pt x="113296" y="939"/>
                  </a:lnTo>
                  <a:lnTo>
                    <a:pt x="116078" y="3276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9"/>
                  </a:lnTo>
                  <a:lnTo>
                    <a:pt x="338193" y="42629"/>
                  </a:lnTo>
                  <a:lnTo>
                    <a:pt x="342175" y="48545"/>
                  </a:lnTo>
                  <a:lnTo>
                    <a:pt x="343636" y="55765"/>
                  </a:lnTo>
                  <a:lnTo>
                    <a:pt x="343636" y="241642"/>
                  </a:lnTo>
                  <a:lnTo>
                    <a:pt x="342175" y="248855"/>
                  </a:lnTo>
                  <a:lnTo>
                    <a:pt x="338193" y="254754"/>
                  </a:lnTo>
                  <a:lnTo>
                    <a:pt x="332294" y="258736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1443" y="4528003"/>
              <a:ext cx="2473253" cy="4884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6496" y="4557970"/>
              <a:ext cx="520904" cy="4966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24136" y="4538510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24136" y="4538510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15716" y="4631486"/>
            <a:ext cx="344170" cy="260350"/>
          </a:xfrm>
          <a:custGeom>
            <a:avLst/>
            <a:gdLst/>
            <a:ahLst/>
            <a:cxnLst/>
            <a:rect l="l" t="t" r="r" b="b"/>
            <a:pathLst>
              <a:path w="344170" h="260350">
                <a:moveTo>
                  <a:pt x="325043" y="260197"/>
                </a:moveTo>
                <a:lnTo>
                  <a:pt x="18554" y="260197"/>
                </a:lnTo>
                <a:lnTo>
                  <a:pt x="11342" y="258728"/>
                </a:lnTo>
                <a:lnTo>
                  <a:pt x="5443" y="254728"/>
                </a:lnTo>
                <a:lnTo>
                  <a:pt x="1461" y="248812"/>
                </a:lnTo>
                <a:lnTo>
                  <a:pt x="0" y="241592"/>
                </a:lnTo>
                <a:lnTo>
                  <a:pt x="0" y="18554"/>
                </a:lnTo>
                <a:lnTo>
                  <a:pt x="1461" y="11342"/>
                </a:lnTo>
                <a:lnTo>
                  <a:pt x="5443" y="5443"/>
                </a:lnTo>
                <a:lnTo>
                  <a:pt x="11342" y="1461"/>
                </a:lnTo>
                <a:lnTo>
                  <a:pt x="18554" y="0"/>
                </a:lnTo>
                <a:lnTo>
                  <a:pt x="109588" y="0"/>
                </a:lnTo>
                <a:lnTo>
                  <a:pt x="113309" y="888"/>
                </a:lnTo>
                <a:lnTo>
                  <a:pt x="116090" y="3225"/>
                </a:lnTo>
                <a:lnTo>
                  <a:pt x="167182" y="37147"/>
                </a:lnTo>
                <a:lnTo>
                  <a:pt x="325043" y="37147"/>
                </a:lnTo>
                <a:lnTo>
                  <a:pt x="332258" y="38618"/>
                </a:lnTo>
                <a:lnTo>
                  <a:pt x="338175" y="42621"/>
                </a:lnTo>
                <a:lnTo>
                  <a:pt x="342178" y="48538"/>
                </a:lnTo>
                <a:lnTo>
                  <a:pt x="343649" y="55752"/>
                </a:lnTo>
                <a:lnTo>
                  <a:pt x="343649" y="241592"/>
                </a:lnTo>
                <a:lnTo>
                  <a:pt x="342178" y="248812"/>
                </a:lnTo>
                <a:lnTo>
                  <a:pt x="338175" y="254728"/>
                </a:lnTo>
                <a:lnTo>
                  <a:pt x="332258" y="258728"/>
                </a:lnTo>
                <a:lnTo>
                  <a:pt x="325043" y="26019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335451" y="3199393"/>
            <a:ext cx="979805" cy="1192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1900" spc="-5" dirty="0">
                <a:solidFill>
                  <a:srgbClr val="30859C"/>
                </a:solidFill>
                <a:latin typeface="Calibri"/>
                <a:cs typeface="Calibri"/>
              </a:rPr>
              <a:t>Azure  </a:t>
            </a:r>
            <a:r>
              <a:rPr sz="1900" spc="-10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r>
              <a:rPr sz="1900" spc="-8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30859C"/>
                </a:solidFill>
                <a:latin typeface="Calibri"/>
                <a:cs typeface="Calibri"/>
              </a:rPr>
              <a:t>Lake  </a:t>
            </a:r>
            <a:r>
              <a:rPr sz="1900" spc="-10" dirty="0">
                <a:solidFill>
                  <a:srgbClr val="30859C"/>
                </a:solidFill>
                <a:latin typeface="Calibri"/>
                <a:cs typeface="Calibri"/>
              </a:rPr>
              <a:t>Storage  </a:t>
            </a:r>
            <a:r>
              <a:rPr sz="1900" dirty="0">
                <a:solidFill>
                  <a:srgbClr val="30859C"/>
                </a:solidFill>
                <a:latin typeface="Calibri"/>
                <a:cs typeface="Calibri"/>
              </a:rPr>
              <a:t>Gen</a:t>
            </a:r>
            <a:r>
              <a:rPr sz="1900" spc="-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30859C"/>
                </a:solidFill>
                <a:latin typeface="Calibri"/>
                <a:cs typeface="Calibri"/>
              </a:rPr>
              <a:t>2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00627" y="3274768"/>
            <a:ext cx="337820" cy="310515"/>
            <a:chOff x="8900627" y="3274768"/>
            <a:chExt cx="337820" cy="310515"/>
          </a:xfrm>
        </p:grpSpPr>
        <p:sp>
          <p:nvSpPr>
            <p:cNvPr id="31" name="object 31"/>
            <p:cNvSpPr/>
            <p:nvPr/>
          </p:nvSpPr>
          <p:spPr>
            <a:xfrm>
              <a:off x="8907513" y="3281654"/>
              <a:ext cx="324485" cy="296545"/>
            </a:xfrm>
            <a:custGeom>
              <a:avLst/>
              <a:gdLst/>
              <a:ahLst/>
              <a:cxnLst/>
              <a:rect l="l" t="t" r="r" b="b"/>
              <a:pathLst>
                <a:path w="324484" h="296545">
                  <a:moveTo>
                    <a:pt x="148285" y="0"/>
                  </a:moveTo>
                  <a:lnTo>
                    <a:pt x="0" y="148234"/>
                  </a:lnTo>
                  <a:lnTo>
                    <a:pt x="148285" y="296519"/>
                  </a:lnTo>
                  <a:lnTo>
                    <a:pt x="148285" y="222351"/>
                  </a:lnTo>
                  <a:lnTo>
                    <a:pt x="324053" y="222351"/>
                  </a:lnTo>
                  <a:lnTo>
                    <a:pt x="324053" y="74117"/>
                  </a:lnTo>
                  <a:lnTo>
                    <a:pt x="148285" y="74117"/>
                  </a:lnTo>
                  <a:lnTo>
                    <a:pt x="148285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07513" y="3281654"/>
              <a:ext cx="324485" cy="296545"/>
            </a:xfrm>
            <a:custGeom>
              <a:avLst/>
              <a:gdLst/>
              <a:ahLst/>
              <a:cxnLst/>
              <a:rect l="l" t="t" r="r" b="b"/>
              <a:pathLst>
                <a:path w="324484" h="296545">
                  <a:moveTo>
                    <a:pt x="324053" y="222351"/>
                  </a:moveTo>
                  <a:lnTo>
                    <a:pt x="148285" y="222351"/>
                  </a:lnTo>
                  <a:lnTo>
                    <a:pt x="148285" y="296519"/>
                  </a:lnTo>
                  <a:lnTo>
                    <a:pt x="0" y="148234"/>
                  </a:lnTo>
                  <a:lnTo>
                    <a:pt x="148285" y="0"/>
                  </a:lnTo>
                  <a:lnTo>
                    <a:pt x="148285" y="74117"/>
                  </a:lnTo>
                  <a:lnTo>
                    <a:pt x="324053" y="74117"/>
                  </a:lnTo>
                  <a:lnTo>
                    <a:pt x="324053" y="222351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21872" y="5984511"/>
            <a:ext cx="86106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1520" y="6243745"/>
            <a:ext cx="21024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sz="1700" u="heavy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00" i="1" u="heavy" spc="-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object </a:t>
            </a:r>
            <a:r>
              <a:rPr sz="1700" i="1" u="heavy" spc="-1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store</a:t>
            </a:r>
            <a:r>
              <a:rPr sz="1700" i="1" u="heavy" spc="-20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r>
              <a:rPr sz="1700" i="1" u="heavy" spc="-10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access</a:t>
            </a:r>
            <a:r>
              <a:rPr sz="1700" i="1" u="heavy" spc="3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70606" y="5989372"/>
            <a:ext cx="86106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32497" y="6248606"/>
            <a:ext cx="21748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1540" algn="l"/>
              </a:tabLst>
            </a:pPr>
            <a:r>
              <a:rPr sz="1700" u="heavy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700" u="heavy" spc="-190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i="1" u="heavy" spc="-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file </a:t>
            </a:r>
            <a:r>
              <a:rPr sz="1700" i="1" u="heavy" spc="-1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system</a:t>
            </a:r>
            <a:r>
              <a:rPr sz="1700" i="1" u="heavy" spc="-7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r>
              <a:rPr sz="1700" i="1" u="heavy" spc="-10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access	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3182" y="1826223"/>
            <a:ext cx="8105140" cy="10229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b="1" spc="10" dirty="0">
                <a:solidFill>
                  <a:srgbClr val="30859C"/>
                </a:solidFill>
                <a:latin typeface="Calibri"/>
                <a:cs typeface="Calibri"/>
              </a:rPr>
              <a:t>The </a:t>
            </a:r>
            <a:r>
              <a:rPr sz="2150" b="1" spc="5" dirty="0">
                <a:solidFill>
                  <a:srgbClr val="30859C"/>
                </a:solidFill>
                <a:latin typeface="Calibri"/>
                <a:cs typeface="Calibri"/>
              </a:rPr>
              <a:t>long-term</a:t>
            </a:r>
            <a:r>
              <a:rPr sz="2150" b="1" spc="-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30859C"/>
                </a:solidFill>
                <a:latin typeface="Calibri"/>
                <a:cs typeface="Calibri"/>
              </a:rPr>
              <a:t>vision: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150" spc="10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2150" spc="-5" dirty="0">
                <a:solidFill>
                  <a:srgbClr val="252525"/>
                </a:solidFill>
                <a:latin typeface="Calibri"/>
                <a:cs typeface="Calibri"/>
              </a:rPr>
              <a:t>data </a:t>
            </a:r>
            <a:r>
              <a:rPr sz="2150" spc="5" dirty="0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sz="2150" spc="-5" dirty="0">
                <a:solidFill>
                  <a:srgbClr val="252525"/>
                </a:solidFill>
                <a:latin typeface="Calibri"/>
                <a:cs typeface="Calibri"/>
              </a:rPr>
              <a:t>stored </a:t>
            </a:r>
            <a:r>
              <a:rPr sz="2150" spc="10" dirty="0">
                <a:solidFill>
                  <a:srgbClr val="252525"/>
                </a:solidFill>
                <a:latin typeface="Calibri"/>
                <a:cs typeface="Calibri"/>
              </a:rPr>
              <a:t>once, and </a:t>
            </a:r>
            <a:r>
              <a:rPr sz="2150" spc="10" dirty="0">
                <a:solidFill>
                  <a:srgbClr val="30859C"/>
                </a:solidFill>
                <a:latin typeface="Calibri"/>
                <a:cs typeface="Calibri"/>
              </a:rPr>
              <a:t>accessed </a:t>
            </a:r>
            <a:r>
              <a:rPr sz="2150" spc="5" dirty="0">
                <a:solidFill>
                  <a:srgbClr val="30859C"/>
                </a:solidFill>
                <a:latin typeface="Calibri"/>
                <a:cs typeface="Calibri"/>
              </a:rPr>
              <a:t>through either endpoint </a:t>
            </a:r>
            <a:r>
              <a:rPr sz="2150" spc="10" dirty="0">
                <a:solidFill>
                  <a:srgbClr val="252525"/>
                </a:solidFill>
                <a:latin typeface="Calibri"/>
                <a:cs typeface="Calibri"/>
              </a:rPr>
              <a:t>based on  use </a:t>
            </a:r>
            <a:r>
              <a:rPr sz="2150" spc="5" dirty="0">
                <a:solidFill>
                  <a:srgbClr val="252525"/>
                </a:solidFill>
                <a:latin typeface="Calibri"/>
                <a:cs typeface="Calibri"/>
              </a:rPr>
              <a:t>case </a:t>
            </a:r>
            <a:r>
              <a:rPr sz="2150" spc="10" dirty="0">
                <a:solidFill>
                  <a:srgbClr val="252525"/>
                </a:solidFill>
                <a:latin typeface="Calibri"/>
                <a:cs typeface="Calibri"/>
              </a:rPr>
              <a:t>/ </a:t>
            </a:r>
            <a:r>
              <a:rPr sz="2150" dirty="0">
                <a:solidFill>
                  <a:srgbClr val="252525"/>
                </a:solidFill>
                <a:latin typeface="Calibri"/>
                <a:cs typeface="Calibri"/>
              </a:rPr>
              <a:t>data </a:t>
            </a:r>
            <a:r>
              <a:rPr sz="2150" spc="10" dirty="0">
                <a:solidFill>
                  <a:srgbClr val="252525"/>
                </a:solidFill>
                <a:latin typeface="Calibri"/>
                <a:cs typeface="Calibri"/>
              </a:rPr>
              <a:t>access </a:t>
            </a:r>
            <a:r>
              <a:rPr sz="2150" dirty="0">
                <a:solidFill>
                  <a:srgbClr val="252525"/>
                </a:solidFill>
                <a:latin typeface="Calibri"/>
                <a:cs typeface="Calibri"/>
              </a:rPr>
              <a:t>pattern. </a:t>
            </a:r>
            <a:r>
              <a:rPr sz="2150" spc="5" dirty="0">
                <a:solidFill>
                  <a:srgbClr val="252525"/>
                </a:solidFill>
                <a:latin typeface="Calibri"/>
                <a:cs typeface="Calibri"/>
              </a:rPr>
              <a:t>Files </a:t>
            </a:r>
            <a:r>
              <a:rPr sz="2150" spc="20" dirty="0">
                <a:solidFill>
                  <a:srgbClr val="252525"/>
                </a:solidFill>
                <a:latin typeface="Calibri"/>
                <a:cs typeface="Calibri"/>
              </a:rPr>
              <a:t>&amp; </a:t>
            </a:r>
            <a:r>
              <a:rPr sz="2150" spc="-5" dirty="0">
                <a:solidFill>
                  <a:srgbClr val="252525"/>
                </a:solidFill>
                <a:latin typeface="Calibri"/>
                <a:cs typeface="Calibri"/>
              </a:rPr>
              <a:t>folders </a:t>
            </a:r>
            <a:r>
              <a:rPr sz="2150" dirty="0">
                <a:solidFill>
                  <a:srgbClr val="252525"/>
                </a:solidFill>
                <a:latin typeface="Calibri"/>
                <a:cs typeface="Calibri"/>
              </a:rPr>
              <a:t>are </a:t>
            </a:r>
            <a:r>
              <a:rPr sz="2150" spc="-10" dirty="0">
                <a:solidFill>
                  <a:srgbClr val="252525"/>
                </a:solidFill>
                <a:latin typeface="Calibri"/>
                <a:cs typeface="Calibri"/>
              </a:rPr>
              <a:t>‘first </a:t>
            </a:r>
            <a:r>
              <a:rPr sz="2150" spc="5" dirty="0">
                <a:solidFill>
                  <a:srgbClr val="252525"/>
                </a:solidFill>
                <a:latin typeface="Calibri"/>
                <a:cs typeface="Calibri"/>
              </a:rPr>
              <a:t>class</a:t>
            </a:r>
            <a:r>
              <a:rPr sz="21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rgbClr val="252525"/>
                </a:solidFill>
                <a:latin typeface="Calibri"/>
                <a:cs typeface="Calibri"/>
              </a:rPr>
              <a:t>citizens.’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33201" y="5092646"/>
            <a:ext cx="5372100" cy="1455420"/>
            <a:chOff x="2533201" y="5092646"/>
            <a:chExt cx="5372100" cy="1455420"/>
          </a:xfrm>
        </p:grpSpPr>
        <p:sp>
          <p:nvSpPr>
            <p:cNvPr id="39" name="object 39"/>
            <p:cNvSpPr/>
            <p:nvPr/>
          </p:nvSpPr>
          <p:spPr>
            <a:xfrm>
              <a:off x="2670517" y="6014148"/>
              <a:ext cx="4575175" cy="523875"/>
            </a:xfrm>
            <a:custGeom>
              <a:avLst/>
              <a:gdLst/>
              <a:ahLst/>
              <a:cxnLst/>
              <a:rect l="l" t="t" r="r" b="b"/>
              <a:pathLst>
                <a:path w="4575175" h="523875">
                  <a:moveTo>
                    <a:pt x="0" y="0"/>
                  </a:moveTo>
                  <a:lnTo>
                    <a:pt x="0" y="523620"/>
                  </a:lnTo>
                </a:path>
                <a:path w="4575175" h="523875">
                  <a:moveTo>
                    <a:pt x="4574679" y="0"/>
                  </a:moveTo>
                  <a:lnTo>
                    <a:pt x="4574679" y="52362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3201" y="5892799"/>
              <a:ext cx="248098" cy="2408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8300" y="5902769"/>
              <a:ext cx="204990" cy="19763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5870" y="5900339"/>
              <a:ext cx="209851" cy="2025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6781" y="5918199"/>
              <a:ext cx="249218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1908" y="5931102"/>
              <a:ext cx="205727" cy="1976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478" y="5928672"/>
              <a:ext cx="210600" cy="20254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6016" y="5100747"/>
              <a:ext cx="4568998" cy="7533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5250" y="5092646"/>
              <a:ext cx="4065922" cy="8368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358705" y="5111305"/>
              <a:ext cx="4526280" cy="710565"/>
            </a:xfrm>
            <a:custGeom>
              <a:avLst/>
              <a:gdLst/>
              <a:ahLst/>
              <a:cxnLst/>
              <a:rect l="l" t="t" r="r" b="b"/>
              <a:pathLst>
                <a:path w="4526280" h="710564">
                  <a:moveTo>
                    <a:pt x="4526064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6064" y="0"/>
                  </a:lnTo>
                  <a:lnTo>
                    <a:pt x="4526064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358705" y="5111305"/>
            <a:ext cx="4526280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497110" y="5163387"/>
            <a:ext cx="209550" cy="624840"/>
          </a:xfrm>
          <a:custGeom>
            <a:avLst/>
            <a:gdLst/>
            <a:ahLst/>
            <a:cxnLst/>
            <a:rect l="l" t="t" r="r" b="b"/>
            <a:pathLst>
              <a:path w="209550" h="624839">
                <a:moveTo>
                  <a:pt x="209410" y="428383"/>
                </a:moveTo>
                <a:lnTo>
                  <a:pt x="206032" y="425005"/>
                </a:lnTo>
                <a:lnTo>
                  <a:pt x="189166" y="408139"/>
                </a:lnTo>
                <a:lnTo>
                  <a:pt x="189166" y="445300"/>
                </a:lnTo>
                <a:lnTo>
                  <a:pt x="189166" y="604151"/>
                </a:lnTo>
                <a:lnTo>
                  <a:pt x="20294" y="604151"/>
                </a:lnTo>
                <a:lnTo>
                  <a:pt x="20294" y="374307"/>
                </a:lnTo>
                <a:lnTo>
                  <a:pt x="114846" y="374307"/>
                </a:lnTo>
                <a:lnTo>
                  <a:pt x="114846" y="445300"/>
                </a:lnTo>
                <a:lnTo>
                  <a:pt x="189166" y="445300"/>
                </a:lnTo>
                <a:lnTo>
                  <a:pt x="189166" y="408139"/>
                </a:lnTo>
                <a:lnTo>
                  <a:pt x="177304" y="396265"/>
                </a:lnTo>
                <a:lnTo>
                  <a:pt x="177304" y="425005"/>
                </a:lnTo>
                <a:lnTo>
                  <a:pt x="135089" y="425005"/>
                </a:lnTo>
                <a:lnTo>
                  <a:pt x="135089" y="382790"/>
                </a:lnTo>
                <a:lnTo>
                  <a:pt x="177304" y="425005"/>
                </a:lnTo>
                <a:lnTo>
                  <a:pt x="177304" y="396265"/>
                </a:lnTo>
                <a:lnTo>
                  <a:pt x="163842" y="382790"/>
                </a:lnTo>
                <a:lnTo>
                  <a:pt x="155359" y="374307"/>
                </a:lnTo>
                <a:lnTo>
                  <a:pt x="135089" y="354012"/>
                </a:lnTo>
                <a:lnTo>
                  <a:pt x="0" y="354012"/>
                </a:lnTo>
                <a:lnTo>
                  <a:pt x="0" y="624382"/>
                </a:lnTo>
                <a:lnTo>
                  <a:pt x="209410" y="624382"/>
                </a:lnTo>
                <a:lnTo>
                  <a:pt x="209410" y="604151"/>
                </a:lnTo>
                <a:lnTo>
                  <a:pt x="209410" y="428383"/>
                </a:lnTo>
                <a:close/>
              </a:path>
              <a:path w="209550" h="624839">
                <a:moveTo>
                  <a:pt x="209410" y="74371"/>
                </a:moveTo>
                <a:lnTo>
                  <a:pt x="206032" y="70993"/>
                </a:lnTo>
                <a:lnTo>
                  <a:pt x="189166" y="54127"/>
                </a:lnTo>
                <a:lnTo>
                  <a:pt x="189166" y="91287"/>
                </a:lnTo>
                <a:lnTo>
                  <a:pt x="189166" y="250139"/>
                </a:lnTo>
                <a:lnTo>
                  <a:pt x="20294" y="250139"/>
                </a:lnTo>
                <a:lnTo>
                  <a:pt x="20294" y="20294"/>
                </a:lnTo>
                <a:lnTo>
                  <a:pt x="114846" y="20294"/>
                </a:lnTo>
                <a:lnTo>
                  <a:pt x="114846" y="91287"/>
                </a:lnTo>
                <a:lnTo>
                  <a:pt x="189166" y="91287"/>
                </a:lnTo>
                <a:lnTo>
                  <a:pt x="189166" y="54127"/>
                </a:lnTo>
                <a:lnTo>
                  <a:pt x="177304" y="42252"/>
                </a:lnTo>
                <a:lnTo>
                  <a:pt x="177304" y="70993"/>
                </a:lnTo>
                <a:lnTo>
                  <a:pt x="135089" y="70993"/>
                </a:lnTo>
                <a:lnTo>
                  <a:pt x="135089" y="28778"/>
                </a:lnTo>
                <a:lnTo>
                  <a:pt x="177304" y="70993"/>
                </a:lnTo>
                <a:lnTo>
                  <a:pt x="177304" y="42252"/>
                </a:lnTo>
                <a:lnTo>
                  <a:pt x="163842" y="28778"/>
                </a:lnTo>
                <a:lnTo>
                  <a:pt x="155359" y="20294"/>
                </a:lnTo>
                <a:lnTo>
                  <a:pt x="135089" y="0"/>
                </a:lnTo>
                <a:lnTo>
                  <a:pt x="0" y="0"/>
                </a:lnTo>
                <a:lnTo>
                  <a:pt x="0" y="270370"/>
                </a:lnTo>
                <a:lnTo>
                  <a:pt x="209410" y="270370"/>
                </a:lnTo>
                <a:lnTo>
                  <a:pt x="209410" y="250139"/>
                </a:lnTo>
                <a:lnTo>
                  <a:pt x="209410" y="7437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37" y="1798072"/>
            <a:ext cx="3968115" cy="24733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6700"/>
              </a:lnSpc>
              <a:spcBef>
                <a:spcPts val="115"/>
              </a:spcBef>
            </a:pP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63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Lake</a:t>
            </a:r>
            <a:endParaRPr sz="6300">
              <a:latin typeface="Segoe UI Light"/>
              <a:cs typeface="Segoe UI Light"/>
            </a:endParaRPr>
          </a:p>
          <a:p>
            <a:pPr marL="12700" marR="5080">
              <a:lnSpc>
                <a:spcPct val="77400"/>
              </a:lnSpc>
              <a:spcBef>
                <a:spcPts val="850"/>
              </a:spcBef>
            </a:pPr>
            <a:r>
              <a:rPr sz="6300" b="0" spc="50" dirty="0">
                <a:solidFill>
                  <a:srgbClr val="FFFFFF"/>
                </a:solidFill>
                <a:latin typeface="Segoe UI Light"/>
                <a:cs typeface="Segoe UI Light"/>
              </a:rPr>
              <a:t>Overview</a:t>
            </a:r>
            <a:r>
              <a:rPr sz="6300" b="0" spc="-1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10" dirty="0">
                <a:solidFill>
                  <a:srgbClr val="FFFFFF"/>
                </a:solidFill>
                <a:latin typeface="Segoe UI Light"/>
                <a:cs typeface="Segoe UI Light"/>
              </a:rPr>
              <a:t>&amp; 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Use</a:t>
            </a:r>
            <a:r>
              <a:rPr sz="63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Cases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455" y="1865184"/>
            <a:ext cx="7960995" cy="3050540"/>
            <a:chOff x="501455" y="1865184"/>
            <a:chExt cx="7960995" cy="3050540"/>
          </a:xfrm>
        </p:grpSpPr>
        <p:sp>
          <p:nvSpPr>
            <p:cNvPr id="3" name="object 3"/>
            <p:cNvSpPr/>
            <p:nvPr/>
          </p:nvSpPr>
          <p:spPr>
            <a:xfrm>
              <a:off x="1495475" y="2115489"/>
              <a:ext cx="6967220" cy="2800350"/>
            </a:xfrm>
            <a:custGeom>
              <a:avLst/>
              <a:gdLst/>
              <a:ahLst/>
              <a:cxnLst/>
              <a:rect l="l" t="t" r="r" b="b"/>
              <a:pathLst>
                <a:path w="6967220" h="2800350">
                  <a:moveTo>
                    <a:pt x="6966889" y="2799753"/>
                  </a:moveTo>
                  <a:lnTo>
                    <a:pt x="0" y="2799753"/>
                  </a:lnTo>
                  <a:lnTo>
                    <a:pt x="0" y="0"/>
                  </a:lnTo>
                  <a:lnTo>
                    <a:pt x="6966889" y="0"/>
                  </a:lnTo>
                  <a:lnTo>
                    <a:pt x="6966889" y="2799753"/>
                  </a:lnTo>
                  <a:close/>
                </a:path>
              </a:pathLst>
            </a:custGeom>
            <a:solidFill>
              <a:srgbClr val="30859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455" y="1902449"/>
              <a:ext cx="1501126" cy="6148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277" y="1865184"/>
              <a:ext cx="1513278" cy="755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4128" y="1912988"/>
              <a:ext cx="1458595" cy="572135"/>
            </a:xfrm>
            <a:custGeom>
              <a:avLst/>
              <a:gdLst/>
              <a:ahLst/>
              <a:cxnLst/>
              <a:rect l="l" t="t" r="r" b="b"/>
              <a:pathLst>
                <a:path w="1458595" h="572135">
                  <a:moveTo>
                    <a:pt x="1458214" y="571944"/>
                  </a:moveTo>
                  <a:lnTo>
                    <a:pt x="0" y="571944"/>
                  </a:lnTo>
                  <a:lnTo>
                    <a:pt x="0" y="0"/>
                  </a:lnTo>
                  <a:lnTo>
                    <a:pt x="1458214" y="0"/>
                  </a:lnTo>
                  <a:lnTo>
                    <a:pt x="1458214" y="57194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6908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Object </a:t>
            </a:r>
            <a:r>
              <a:rPr spc="-25" dirty="0"/>
              <a:t>Store </a:t>
            </a:r>
            <a:r>
              <a:rPr spc="-15" dirty="0"/>
              <a:t>Endpoint:</a:t>
            </a:r>
            <a:r>
              <a:rPr spc="-55" dirty="0"/>
              <a:t> </a:t>
            </a:r>
            <a:r>
              <a:rPr spc="-10" dirty="0"/>
              <a:t>wasb[s]</a:t>
            </a:r>
          </a:p>
        </p:txBody>
      </p:sp>
      <p:sp>
        <p:nvSpPr>
          <p:cNvPr id="8" name="object 8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129" y="1912988"/>
            <a:ext cx="1458595" cy="2025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335" rIns="0" bIns="0" rtlCol="0">
            <a:spAutoFit/>
          </a:bodyPr>
          <a:lstStyle/>
          <a:p>
            <a:pPr marL="147320">
              <a:lnSpc>
                <a:spcPts val="1490"/>
              </a:lnSpc>
              <a:spcBef>
                <a:spcPts val="105"/>
              </a:spcBef>
            </a:pPr>
            <a:r>
              <a:rPr sz="1700" spc="-50" dirty="0">
                <a:solidFill>
                  <a:srgbClr val="252525"/>
                </a:solidFill>
                <a:latin typeface="Calibri"/>
                <a:cs typeface="Calibri"/>
              </a:rPr>
              <a:t>ATM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Machine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25" y="2172611"/>
            <a:ext cx="4337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2225" y="2349627"/>
            <a:ext cx="2473325" cy="525780"/>
            <a:chOff x="2102225" y="2349627"/>
            <a:chExt cx="2473325" cy="5257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2225" y="2349627"/>
              <a:ext cx="2473253" cy="488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7278" y="2378784"/>
              <a:ext cx="676438" cy="4966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24913" y="2360167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24913" y="2360167"/>
            <a:ext cx="2430780" cy="4457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25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14854" y="2450655"/>
            <a:ext cx="2814320" cy="952500"/>
            <a:chOff x="2214854" y="2450655"/>
            <a:chExt cx="2814320" cy="952500"/>
          </a:xfrm>
        </p:grpSpPr>
        <p:sp>
          <p:nvSpPr>
            <p:cNvPr id="17" name="object 17"/>
            <p:cNvSpPr/>
            <p:nvPr/>
          </p:nvSpPr>
          <p:spPr>
            <a:xfrm>
              <a:off x="2214854" y="245065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94" y="260197"/>
                  </a:moveTo>
                  <a:lnTo>
                    <a:pt x="18605" y="260197"/>
                  </a:lnTo>
                  <a:lnTo>
                    <a:pt x="11390" y="258736"/>
                  </a:lnTo>
                  <a:lnTo>
                    <a:pt x="5473" y="254754"/>
                  </a:lnTo>
                  <a:lnTo>
                    <a:pt x="1471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71" y="11385"/>
                  </a:lnTo>
                  <a:lnTo>
                    <a:pt x="5473" y="5468"/>
                  </a:lnTo>
                  <a:lnTo>
                    <a:pt x="11390" y="1469"/>
                  </a:lnTo>
                  <a:lnTo>
                    <a:pt x="18605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82" y="37160"/>
                  </a:lnTo>
                  <a:lnTo>
                    <a:pt x="325094" y="37160"/>
                  </a:lnTo>
                  <a:lnTo>
                    <a:pt x="332306" y="38629"/>
                  </a:lnTo>
                  <a:lnTo>
                    <a:pt x="338205" y="42627"/>
                  </a:lnTo>
                  <a:lnTo>
                    <a:pt x="342187" y="48540"/>
                  </a:lnTo>
                  <a:lnTo>
                    <a:pt x="343649" y="55752"/>
                  </a:lnTo>
                  <a:lnTo>
                    <a:pt x="343649" y="241642"/>
                  </a:lnTo>
                  <a:lnTo>
                    <a:pt x="342187" y="248855"/>
                  </a:lnTo>
                  <a:lnTo>
                    <a:pt x="338205" y="254754"/>
                  </a:lnTo>
                  <a:lnTo>
                    <a:pt x="332306" y="258736"/>
                  </a:lnTo>
                  <a:lnTo>
                    <a:pt x="325094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884" y="2877006"/>
              <a:ext cx="2473253" cy="488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0937" y="2906164"/>
              <a:ext cx="739626" cy="496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78544" y="2887510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6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60" y="0"/>
                  </a:lnTo>
                  <a:lnTo>
                    <a:pt x="243036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8544" y="2887510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70175" y="2979635"/>
            <a:ext cx="2845435" cy="958215"/>
            <a:chOff x="2670175" y="2979635"/>
            <a:chExt cx="2845435" cy="958215"/>
          </a:xfrm>
        </p:grpSpPr>
        <p:sp>
          <p:nvSpPr>
            <p:cNvPr id="23" name="object 23"/>
            <p:cNvSpPr/>
            <p:nvPr/>
          </p:nvSpPr>
          <p:spPr>
            <a:xfrm>
              <a:off x="2670175" y="297963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48"/>
                  </a:moveTo>
                  <a:lnTo>
                    <a:pt x="18554" y="260248"/>
                  </a:lnTo>
                  <a:lnTo>
                    <a:pt x="11342" y="258779"/>
                  </a:lnTo>
                  <a:lnTo>
                    <a:pt x="5443" y="254781"/>
                  </a:lnTo>
                  <a:lnTo>
                    <a:pt x="1461" y="248868"/>
                  </a:lnTo>
                  <a:lnTo>
                    <a:pt x="0" y="241655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31" y="37211"/>
                  </a:lnTo>
                  <a:lnTo>
                    <a:pt x="325043" y="37211"/>
                  </a:lnTo>
                  <a:lnTo>
                    <a:pt x="332250" y="38672"/>
                  </a:lnTo>
                  <a:lnTo>
                    <a:pt x="338150" y="42654"/>
                  </a:lnTo>
                  <a:lnTo>
                    <a:pt x="342135" y="48553"/>
                  </a:lnTo>
                  <a:lnTo>
                    <a:pt x="343598" y="55765"/>
                  </a:lnTo>
                  <a:lnTo>
                    <a:pt x="343598" y="241655"/>
                  </a:lnTo>
                  <a:lnTo>
                    <a:pt x="342135" y="248868"/>
                  </a:lnTo>
                  <a:lnTo>
                    <a:pt x="338150" y="254781"/>
                  </a:lnTo>
                  <a:lnTo>
                    <a:pt x="332250" y="258779"/>
                  </a:lnTo>
                  <a:lnTo>
                    <a:pt x="325043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48" y="3411677"/>
              <a:ext cx="2473253" cy="4884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7001" y="3440834"/>
              <a:ext cx="520904" cy="4966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64624" y="342220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64624" y="3422205"/>
            <a:ext cx="2430780" cy="4457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2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00845" y="3514331"/>
            <a:ext cx="799465" cy="1917064"/>
            <a:chOff x="2700845" y="3514331"/>
            <a:chExt cx="799465" cy="1917064"/>
          </a:xfrm>
        </p:grpSpPr>
        <p:sp>
          <p:nvSpPr>
            <p:cNvPr id="29" name="object 29"/>
            <p:cNvSpPr/>
            <p:nvPr/>
          </p:nvSpPr>
          <p:spPr>
            <a:xfrm>
              <a:off x="3156203" y="3514331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70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36"/>
                  </a:lnTo>
                  <a:lnTo>
                    <a:pt x="5467" y="254754"/>
                  </a:lnTo>
                  <a:lnTo>
                    <a:pt x="1469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9" y="11385"/>
                  </a:lnTo>
                  <a:lnTo>
                    <a:pt x="5467" y="5468"/>
                  </a:lnTo>
                  <a:lnTo>
                    <a:pt x="11379" y="1469"/>
                  </a:lnTo>
                  <a:lnTo>
                    <a:pt x="18592" y="0"/>
                  </a:lnTo>
                  <a:lnTo>
                    <a:pt x="109626" y="0"/>
                  </a:lnTo>
                  <a:lnTo>
                    <a:pt x="113296" y="939"/>
                  </a:lnTo>
                  <a:lnTo>
                    <a:pt x="116128" y="3276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9"/>
                  </a:lnTo>
                  <a:lnTo>
                    <a:pt x="338193" y="42627"/>
                  </a:lnTo>
                  <a:lnTo>
                    <a:pt x="342175" y="48540"/>
                  </a:lnTo>
                  <a:lnTo>
                    <a:pt x="343636" y="55752"/>
                  </a:lnTo>
                  <a:lnTo>
                    <a:pt x="343636" y="241642"/>
                  </a:lnTo>
                  <a:lnTo>
                    <a:pt x="342175" y="248855"/>
                  </a:lnTo>
                  <a:lnTo>
                    <a:pt x="338193" y="254754"/>
                  </a:lnTo>
                  <a:lnTo>
                    <a:pt x="332294" y="258736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11005" y="4896992"/>
              <a:ext cx="0" cy="523875"/>
            </a:xfrm>
            <a:custGeom>
              <a:avLst/>
              <a:gdLst/>
              <a:ahLst/>
              <a:cxnLst/>
              <a:rect l="l" t="t" r="r" b="b"/>
              <a:pathLst>
                <a:path h="523875">
                  <a:moveTo>
                    <a:pt x="0" y="0"/>
                  </a:moveTo>
                  <a:lnTo>
                    <a:pt x="0" y="523671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2007" y="4867361"/>
            <a:ext cx="21024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2525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1155" algn="l"/>
              </a:tabLst>
            </a:pPr>
            <a:r>
              <a:rPr sz="1700" u="heavy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00" i="1" u="heavy" spc="-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object </a:t>
            </a:r>
            <a:r>
              <a:rPr sz="1700" i="1" u="heavy" spc="-1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store</a:t>
            </a:r>
            <a:r>
              <a:rPr sz="1700" i="1" u="heavy" spc="-4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r>
              <a:rPr sz="1700" i="1" u="heavy" spc="-10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access</a:t>
            </a:r>
            <a:r>
              <a:rPr sz="1700" i="1" u="heavy" spc="3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78100" y="3975510"/>
            <a:ext cx="5367655" cy="1041400"/>
            <a:chOff x="2578100" y="3975510"/>
            <a:chExt cx="5367655" cy="104140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8100" y="4775200"/>
              <a:ext cx="248380" cy="2412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8839" y="4785613"/>
              <a:ext cx="204939" cy="1976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6408" y="4783183"/>
              <a:ext cx="209800" cy="2025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76522" y="3983611"/>
              <a:ext cx="4568998" cy="7533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5755" y="3975510"/>
              <a:ext cx="4065922" cy="8368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399180" y="3994150"/>
              <a:ext cx="4526280" cy="710565"/>
            </a:xfrm>
            <a:custGeom>
              <a:avLst/>
              <a:gdLst/>
              <a:ahLst/>
              <a:cxnLst/>
              <a:rect l="l" t="t" r="r" b="b"/>
              <a:pathLst>
                <a:path w="4526280" h="710564">
                  <a:moveTo>
                    <a:pt x="4526064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6064" y="0"/>
                  </a:lnTo>
                  <a:lnTo>
                    <a:pt x="4526064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399180" y="3994150"/>
            <a:ext cx="4526280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37648" y="4046283"/>
            <a:ext cx="209550" cy="624840"/>
          </a:xfrm>
          <a:custGeom>
            <a:avLst/>
            <a:gdLst/>
            <a:ahLst/>
            <a:cxnLst/>
            <a:rect l="l" t="t" r="r" b="b"/>
            <a:pathLst>
              <a:path w="209550" h="624839">
                <a:moveTo>
                  <a:pt x="209397" y="428383"/>
                </a:moveTo>
                <a:lnTo>
                  <a:pt x="206019" y="425005"/>
                </a:lnTo>
                <a:lnTo>
                  <a:pt x="189103" y="408089"/>
                </a:lnTo>
                <a:lnTo>
                  <a:pt x="189103" y="445249"/>
                </a:lnTo>
                <a:lnTo>
                  <a:pt x="189103" y="604100"/>
                </a:lnTo>
                <a:lnTo>
                  <a:pt x="20231" y="604100"/>
                </a:lnTo>
                <a:lnTo>
                  <a:pt x="20231" y="374307"/>
                </a:lnTo>
                <a:lnTo>
                  <a:pt x="114795" y="374307"/>
                </a:lnTo>
                <a:lnTo>
                  <a:pt x="114795" y="445249"/>
                </a:lnTo>
                <a:lnTo>
                  <a:pt x="189103" y="445249"/>
                </a:lnTo>
                <a:lnTo>
                  <a:pt x="189103" y="408089"/>
                </a:lnTo>
                <a:lnTo>
                  <a:pt x="177304" y="396278"/>
                </a:lnTo>
                <a:lnTo>
                  <a:pt x="177304" y="425005"/>
                </a:lnTo>
                <a:lnTo>
                  <a:pt x="135077" y="425005"/>
                </a:lnTo>
                <a:lnTo>
                  <a:pt x="135077" y="382739"/>
                </a:lnTo>
                <a:lnTo>
                  <a:pt x="177304" y="425005"/>
                </a:lnTo>
                <a:lnTo>
                  <a:pt x="177304" y="396278"/>
                </a:lnTo>
                <a:lnTo>
                  <a:pt x="163779" y="382739"/>
                </a:lnTo>
                <a:lnTo>
                  <a:pt x="155346" y="374307"/>
                </a:lnTo>
                <a:lnTo>
                  <a:pt x="135077" y="354012"/>
                </a:lnTo>
                <a:lnTo>
                  <a:pt x="0" y="354012"/>
                </a:lnTo>
                <a:lnTo>
                  <a:pt x="0" y="624395"/>
                </a:lnTo>
                <a:lnTo>
                  <a:pt x="209397" y="624395"/>
                </a:lnTo>
                <a:lnTo>
                  <a:pt x="209397" y="604100"/>
                </a:lnTo>
                <a:lnTo>
                  <a:pt x="209397" y="428383"/>
                </a:lnTo>
                <a:close/>
              </a:path>
              <a:path w="209550" h="624839">
                <a:moveTo>
                  <a:pt x="209397" y="74371"/>
                </a:moveTo>
                <a:lnTo>
                  <a:pt x="206019" y="70993"/>
                </a:lnTo>
                <a:lnTo>
                  <a:pt x="189103" y="54076"/>
                </a:lnTo>
                <a:lnTo>
                  <a:pt x="189103" y="91236"/>
                </a:lnTo>
                <a:lnTo>
                  <a:pt x="189103" y="250088"/>
                </a:lnTo>
                <a:lnTo>
                  <a:pt x="20231" y="250088"/>
                </a:lnTo>
                <a:lnTo>
                  <a:pt x="20231" y="20294"/>
                </a:lnTo>
                <a:lnTo>
                  <a:pt x="114795" y="20294"/>
                </a:lnTo>
                <a:lnTo>
                  <a:pt x="114795" y="91236"/>
                </a:lnTo>
                <a:lnTo>
                  <a:pt x="189103" y="91236"/>
                </a:lnTo>
                <a:lnTo>
                  <a:pt x="189103" y="54076"/>
                </a:lnTo>
                <a:lnTo>
                  <a:pt x="177304" y="42265"/>
                </a:lnTo>
                <a:lnTo>
                  <a:pt x="177304" y="70993"/>
                </a:lnTo>
                <a:lnTo>
                  <a:pt x="135077" y="70993"/>
                </a:lnTo>
                <a:lnTo>
                  <a:pt x="135077" y="28727"/>
                </a:lnTo>
                <a:lnTo>
                  <a:pt x="177304" y="70993"/>
                </a:lnTo>
                <a:lnTo>
                  <a:pt x="177304" y="42265"/>
                </a:lnTo>
                <a:lnTo>
                  <a:pt x="163779" y="28727"/>
                </a:lnTo>
                <a:lnTo>
                  <a:pt x="155346" y="20294"/>
                </a:lnTo>
                <a:lnTo>
                  <a:pt x="135077" y="0"/>
                </a:lnTo>
                <a:lnTo>
                  <a:pt x="0" y="0"/>
                </a:lnTo>
                <a:lnTo>
                  <a:pt x="0" y="270383"/>
                </a:lnTo>
                <a:lnTo>
                  <a:pt x="209397" y="270383"/>
                </a:lnTo>
                <a:lnTo>
                  <a:pt x="209397" y="250088"/>
                </a:lnTo>
                <a:lnTo>
                  <a:pt x="209397" y="7437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8181" y="5688457"/>
            <a:ext cx="10531475" cy="609600"/>
          </a:xfrm>
          <a:prstGeom prst="rect">
            <a:avLst/>
          </a:prstGeom>
          <a:ln w="13771">
            <a:solidFill>
              <a:srgbClr val="385D89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275"/>
              </a:spcBef>
            </a:pPr>
            <a:r>
              <a:rPr sz="1700" spc="-10" dirty="0">
                <a:solidFill>
                  <a:srgbClr val="E36C09"/>
                </a:solidFill>
                <a:latin typeface="Calibri"/>
                <a:cs typeface="Calibri"/>
              </a:rPr>
              <a:t>wasb[s]</a:t>
            </a:r>
            <a:r>
              <a:rPr sz="1700" spc="-10" dirty="0">
                <a:latin typeface="Calibri"/>
                <a:cs typeface="Calibri"/>
              </a:rPr>
              <a:t>://containername@accountname.</a:t>
            </a:r>
            <a:r>
              <a:rPr sz="1700" spc="-10" dirty="0">
                <a:solidFill>
                  <a:srgbClr val="E36C09"/>
                </a:solidFill>
                <a:latin typeface="Calibri"/>
                <a:cs typeface="Calibri"/>
              </a:rPr>
              <a:t>blob</a:t>
            </a:r>
            <a:r>
              <a:rPr sz="1700" spc="-10" dirty="0">
                <a:latin typeface="Calibri"/>
                <a:cs typeface="Calibri"/>
              </a:rPr>
              <a:t>.core.windows.net/raw/2018/08/CustomerATMTransactions_2018_1.csv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455" y="1865184"/>
            <a:ext cx="7960995" cy="3050540"/>
            <a:chOff x="501455" y="1865184"/>
            <a:chExt cx="7960995" cy="3050540"/>
          </a:xfrm>
        </p:grpSpPr>
        <p:sp>
          <p:nvSpPr>
            <p:cNvPr id="3" name="object 3"/>
            <p:cNvSpPr/>
            <p:nvPr/>
          </p:nvSpPr>
          <p:spPr>
            <a:xfrm>
              <a:off x="1495475" y="2115489"/>
              <a:ext cx="6967220" cy="2800350"/>
            </a:xfrm>
            <a:custGeom>
              <a:avLst/>
              <a:gdLst/>
              <a:ahLst/>
              <a:cxnLst/>
              <a:rect l="l" t="t" r="r" b="b"/>
              <a:pathLst>
                <a:path w="6967220" h="2800350">
                  <a:moveTo>
                    <a:pt x="6966889" y="2799753"/>
                  </a:moveTo>
                  <a:lnTo>
                    <a:pt x="0" y="2799753"/>
                  </a:lnTo>
                  <a:lnTo>
                    <a:pt x="0" y="0"/>
                  </a:lnTo>
                  <a:lnTo>
                    <a:pt x="6966889" y="0"/>
                  </a:lnTo>
                  <a:lnTo>
                    <a:pt x="6966889" y="2799753"/>
                  </a:lnTo>
                  <a:close/>
                </a:path>
              </a:pathLst>
            </a:custGeom>
            <a:solidFill>
              <a:srgbClr val="30859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455" y="1902449"/>
              <a:ext cx="1501126" cy="6148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277" y="1865184"/>
              <a:ext cx="1513278" cy="755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4128" y="1912988"/>
              <a:ext cx="1458595" cy="572135"/>
            </a:xfrm>
            <a:custGeom>
              <a:avLst/>
              <a:gdLst/>
              <a:ahLst/>
              <a:cxnLst/>
              <a:rect l="l" t="t" r="r" b="b"/>
              <a:pathLst>
                <a:path w="1458595" h="572135">
                  <a:moveTo>
                    <a:pt x="1458214" y="571944"/>
                  </a:moveTo>
                  <a:lnTo>
                    <a:pt x="0" y="571944"/>
                  </a:lnTo>
                  <a:lnTo>
                    <a:pt x="0" y="0"/>
                  </a:lnTo>
                  <a:lnTo>
                    <a:pt x="1458214" y="0"/>
                  </a:lnTo>
                  <a:lnTo>
                    <a:pt x="1458214" y="57194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24383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 System Endpoint:</a:t>
            </a:r>
            <a:r>
              <a:rPr spc="-105" dirty="0"/>
              <a:t> </a:t>
            </a:r>
            <a:r>
              <a:rPr spc="-15" dirty="0"/>
              <a:t>abfs[s]</a:t>
            </a:r>
          </a:p>
        </p:txBody>
      </p:sp>
      <p:sp>
        <p:nvSpPr>
          <p:cNvPr id="8" name="object 8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129" y="1912988"/>
            <a:ext cx="1458595" cy="2025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335" rIns="0" bIns="0" rtlCol="0">
            <a:spAutoFit/>
          </a:bodyPr>
          <a:lstStyle/>
          <a:p>
            <a:pPr marL="147320">
              <a:lnSpc>
                <a:spcPts val="1490"/>
              </a:lnSpc>
              <a:spcBef>
                <a:spcPts val="105"/>
              </a:spcBef>
            </a:pPr>
            <a:r>
              <a:rPr sz="1700" spc="-50" dirty="0">
                <a:solidFill>
                  <a:srgbClr val="252525"/>
                </a:solidFill>
                <a:latin typeface="Calibri"/>
                <a:cs typeface="Calibri"/>
              </a:rPr>
              <a:t>ATM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Machine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25" y="2172611"/>
            <a:ext cx="4337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2225" y="2349627"/>
            <a:ext cx="2473325" cy="525780"/>
            <a:chOff x="2102225" y="2349627"/>
            <a:chExt cx="2473325" cy="5257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2225" y="2349627"/>
              <a:ext cx="2473253" cy="488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7278" y="2378784"/>
              <a:ext cx="676438" cy="4966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24913" y="2360167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24913" y="2360167"/>
            <a:ext cx="2430780" cy="4457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25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14854" y="2450655"/>
            <a:ext cx="2814320" cy="952500"/>
            <a:chOff x="2214854" y="2450655"/>
            <a:chExt cx="2814320" cy="952500"/>
          </a:xfrm>
        </p:grpSpPr>
        <p:sp>
          <p:nvSpPr>
            <p:cNvPr id="17" name="object 17"/>
            <p:cNvSpPr/>
            <p:nvPr/>
          </p:nvSpPr>
          <p:spPr>
            <a:xfrm>
              <a:off x="2214854" y="245065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94" y="260197"/>
                  </a:moveTo>
                  <a:lnTo>
                    <a:pt x="18605" y="260197"/>
                  </a:lnTo>
                  <a:lnTo>
                    <a:pt x="11390" y="258736"/>
                  </a:lnTo>
                  <a:lnTo>
                    <a:pt x="5473" y="254754"/>
                  </a:lnTo>
                  <a:lnTo>
                    <a:pt x="1471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71" y="11385"/>
                  </a:lnTo>
                  <a:lnTo>
                    <a:pt x="5473" y="5468"/>
                  </a:lnTo>
                  <a:lnTo>
                    <a:pt x="11390" y="1469"/>
                  </a:lnTo>
                  <a:lnTo>
                    <a:pt x="18605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82" y="37160"/>
                  </a:lnTo>
                  <a:lnTo>
                    <a:pt x="325094" y="37160"/>
                  </a:lnTo>
                  <a:lnTo>
                    <a:pt x="332306" y="38629"/>
                  </a:lnTo>
                  <a:lnTo>
                    <a:pt x="338205" y="42627"/>
                  </a:lnTo>
                  <a:lnTo>
                    <a:pt x="342187" y="48540"/>
                  </a:lnTo>
                  <a:lnTo>
                    <a:pt x="343649" y="55752"/>
                  </a:lnTo>
                  <a:lnTo>
                    <a:pt x="343649" y="241642"/>
                  </a:lnTo>
                  <a:lnTo>
                    <a:pt x="342187" y="248855"/>
                  </a:lnTo>
                  <a:lnTo>
                    <a:pt x="338205" y="254754"/>
                  </a:lnTo>
                  <a:lnTo>
                    <a:pt x="332306" y="258736"/>
                  </a:lnTo>
                  <a:lnTo>
                    <a:pt x="325094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884" y="2877006"/>
              <a:ext cx="2473253" cy="4884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0937" y="2906164"/>
              <a:ext cx="739626" cy="496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78544" y="2887510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6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60" y="0"/>
                  </a:lnTo>
                  <a:lnTo>
                    <a:pt x="243036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8544" y="2887510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70175" y="2979635"/>
            <a:ext cx="2845435" cy="958215"/>
            <a:chOff x="2670175" y="2979635"/>
            <a:chExt cx="2845435" cy="958215"/>
          </a:xfrm>
        </p:grpSpPr>
        <p:sp>
          <p:nvSpPr>
            <p:cNvPr id="23" name="object 23"/>
            <p:cNvSpPr/>
            <p:nvPr/>
          </p:nvSpPr>
          <p:spPr>
            <a:xfrm>
              <a:off x="2670175" y="297963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48"/>
                  </a:moveTo>
                  <a:lnTo>
                    <a:pt x="18554" y="260248"/>
                  </a:lnTo>
                  <a:lnTo>
                    <a:pt x="11342" y="258779"/>
                  </a:lnTo>
                  <a:lnTo>
                    <a:pt x="5443" y="254781"/>
                  </a:lnTo>
                  <a:lnTo>
                    <a:pt x="1461" y="248868"/>
                  </a:lnTo>
                  <a:lnTo>
                    <a:pt x="0" y="241655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31" y="37211"/>
                  </a:lnTo>
                  <a:lnTo>
                    <a:pt x="325043" y="37211"/>
                  </a:lnTo>
                  <a:lnTo>
                    <a:pt x="332250" y="38672"/>
                  </a:lnTo>
                  <a:lnTo>
                    <a:pt x="338150" y="42654"/>
                  </a:lnTo>
                  <a:lnTo>
                    <a:pt x="342135" y="48553"/>
                  </a:lnTo>
                  <a:lnTo>
                    <a:pt x="343598" y="55765"/>
                  </a:lnTo>
                  <a:lnTo>
                    <a:pt x="343598" y="241655"/>
                  </a:lnTo>
                  <a:lnTo>
                    <a:pt x="342135" y="248868"/>
                  </a:lnTo>
                  <a:lnTo>
                    <a:pt x="338150" y="254781"/>
                  </a:lnTo>
                  <a:lnTo>
                    <a:pt x="332250" y="258779"/>
                  </a:lnTo>
                  <a:lnTo>
                    <a:pt x="325043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48" y="3411677"/>
              <a:ext cx="2473253" cy="4884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7001" y="3440834"/>
              <a:ext cx="520904" cy="4966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64624" y="342220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64624" y="3422205"/>
            <a:ext cx="2430780" cy="4457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2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56204" y="3514331"/>
            <a:ext cx="4789805" cy="1298575"/>
            <a:chOff x="3156204" y="3514331"/>
            <a:chExt cx="4789805" cy="1298575"/>
          </a:xfrm>
        </p:grpSpPr>
        <p:sp>
          <p:nvSpPr>
            <p:cNvPr id="29" name="object 29"/>
            <p:cNvSpPr/>
            <p:nvPr/>
          </p:nvSpPr>
          <p:spPr>
            <a:xfrm>
              <a:off x="3156204" y="3514331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70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36"/>
                  </a:lnTo>
                  <a:lnTo>
                    <a:pt x="5467" y="254754"/>
                  </a:lnTo>
                  <a:lnTo>
                    <a:pt x="1469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9" y="11385"/>
                  </a:lnTo>
                  <a:lnTo>
                    <a:pt x="5467" y="5468"/>
                  </a:lnTo>
                  <a:lnTo>
                    <a:pt x="11379" y="1469"/>
                  </a:lnTo>
                  <a:lnTo>
                    <a:pt x="18592" y="0"/>
                  </a:lnTo>
                  <a:lnTo>
                    <a:pt x="109626" y="0"/>
                  </a:lnTo>
                  <a:lnTo>
                    <a:pt x="113296" y="939"/>
                  </a:lnTo>
                  <a:lnTo>
                    <a:pt x="116128" y="3276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9"/>
                  </a:lnTo>
                  <a:lnTo>
                    <a:pt x="338193" y="42627"/>
                  </a:lnTo>
                  <a:lnTo>
                    <a:pt x="342175" y="48540"/>
                  </a:lnTo>
                  <a:lnTo>
                    <a:pt x="343636" y="55752"/>
                  </a:lnTo>
                  <a:lnTo>
                    <a:pt x="343636" y="241642"/>
                  </a:lnTo>
                  <a:lnTo>
                    <a:pt x="342175" y="248855"/>
                  </a:lnTo>
                  <a:lnTo>
                    <a:pt x="338193" y="254754"/>
                  </a:lnTo>
                  <a:lnTo>
                    <a:pt x="332294" y="258736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6522" y="3983611"/>
              <a:ext cx="4568998" cy="7533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5756" y="3975510"/>
              <a:ext cx="4065922" cy="8368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99180" y="3994149"/>
              <a:ext cx="4526280" cy="710565"/>
            </a:xfrm>
            <a:custGeom>
              <a:avLst/>
              <a:gdLst/>
              <a:ahLst/>
              <a:cxnLst/>
              <a:rect l="l" t="t" r="r" b="b"/>
              <a:pathLst>
                <a:path w="4526280" h="710564">
                  <a:moveTo>
                    <a:pt x="4526064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6064" y="0"/>
                  </a:lnTo>
                  <a:lnTo>
                    <a:pt x="4526064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99180" y="3994150"/>
            <a:ext cx="4526280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181" y="5639892"/>
            <a:ext cx="10531475" cy="609600"/>
          </a:xfrm>
          <a:custGeom>
            <a:avLst/>
            <a:gdLst/>
            <a:ahLst/>
            <a:cxnLst/>
            <a:rect l="l" t="t" r="r" b="b"/>
            <a:pathLst>
              <a:path w="10531475" h="609600">
                <a:moveTo>
                  <a:pt x="0" y="0"/>
                </a:moveTo>
                <a:lnTo>
                  <a:pt x="10531373" y="0"/>
                </a:lnTo>
                <a:lnTo>
                  <a:pt x="10531373" y="609206"/>
                </a:lnTo>
                <a:lnTo>
                  <a:pt x="0" y="609206"/>
                </a:lnTo>
                <a:lnTo>
                  <a:pt x="0" y="0"/>
                </a:lnTo>
                <a:close/>
              </a:path>
            </a:pathLst>
          </a:custGeom>
          <a:ln w="13771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537648" y="4046283"/>
            <a:ext cx="3509645" cy="1390015"/>
            <a:chOff x="3537648" y="4046283"/>
            <a:chExt cx="3509645" cy="1390015"/>
          </a:xfrm>
        </p:grpSpPr>
        <p:sp>
          <p:nvSpPr>
            <p:cNvPr id="36" name="object 36"/>
            <p:cNvSpPr/>
            <p:nvPr/>
          </p:nvSpPr>
          <p:spPr>
            <a:xfrm>
              <a:off x="3537648" y="4046283"/>
              <a:ext cx="209550" cy="624840"/>
            </a:xfrm>
            <a:custGeom>
              <a:avLst/>
              <a:gdLst/>
              <a:ahLst/>
              <a:cxnLst/>
              <a:rect l="l" t="t" r="r" b="b"/>
              <a:pathLst>
                <a:path w="209550" h="624839">
                  <a:moveTo>
                    <a:pt x="209397" y="428383"/>
                  </a:moveTo>
                  <a:lnTo>
                    <a:pt x="206019" y="425005"/>
                  </a:lnTo>
                  <a:lnTo>
                    <a:pt x="189103" y="408089"/>
                  </a:lnTo>
                  <a:lnTo>
                    <a:pt x="189103" y="445249"/>
                  </a:lnTo>
                  <a:lnTo>
                    <a:pt x="189103" y="604100"/>
                  </a:lnTo>
                  <a:lnTo>
                    <a:pt x="20231" y="604100"/>
                  </a:lnTo>
                  <a:lnTo>
                    <a:pt x="20231" y="374307"/>
                  </a:lnTo>
                  <a:lnTo>
                    <a:pt x="114795" y="374307"/>
                  </a:lnTo>
                  <a:lnTo>
                    <a:pt x="114795" y="445249"/>
                  </a:lnTo>
                  <a:lnTo>
                    <a:pt x="189103" y="445249"/>
                  </a:lnTo>
                  <a:lnTo>
                    <a:pt x="189103" y="408089"/>
                  </a:lnTo>
                  <a:lnTo>
                    <a:pt x="177304" y="396278"/>
                  </a:lnTo>
                  <a:lnTo>
                    <a:pt x="177304" y="425005"/>
                  </a:lnTo>
                  <a:lnTo>
                    <a:pt x="135077" y="425005"/>
                  </a:lnTo>
                  <a:lnTo>
                    <a:pt x="135077" y="382739"/>
                  </a:lnTo>
                  <a:lnTo>
                    <a:pt x="177304" y="425005"/>
                  </a:lnTo>
                  <a:lnTo>
                    <a:pt x="177304" y="396278"/>
                  </a:lnTo>
                  <a:lnTo>
                    <a:pt x="163779" y="382739"/>
                  </a:lnTo>
                  <a:lnTo>
                    <a:pt x="155346" y="374307"/>
                  </a:lnTo>
                  <a:lnTo>
                    <a:pt x="135077" y="354012"/>
                  </a:lnTo>
                  <a:lnTo>
                    <a:pt x="0" y="354012"/>
                  </a:lnTo>
                  <a:lnTo>
                    <a:pt x="0" y="624395"/>
                  </a:lnTo>
                  <a:lnTo>
                    <a:pt x="209397" y="624395"/>
                  </a:lnTo>
                  <a:lnTo>
                    <a:pt x="209397" y="604100"/>
                  </a:lnTo>
                  <a:lnTo>
                    <a:pt x="209397" y="428383"/>
                  </a:lnTo>
                  <a:close/>
                </a:path>
                <a:path w="209550" h="624839">
                  <a:moveTo>
                    <a:pt x="209397" y="74371"/>
                  </a:moveTo>
                  <a:lnTo>
                    <a:pt x="206019" y="70993"/>
                  </a:lnTo>
                  <a:lnTo>
                    <a:pt x="189103" y="54076"/>
                  </a:lnTo>
                  <a:lnTo>
                    <a:pt x="189103" y="91236"/>
                  </a:lnTo>
                  <a:lnTo>
                    <a:pt x="189103" y="250088"/>
                  </a:lnTo>
                  <a:lnTo>
                    <a:pt x="20231" y="250088"/>
                  </a:lnTo>
                  <a:lnTo>
                    <a:pt x="20231" y="20294"/>
                  </a:lnTo>
                  <a:lnTo>
                    <a:pt x="114795" y="20294"/>
                  </a:lnTo>
                  <a:lnTo>
                    <a:pt x="114795" y="91236"/>
                  </a:lnTo>
                  <a:lnTo>
                    <a:pt x="189103" y="91236"/>
                  </a:lnTo>
                  <a:lnTo>
                    <a:pt x="189103" y="54076"/>
                  </a:lnTo>
                  <a:lnTo>
                    <a:pt x="177304" y="42265"/>
                  </a:lnTo>
                  <a:lnTo>
                    <a:pt x="177304" y="70993"/>
                  </a:lnTo>
                  <a:lnTo>
                    <a:pt x="135077" y="70993"/>
                  </a:lnTo>
                  <a:lnTo>
                    <a:pt x="135077" y="28727"/>
                  </a:lnTo>
                  <a:lnTo>
                    <a:pt x="177304" y="70993"/>
                  </a:lnTo>
                  <a:lnTo>
                    <a:pt x="177304" y="42265"/>
                  </a:lnTo>
                  <a:lnTo>
                    <a:pt x="163779" y="28727"/>
                  </a:lnTo>
                  <a:lnTo>
                    <a:pt x="155346" y="20294"/>
                  </a:lnTo>
                  <a:lnTo>
                    <a:pt x="135077" y="0"/>
                  </a:lnTo>
                  <a:lnTo>
                    <a:pt x="0" y="0"/>
                  </a:lnTo>
                  <a:lnTo>
                    <a:pt x="0" y="270383"/>
                  </a:lnTo>
                  <a:lnTo>
                    <a:pt x="209397" y="270383"/>
                  </a:lnTo>
                  <a:lnTo>
                    <a:pt x="209397" y="250088"/>
                  </a:lnTo>
                  <a:lnTo>
                    <a:pt x="209397" y="743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36993" y="4901857"/>
              <a:ext cx="0" cy="523875"/>
            </a:xfrm>
            <a:custGeom>
              <a:avLst/>
              <a:gdLst/>
              <a:ahLst/>
              <a:cxnLst/>
              <a:rect l="l" t="t" r="r" b="b"/>
              <a:pathLst>
                <a:path h="523875">
                  <a:moveTo>
                    <a:pt x="0" y="0"/>
                  </a:moveTo>
                  <a:lnTo>
                    <a:pt x="0" y="523671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24293" y="4877420"/>
            <a:ext cx="21748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161540" algn="l"/>
              </a:tabLst>
            </a:pPr>
            <a:r>
              <a:rPr sz="1700" u="heavy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700" u="heavy" spc="-190" dirty="0"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i="1" u="heavy" spc="-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file </a:t>
            </a:r>
            <a:r>
              <a:rPr sz="1700" i="1" u="heavy" spc="-1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system</a:t>
            </a:r>
            <a:r>
              <a:rPr sz="1700" i="1" u="heavy" spc="-75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 </a:t>
            </a:r>
            <a:r>
              <a:rPr sz="1700" i="1" u="heavy" spc="-10" dirty="0"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access	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08800" y="4805052"/>
            <a:ext cx="253365" cy="245110"/>
            <a:chOff x="6908800" y="4805052"/>
            <a:chExt cx="253365" cy="24511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8800" y="4805052"/>
              <a:ext cx="253361" cy="244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3704" y="4819650"/>
              <a:ext cx="205778" cy="1968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1274" y="4817219"/>
              <a:ext cx="210638" cy="20171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00064" y="6239209"/>
            <a:ext cx="14808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afbs </a:t>
            </a:r>
            <a:r>
              <a:rPr sz="1700" spc="-5" dirty="0">
                <a:latin typeface="Calibri"/>
                <a:cs typeface="Calibri"/>
              </a:rPr>
              <a:t>is the </a:t>
            </a:r>
            <a:r>
              <a:rPr sz="1700" spc="-10" dirty="0">
                <a:latin typeface="Calibri"/>
                <a:cs typeface="Calibri"/>
              </a:rPr>
              <a:t>driver  abfss </a:t>
            </a:r>
            <a:r>
              <a:rPr sz="1700" dirty="0">
                <a:latin typeface="Calibri"/>
                <a:cs typeface="Calibri"/>
              </a:rPr>
              <a:t>=</a:t>
            </a:r>
            <a:r>
              <a:rPr sz="1700" spc="-5" dirty="0">
                <a:latin typeface="Calibri"/>
                <a:cs typeface="Calibri"/>
              </a:rPr>
              <a:t> SSL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5600" y="6083300"/>
            <a:ext cx="190500" cy="571500"/>
            <a:chOff x="355600" y="6083300"/>
            <a:chExt cx="190500" cy="571500"/>
          </a:xfrm>
        </p:grpSpPr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600" y="6083300"/>
              <a:ext cx="190500" cy="5715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546" y="6093917"/>
              <a:ext cx="142582" cy="53305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1546" y="6093917"/>
              <a:ext cx="142875" cy="533400"/>
            </a:xfrm>
            <a:custGeom>
              <a:avLst/>
              <a:gdLst/>
              <a:ahLst/>
              <a:cxnLst/>
              <a:rect l="l" t="t" r="r" b="b"/>
              <a:pathLst>
                <a:path w="142875" h="533400">
                  <a:moveTo>
                    <a:pt x="142582" y="71285"/>
                  </a:moveTo>
                  <a:lnTo>
                    <a:pt x="106959" y="71285"/>
                  </a:lnTo>
                  <a:lnTo>
                    <a:pt x="106959" y="533057"/>
                  </a:lnTo>
                  <a:lnTo>
                    <a:pt x="35674" y="533057"/>
                  </a:lnTo>
                  <a:lnTo>
                    <a:pt x="35674" y="71285"/>
                  </a:lnTo>
                  <a:lnTo>
                    <a:pt x="0" y="71285"/>
                  </a:lnTo>
                  <a:lnTo>
                    <a:pt x="71285" y="0"/>
                  </a:lnTo>
                  <a:lnTo>
                    <a:pt x="142582" y="71285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046268" y="6315034"/>
            <a:ext cx="16554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Calibri"/>
                <a:cs typeface="Calibri"/>
              </a:rPr>
              <a:t>dfs </a:t>
            </a:r>
            <a:r>
              <a:rPr sz="1700" spc="-5" dirty="0">
                <a:latin typeface="Calibri"/>
                <a:cs typeface="Calibri"/>
              </a:rPr>
              <a:t>is the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endpoint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60800" y="6083300"/>
            <a:ext cx="190500" cy="571500"/>
            <a:chOff x="3860800" y="6083300"/>
            <a:chExt cx="190500" cy="571500"/>
          </a:xfrm>
        </p:grpSpPr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0800" y="6083300"/>
              <a:ext cx="190500" cy="5715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5260" y="6093917"/>
              <a:ext cx="142570" cy="53305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885260" y="6093917"/>
              <a:ext cx="142875" cy="533400"/>
            </a:xfrm>
            <a:custGeom>
              <a:avLst/>
              <a:gdLst/>
              <a:ahLst/>
              <a:cxnLst/>
              <a:rect l="l" t="t" r="r" b="b"/>
              <a:pathLst>
                <a:path w="142875" h="533400">
                  <a:moveTo>
                    <a:pt x="142570" y="71285"/>
                  </a:moveTo>
                  <a:lnTo>
                    <a:pt x="106959" y="71285"/>
                  </a:lnTo>
                  <a:lnTo>
                    <a:pt x="106959" y="533057"/>
                  </a:lnTo>
                  <a:lnTo>
                    <a:pt x="35661" y="533057"/>
                  </a:lnTo>
                  <a:lnTo>
                    <a:pt x="35661" y="71285"/>
                  </a:lnTo>
                  <a:lnTo>
                    <a:pt x="0" y="71285"/>
                  </a:lnTo>
                  <a:lnTo>
                    <a:pt x="71285" y="0"/>
                  </a:lnTo>
                  <a:lnTo>
                    <a:pt x="142570" y="71285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95011" y="5324261"/>
            <a:ext cx="1028128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afbs </a:t>
            </a:r>
            <a:r>
              <a:rPr sz="1700" dirty="0">
                <a:latin typeface="Calibri"/>
                <a:cs typeface="Calibri"/>
              </a:rPr>
              <a:t>= </a:t>
            </a:r>
            <a:r>
              <a:rPr sz="1700" spc="-10" dirty="0">
                <a:latin typeface="Calibri"/>
                <a:cs typeface="Calibri"/>
              </a:rPr>
              <a:t>Azure </a:t>
            </a:r>
            <a:r>
              <a:rPr sz="1700" spc="-5" dirty="0">
                <a:latin typeface="Calibri"/>
                <a:cs typeface="Calibri"/>
              </a:rPr>
              <a:t>Blob File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sz="1700" spc="-10" dirty="0">
                <a:solidFill>
                  <a:srgbClr val="E36C09"/>
                </a:solidFill>
                <a:latin typeface="Calibri"/>
                <a:cs typeface="Calibri"/>
              </a:rPr>
              <a:t>abfs[s]</a:t>
            </a:r>
            <a:r>
              <a:rPr sz="1700" spc="-10" dirty="0">
                <a:latin typeface="Calibri"/>
                <a:cs typeface="Calibri"/>
              </a:rPr>
              <a:t>://filesystemname@accountname.</a:t>
            </a:r>
            <a:r>
              <a:rPr sz="1700" spc="-10" dirty="0">
                <a:solidFill>
                  <a:srgbClr val="E36C09"/>
                </a:solidFill>
                <a:latin typeface="Calibri"/>
                <a:cs typeface="Calibri"/>
              </a:rPr>
              <a:t>dfs</a:t>
            </a:r>
            <a:r>
              <a:rPr sz="1700" spc="-10" dirty="0">
                <a:latin typeface="Calibri"/>
                <a:cs typeface="Calibri"/>
              </a:rPr>
              <a:t>.core.windows.net/raw/2018/08/CustomerATMTransactions_2018_1.csv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462" y="2358529"/>
            <a:ext cx="6116320" cy="4140835"/>
          </a:xfrm>
          <a:custGeom>
            <a:avLst/>
            <a:gdLst/>
            <a:ahLst/>
            <a:cxnLst/>
            <a:rect l="l" t="t" r="r" b="b"/>
            <a:pathLst>
              <a:path w="6116320" h="4140835">
                <a:moveTo>
                  <a:pt x="6116294" y="4140454"/>
                </a:moveTo>
                <a:lnTo>
                  <a:pt x="0" y="4140454"/>
                </a:lnTo>
                <a:lnTo>
                  <a:pt x="0" y="0"/>
                </a:lnTo>
                <a:lnTo>
                  <a:pt x="6116294" y="0"/>
                </a:lnTo>
                <a:lnTo>
                  <a:pt x="6116294" y="4140454"/>
                </a:lnTo>
                <a:close/>
              </a:path>
            </a:pathLst>
          </a:custGeom>
          <a:solidFill>
            <a:srgbClr val="30859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79" y="3142173"/>
            <a:ext cx="94488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  </a:t>
            </a:r>
            <a:r>
              <a:rPr sz="1700" i="1" spc="-5" dirty="0">
                <a:latin typeface="Calibri"/>
                <a:cs typeface="Calibri"/>
              </a:rPr>
              <a:t>file</a:t>
            </a:r>
            <a:r>
              <a:rPr sz="1700" i="1" spc="-80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system  </a:t>
            </a:r>
            <a:r>
              <a:rPr sz="1700" i="1" spc="-10" dirty="0">
                <a:latin typeface="Calibri"/>
                <a:cs typeface="Calibri"/>
              </a:rPr>
              <a:t>access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76063" y="3444786"/>
            <a:ext cx="5163820" cy="1529080"/>
            <a:chOff x="4976063" y="3444786"/>
            <a:chExt cx="5163820" cy="1529080"/>
          </a:xfrm>
        </p:grpSpPr>
        <p:sp>
          <p:nvSpPr>
            <p:cNvPr id="6" name="object 6"/>
            <p:cNvSpPr/>
            <p:nvPr/>
          </p:nvSpPr>
          <p:spPr>
            <a:xfrm>
              <a:off x="4976063" y="3997375"/>
              <a:ext cx="3835400" cy="101600"/>
            </a:xfrm>
            <a:custGeom>
              <a:avLst/>
              <a:gdLst/>
              <a:ahLst/>
              <a:cxnLst/>
              <a:rect l="l" t="t" r="r" b="b"/>
              <a:pathLst>
                <a:path w="3835400" h="101600">
                  <a:moveTo>
                    <a:pt x="60782" y="101257"/>
                  </a:moveTo>
                  <a:lnTo>
                    <a:pt x="0" y="50647"/>
                  </a:lnTo>
                  <a:lnTo>
                    <a:pt x="60782" y="0"/>
                  </a:lnTo>
                  <a:lnTo>
                    <a:pt x="60782" y="40525"/>
                  </a:lnTo>
                  <a:lnTo>
                    <a:pt x="50660" y="40525"/>
                  </a:lnTo>
                  <a:lnTo>
                    <a:pt x="50660" y="60769"/>
                  </a:lnTo>
                  <a:lnTo>
                    <a:pt x="60782" y="60769"/>
                  </a:lnTo>
                  <a:lnTo>
                    <a:pt x="60782" y="101257"/>
                  </a:lnTo>
                  <a:close/>
                </a:path>
                <a:path w="3835400" h="101600">
                  <a:moveTo>
                    <a:pt x="60782" y="60769"/>
                  </a:moveTo>
                  <a:lnTo>
                    <a:pt x="50660" y="60769"/>
                  </a:lnTo>
                  <a:lnTo>
                    <a:pt x="50660" y="40525"/>
                  </a:lnTo>
                  <a:lnTo>
                    <a:pt x="60782" y="40525"/>
                  </a:lnTo>
                  <a:lnTo>
                    <a:pt x="60782" y="60769"/>
                  </a:lnTo>
                  <a:close/>
                </a:path>
                <a:path w="3835400" h="101600">
                  <a:moveTo>
                    <a:pt x="3835400" y="60769"/>
                  </a:moveTo>
                  <a:lnTo>
                    <a:pt x="60782" y="60769"/>
                  </a:lnTo>
                  <a:lnTo>
                    <a:pt x="60782" y="40525"/>
                  </a:lnTo>
                  <a:lnTo>
                    <a:pt x="3835400" y="40525"/>
                  </a:lnTo>
                  <a:lnTo>
                    <a:pt x="3835400" y="6076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230" y="3937000"/>
              <a:ext cx="248869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4364" y="3948760"/>
              <a:ext cx="205727" cy="1976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1933" y="3946330"/>
              <a:ext cx="210587" cy="2025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15857" y="3451771"/>
              <a:ext cx="1517015" cy="1515110"/>
            </a:xfrm>
            <a:custGeom>
              <a:avLst/>
              <a:gdLst/>
              <a:ahLst/>
              <a:cxnLst/>
              <a:rect l="l" t="t" r="r" b="b"/>
              <a:pathLst>
                <a:path w="1517015" h="1515110">
                  <a:moveTo>
                    <a:pt x="1264043" y="0"/>
                  </a:moveTo>
                  <a:lnTo>
                    <a:pt x="252514" y="0"/>
                  </a:lnTo>
                  <a:lnTo>
                    <a:pt x="207111" y="4066"/>
                  </a:lnTo>
                  <a:lnTo>
                    <a:pt x="164383" y="15792"/>
                  </a:lnTo>
                  <a:lnTo>
                    <a:pt x="125043" y="34464"/>
                  </a:lnTo>
                  <a:lnTo>
                    <a:pt x="89801" y="59371"/>
                  </a:lnTo>
                  <a:lnTo>
                    <a:pt x="59371" y="89801"/>
                  </a:lnTo>
                  <a:lnTo>
                    <a:pt x="34464" y="125043"/>
                  </a:lnTo>
                  <a:lnTo>
                    <a:pt x="15792" y="164383"/>
                  </a:lnTo>
                  <a:lnTo>
                    <a:pt x="4066" y="207111"/>
                  </a:lnTo>
                  <a:lnTo>
                    <a:pt x="0" y="252514"/>
                  </a:lnTo>
                  <a:lnTo>
                    <a:pt x="0" y="1262405"/>
                  </a:lnTo>
                  <a:lnTo>
                    <a:pt x="4066" y="1307808"/>
                  </a:lnTo>
                  <a:lnTo>
                    <a:pt x="15792" y="1350535"/>
                  </a:lnTo>
                  <a:lnTo>
                    <a:pt x="34464" y="1389876"/>
                  </a:lnTo>
                  <a:lnTo>
                    <a:pt x="59371" y="1425117"/>
                  </a:lnTo>
                  <a:lnTo>
                    <a:pt x="89801" y="1455547"/>
                  </a:lnTo>
                  <a:lnTo>
                    <a:pt x="125043" y="1480454"/>
                  </a:lnTo>
                  <a:lnTo>
                    <a:pt x="164383" y="1499127"/>
                  </a:lnTo>
                  <a:lnTo>
                    <a:pt x="207111" y="1510852"/>
                  </a:lnTo>
                  <a:lnTo>
                    <a:pt x="252514" y="1514919"/>
                  </a:lnTo>
                  <a:lnTo>
                    <a:pt x="1264043" y="1514919"/>
                  </a:lnTo>
                  <a:lnTo>
                    <a:pt x="1309446" y="1510852"/>
                  </a:lnTo>
                  <a:lnTo>
                    <a:pt x="1352174" y="1499127"/>
                  </a:lnTo>
                  <a:lnTo>
                    <a:pt x="1391514" y="1480454"/>
                  </a:lnTo>
                  <a:lnTo>
                    <a:pt x="1426755" y="1455547"/>
                  </a:lnTo>
                  <a:lnTo>
                    <a:pt x="1457186" y="1425117"/>
                  </a:lnTo>
                  <a:lnTo>
                    <a:pt x="1482093" y="1389876"/>
                  </a:lnTo>
                  <a:lnTo>
                    <a:pt x="1500765" y="1350535"/>
                  </a:lnTo>
                  <a:lnTo>
                    <a:pt x="1512491" y="1307808"/>
                  </a:lnTo>
                  <a:lnTo>
                    <a:pt x="1516557" y="1262405"/>
                  </a:lnTo>
                  <a:lnTo>
                    <a:pt x="1516557" y="252514"/>
                  </a:lnTo>
                  <a:lnTo>
                    <a:pt x="1512491" y="207111"/>
                  </a:lnTo>
                  <a:lnTo>
                    <a:pt x="1500765" y="164383"/>
                  </a:lnTo>
                  <a:lnTo>
                    <a:pt x="1482093" y="125043"/>
                  </a:lnTo>
                  <a:lnTo>
                    <a:pt x="1457186" y="89801"/>
                  </a:lnTo>
                  <a:lnTo>
                    <a:pt x="1426755" y="59371"/>
                  </a:lnTo>
                  <a:lnTo>
                    <a:pt x="1391514" y="34464"/>
                  </a:lnTo>
                  <a:lnTo>
                    <a:pt x="1352174" y="15792"/>
                  </a:lnTo>
                  <a:lnTo>
                    <a:pt x="1309446" y="4066"/>
                  </a:lnTo>
                  <a:lnTo>
                    <a:pt x="1264043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15857" y="3451771"/>
              <a:ext cx="1517015" cy="1515110"/>
            </a:xfrm>
            <a:custGeom>
              <a:avLst/>
              <a:gdLst/>
              <a:ahLst/>
              <a:cxnLst/>
              <a:rect l="l" t="t" r="r" b="b"/>
              <a:pathLst>
                <a:path w="1517015" h="1515110">
                  <a:moveTo>
                    <a:pt x="0" y="252514"/>
                  </a:moveTo>
                  <a:lnTo>
                    <a:pt x="4066" y="207111"/>
                  </a:lnTo>
                  <a:lnTo>
                    <a:pt x="15792" y="164383"/>
                  </a:lnTo>
                  <a:lnTo>
                    <a:pt x="34464" y="125043"/>
                  </a:lnTo>
                  <a:lnTo>
                    <a:pt x="59371" y="89801"/>
                  </a:lnTo>
                  <a:lnTo>
                    <a:pt x="89801" y="59371"/>
                  </a:lnTo>
                  <a:lnTo>
                    <a:pt x="125043" y="34464"/>
                  </a:lnTo>
                  <a:lnTo>
                    <a:pt x="164383" y="15792"/>
                  </a:lnTo>
                  <a:lnTo>
                    <a:pt x="207111" y="4066"/>
                  </a:lnTo>
                  <a:lnTo>
                    <a:pt x="252514" y="0"/>
                  </a:lnTo>
                  <a:lnTo>
                    <a:pt x="1264043" y="0"/>
                  </a:lnTo>
                  <a:lnTo>
                    <a:pt x="1309446" y="4066"/>
                  </a:lnTo>
                  <a:lnTo>
                    <a:pt x="1352174" y="15792"/>
                  </a:lnTo>
                  <a:lnTo>
                    <a:pt x="1391514" y="34464"/>
                  </a:lnTo>
                  <a:lnTo>
                    <a:pt x="1426755" y="59371"/>
                  </a:lnTo>
                  <a:lnTo>
                    <a:pt x="1457186" y="89801"/>
                  </a:lnTo>
                  <a:lnTo>
                    <a:pt x="1482093" y="125043"/>
                  </a:lnTo>
                  <a:lnTo>
                    <a:pt x="1500765" y="164383"/>
                  </a:lnTo>
                  <a:lnTo>
                    <a:pt x="1512491" y="207111"/>
                  </a:lnTo>
                  <a:lnTo>
                    <a:pt x="1516557" y="252514"/>
                  </a:lnTo>
                  <a:lnTo>
                    <a:pt x="1516557" y="1262405"/>
                  </a:lnTo>
                  <a:lnTo>
                    <a:pt x="1512491" y="1307808"/>
                  </a:lnTo>
                  <a:lnTo>
                    <a:pt x="1500765" y="1350535"/>
                  </a:lnTo>
                  <a:lnTo>
                    <a:pt x="1482093" y="1389876"/>
                  </a:lnTo>
                  <a:lnTo>
                    <a:pt x="1457186" y="1425117"/>
                  </a:lnTo>
                  <a:lnTo>
                    <a:pt x="1426755" y="1455547"/>
                  </a:lnTo>
                  <a:lnTo>
                    <a:pt x="1391514" y="1480454"/>
                  </a:lnTo>
                  <a:lnTo>
                    <a:pt x="1352174" y="1499127"/>
                  </a:lnTo>
                  <a:lnTo>
                    <a:pt x="1309446" y="1510852"/>
                  </a:lnTo>
                  <a:lnTo>
                    <a:pt x="1264043" y="1514919"/>
                  </a:lnTo>
                  <a:lnTo>
                    <a:pt x="252514" y="1514919"/>
                  </a:lnTo>
                  <a:lnTo>
                    <a:pt x="207111" y="1510852"/>
                  </a:lnTo>
                  <a:lnTo>
                    <a:pt x="164383" y="1499127"/>
                  </a:lnTo>
                  <a:lnTo>
                    <a:pt x="125043" y="1480454"/>
                  </a:lnTo>
                  <a:lnTo>
                    <a:pt x="89801" y="1455547"/>
                  </a:lnTo>
                  <a:lnTo>
                    <a:pt x="59371" y="1425117"/>
                  </a:lnTo>
                  <a:lnTo>
                    <a:pt x="34464" y="1389876"/>
                  </a:lnTo>
                  <a:lnTo>
                    <a:pt x="15792" y="1350535"/>
                  </a:lnTo>
                  <a:lnTo>
                    <a:pt x="4066" y="1307808"/>
                  </a:lnTo>
                  <a:lnTo>
                    <a:pt x="0" y="1262405"/>
                  </a:lnTo>
                  <a:lnTo>
                    <a:pt x="0" y="252514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1010856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Multi-Modal </a:t>
            </a:r>
            <a:r>
              <a:rPr spc="-10" dirty="0"/>
              <a:t>Advantages with ADLS Gen </a:t>
            </a:r>
            <a:r>
              <a:rPr dirty="0"/>
              <a:t>2 – </a:t>
            </a:r>
            <a:r>
              <a:rPr spc="-15" dirty="0"/>
              <a:t>Example</a:t>
            </a:r>
            <a:r>
              <a:rPr spc="-45" dirty="0"/>
              <a:t> </a:t>
            </a:r>
            <a:r>
              <a:rPr dirty="0"/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63728" y="3503453"/>
            <a:ext cx="6216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ies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59224" y="3957477"/>
            <a:ext cx="829944" cy="932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Select…  From…  Where  </a:t>
            </a: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145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th=01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929" y="1858290"/>
            <a:ext cx="834072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5" dirty="0">
                <a:solidFill>
                  <a:srgbClr val="30859C"/>
                </a:solidFill>
                <a:latin typeface="Calibri"/>
                <a:cs typeface="Calibri"/>
              </a:rPr>
              <a:t>Leverage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partition scans </a:t>
            </a:r>
            <a:r>
              <a:rPr sz="2100" spc="15" dirty="0">
                <a:solidFill>
                  <a:srgbClr val="30859C"/>
                </a:solidFill>
                <a:latin typeface="Calibri"/>
                <a:cs typeface="Calibri"/>
              </a:rPr>
              <a:t>&amp;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partition pruning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to </a:t>
            </a:r>
            <a:r>
              <a:rPr sz="2100" spc="-5" dirty="0">
                <a:solidFill>
                  <a:srgbClr val="30859C"/>
                </a:solidFill>
                <a:latin typeface="Calibri"/>
                <a:cs typeface="Calibri"/>
              </a:rPr>
              <a:t>improve </a:t>
            </a:r>
            <a:r>
              <a:rPr sz="2100" spc="10" dirty="0">
                <a:solidFill>
                  <a:srgbClr val="30859C"/>
                </a:solidFill>
                <a:latin typeface="Calibri"/>
                <a:cs typeface="Calibri"/>
              </a:rPr>
              <a:t>query</a:t>
            </a:r>
            <a:r>
              <a:rPr sz="21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performance: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13278" y="2665569"/>
            <a:ext cx="2473325" cy="525780"/>
            <a:chOff x="1513278" y="2665569"/>
            <a:chExt cx="2473325" cy="52578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278" y="2665569"/>
              <a:ext cx="2473253" cy="488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331" y="2694726"/>
              <a:ext cx="676438" cy="4966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35950" y="2676080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35950" y="2676080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6742" y="2766618"/>
            <a:ext cx="2813685" cy="952500"/>
            <a:chOff x="1626742" y="2766618"/>
            <a:chExt cx="2813685" cy="952500"/>
          </a:xfrm>
        </p:grpSpPr>
        <p:sp>
          <p:nvSpPr>
            <p:cNvPr id="22" name="object 22"/>
            <p:cNvSpPr/>
            <p:nvPr/>
          </p:nvSpPr>
          <p:spPr>
            <a:xfrm>
              <a:off x="1626742" y="2766618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197"/>
                  </a:moveTo>
                  <a:lnTo>
                    <a:pt x="18554" y="260197"/>
                  </a:lnTo>
                  <a:lnTo>
                    <a:pt x="11342" y="258728"/>
                  </a:lnTo>
                  <a:lnTo>
                    <a:pt x="5443" y="254728"/>
                  </a:lnTo>
                  <a:lnTo>
                    <a:pt x="1461" y="248812"/>
                  </a:lnTo>
                  <a:lnTo>
                    <a:pt x="0" y="241592"/>
                  </a:lnTo>
                  <a:lnTo>
                    <a:pt x="0" y="18554"/>
                  </a:lnTo>
                  <a:lnTo>
                    <a:pt x="1461" y="11342"/>
                  </a:lnTo>
                  <a:lnTo>
                    <a:pt x="5443" y="5443"/>
                  </a:lnTo>
                  <a:lnTo>
                    <a:pt x="11342" y="1461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888"/>
                  </a:lnTo>
                  <a:lnTo>
                    <a:pt x="116077" y="3225"/>
                  </a:lnTo>
                  <a:lnTo>
                    <a:pt x="167182" y="37160"/>
                  </a:lnTo>
                  <a:lnTo>
                    <a:pt x="325043" y="37160"/>
                  </a:lnTo>
                  <a:lnTo>
                    <a:pt x="332256" y="38629"/>
                  </a:lnTo>
                  <a:lnTo>
                    <a:pt x="338169" y="42627"/>
                  </a:lnTo>
                  <a:lnTo>
                    <a:pt x="342167" y="48540"/>
                  </a:lnTo>
                  <a:lnTo>
                    <a:pt x="343636" y="55753"/>
                  </a:lnTo>
                  <a:lnTo>
                    <a:pt x="343636" y="241592"/>
                  </a:lnTo>
                  <a:lnTo>
                    <a:pt x="342167" y="248812"/>
                  </a:lnTo>
                  <a:lnTo>
                    <a:pt x="338169" y="254728"/>
                  </a:lnTo>
                  <a:lnTo>
                    <a:pt x="332256" y="258728"/>
                  </a:lnTo>
                  <a:lnTo>
                    <a:pt x="325043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6937" y="3192948"/>
              <a:ext cx="2473253" cy="4884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1990" y="3222105"/>
              <a:ext cx="739626" cy="4966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89632" y="3203473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989632" y="3203473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42112" y="5177708"/>
            <a:ext cx="2473325" cy="525780"/>
            <a:chOff x="2542112" y="5177708"/>
            <a:chExt cx="2473325" cy="52578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2112" y="5177708"/>
              <a:ext cx="2473253" cy="4884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7165" y="5206865"/>
              <a:ext cx="520904" cy="4966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564803" y="5188242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081212" y="3296399"/>
            <a:ext cx="2915285" cy="991869"/>
            <a:chOff x="2081212" y="3296399"/>
            <a:chExt cx="2915285" cy="991869"/>
          </a:xfrm>
        </p:grpSpPr>
        <p:sp>
          <p:nvSpPr>
            <p:cNvPr id="32" name="object 32"/>
            <p:cNvSpPr/>
            <p:nvPr/>
          </p:nvSpPr>
          <p:spPr>
            <a:xfrm>
              <a:off x="2081212" y="3296399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48"/>
                  </a:moveTo>
                  <a:lnTo>
                    <a:pt x="18554" y="260248"/>
                  </a:lnTo>
                  <a:lnTo>
                    <a:pt x="11342" y="258778"/>
                  </a:lnTo>
                  <a:lnTo>
                    <a:pt x="5443" y="254779"/>
                  </a:lnTo>
                  <a:lnTo>
                    <a:pt x="1461" y="248863"/>
                  </a:lnTo>
                  <a:lnTo>
                    <a:pt x="0" y="241642"/>
                  </a:lnTo>
                  <a:lnTo>
                    <a:pt x="0" y="18592"/>
                  </a:lnTo>
                  <a:lnTo>
                    <a:pt x="1461" y="11379"/>
                  </a:lnTo>
                  <a:lnTo>
                    <a:pt x="5443" y="5467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63"/>
                  </a:lnTo>
                  <a:lnTo>
                    <a:pt x="167182" y="37198"/>
                  </a:lnTo>
                  <a:lnTo>
                    <a:pt x="325043" y="37198"/>
                  </a:lnTo>
                  <a:lnTo>
                    <a:pt x="332258" y="38661"/>
                  </a:lnTo>
                  <a:lnTo>
                    <a:pt x="338175" y="42646"/>
                  </a:lnTo>
                  <a:lnTo>
                    <a:pt x="342178" y="48546"/>
                  </a:lnTo>
                  <a:lnTo>
                    <a:pt x="343649" y="55752"/>
                  </a:lnTo>
                  <a:lnTo>
                    <a:pt x="343649" y="241642"/>
                  </a:lnTo>
                  <a:lnTo>
                    <a:pt x="342178" y="248863"/>
                  </a:lnTo>
                  <a:lnTo>
                    <a:pt x="338175" y="254779"/>
                  </a:lnTo>
                  <a:lnTo>
                    <a:pt x="332258" y="258778"/>
                  </a:lnTo>
                  <a:lnTo>
                    <a:pt x="325043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2670" y="3762452"/>
              <a:ext cx="2473253" cy="4884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7723" y="3791609"/>
              <a:ext cx="520904" cy="49660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545359" y="3772992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64803" y="5188242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56382" y="5281167"/>
            <a:ext cx="4805680" cy="1260475"/>
            <a:chOff x="2656382" y="5281167"/>
            <a:chExt cx="4805680" cy="1260475"/>
          </a:xfrm>
        </p:grpSpPr>
        <p:sp>
          <p:nvSpPr>
            <p:cNvPr id="38" name="object 38"/>
            <p:cNvSpPr/>
            <p:nvPr/>
          </p:nvSpPr>
          <p:spPr>
            <a:xfrm>
              <a:off x="2656382" y="5281167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197"/>
                  </a:moveTo>
                  <a:lnTo>
                    <a:pt x="18554" y="260197"/>
                  </a:lnTo>
                  <a:lnTo>
                    <a:pt x="11342" y="258736"/>
                  </a:lnTo>
                  <a:lnTo>
                    <a:pt x="5443" y="254754"/>
                  </a:lnTo>
                  <a:lnTo>
                    <a:pt x="1461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82" y="37160"/>
                  </a:lnTo>
                  <a:lnTo>
                    <a:pt x="325043" y="37160"/>
                  </a:lnTo>
                  <a:lnTo>
                    <a:pt x="332258" y="38629"/>
                  </a:lnTo>
                  <a:lnTo>
                    <a:pt x="338175" y="42627"/>
                  </a:lnTo>
                  <a:lnTo>
                    <a:pt x="342178" y="48540"/>
                  </a:lnTo>
                  <a:lnTo>
                    <a:pt x="343649" y="55753"/>
                  </a:lnTo>
                  <a:lnTo>
                    <a:pt x="343649" y="241642"/>
                  </a:lnTo>
                  <a:lnTo>
                    <a:pt x="342178" y="248855"/>
                  </a:lnTo>
                  <a:lnTo>
                    <a:pt x="338175" y="254754"/>
                  </a:lnTo>
                  <a:lnTo>
                    <a:pt x="332258" y="258736"/>
                  </a:lnTo>
                  <a:lnTo>
                    <a:pt x="325043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3698" y="5712384"/>
              <a:ext cx="4568188" cy="7533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2932" y="5704283"/>
              <a:ext cx="4065922" cy="8368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16389" y="5722886"/>
              <a:ext cx="4525645" cy="710565"/>
            </a:xfrm>
            <a:custGeom>
              <a:avLst/>
              <a:gdLst/>
              <a:ahLst/>
              <a:cxnLst/>
              <a:rect l="l" t="t" r="r" b="b"/>
              <a:pathLst>
                <a:path w="4525645" h="710564">
                  <a:moveTo>
                    <a:pt x="4525264" y="710501"/>
                  </a:moveTo>
                  <a:lnTo>
                    <a:pt x="0" y="710501"/>
                  </a:lnTo>
                  <a:lnTo>
                    <a:pt x="0" y="0"/>
                  </a:lnTo>
                  <a:lnTo>
                    <a:pt x="4525264" y="0"/>
                  </a:lnTo>
                  <a:lnTo>
                    <a:pt x="4525264" y="71050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16389" y="5722886"/>
            <a:ext cx="4525645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8620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54794" y="5775032"/>
            <a:ext cx="209550" cy="624840"/>
          </a:xfrm>
          <a:custGeom>
            <a:avLst/>
            <a:gdLst/>
            <a:ahLst/>
            <a:cxnLst/>
            <a:rect l="l" t="t" r="r" b="b"/>
            <a:pathLst>
              <a:path w="209550" h="624839">
                <a:moveTo>
                  <a:pt x="209397" y="428371"/>
                </a:moveTo>
                <a:lnTo>
                  <a:pt x="206019" y="424992"/>
                </a:lnTo>
                <a:lnTo>
                  <a:pt x="189166" y="408139"/>
                </a:lnTo>
                <a:lnTo>
                  <a:pt x="189166" y="445287"/>
                </a:lnTo>
                <a:lnTo>
                  <a:pt x="189166" y="604139"/>
                </a:lnTo>
                <a:lnTo>
                  <a:pt x="20294" y="604139"/>
                </a:lnTo>
                <a:lnTo>
                  <a:pt x="20294" y="374294"/>
                </a:lnTo>
                <a:lnTo>
                  <a:pt x="114846" y="374294"/>
                </a:lnTo>
                <a:lnTo>
                  <a:pt x="114846" y="445287"/>
                </a:lnTo>
                <a:lnTo>
                  <a:pt x="189166" y="445287"/>
                </a:lnTo>
                <a:lnTo>
                  <a:pt x="189166" y="408139"/>
                </a:lnTo>
                <a:lnTo>
                  <a:pt x="177304" y="396265"/>
                </a:lnTo>
                <a:lnTo>
                  <a:pt x="177304" y="424992"/>
                </a:lnTo>
                <a:lnTo>
                  <a:pt x="135089" y="424992"/>
                </a:lnTo>
                <a:lnTo>
                  <a:pt x="135089" y="382778"/>
                </a:lnTo>
                <a:lnTo>
                  <a:pt x="177304" y="424992"/>
                </a:lnTo>
                <a:lnTo>
                  <a:pt x="177304" y="396265"/>
                </a:lnTo>
                <a:lnTo>
                  <a:pt x="163830" y="382778"/>
                </a:lnTo>
                <a:lnTo>
                  <a:pt x="155346" y="374294"/>
                </a:lnTo>
                <a:lnTo>
                  <a:pt x="135089" y="354012"/>
                </a:lnTo>
                <a:lnTo>
                  <a:pt x="0" y="354012"/>
                </a:lnTo>
                <a:lnTo>
                  <a:pt x="0" y="624382"/>
                </a:lnTo>
                <a:lnTo>
                  <a:pt x="209397" y="624382"/>
                </a:lnTo>
                <a:lnTo>
                  <a:pt x="209397" y="604139"/>
                </a:lnTo>
                <a:lnTo>
                  <a:pt x="209397" y="428371"/>
                </a:lnTo>
                <a:close/>
              </a:path>
              <a:path w="209550" h="624839">
                <a:moveTo>
                  <a:pt x="209397" y="74358"/>
                </a:moveTo>
                <a:lnTo>
                  <a:pt x="206019" y="70980"/>
                </a:lnTo>
                <a:lnTo>
                  <a:pt x="189166" y="54127"/>
                </a:lnTo>
                <a:lnTo>
                  <a:pt x="189166" y="91274"/>
                </a:lnTo>
                <a:lnTo>
                  <a:pt x="189166" y="250075"/>
                </a:lnTo>
                <a:lnTo>
                  <a:pt x="20294" y="250075"/>
                </a:lnTo>
                <a:lnTo>
                  <a:pt x="20294" y="20281"/>
                </a:lnTo>
                <a:lnTo>
                  <a:pt x="114846" y="20281"/>
                </a:lnTo>
                <a:lnTo>
                  <a:pt x="114846" y="91274"/>
                </a:lnTo>
                <a:lnTo>
                  <a:pt x="189166" y="91274"/>
                </a:lnTo>
                <a:lnTo>
                  <a:pt x="189166" y="54127"/>
                </a:lnTo>
                <a:lnTo>
                  <a:pt x="177304" y="42252"/>
                </a:lnTo>
                <a:lnTo>
                  <a:pt x="177304" y="70980"/>
                </a:lnTo>
                <a:lnTo>
                  <a:pt x="135089" y="70980"/>
                </a:lnTo>
                <a:lnTo>
                  <a:pt x="135089" y="28765"/>
                </a:lnTo>
                <a:lnTo>
                  <a:pt x="177304" y="70980"/>
                </a:lnTo>
                <a:lnTo>
                  <a:pt x="177304" y="42252"/>
                </a:lnTo>
                <a:lnTo>
                  <a:pt x="163830" y="28765"/>
                </a:lnTo>
                <a:lnTo>
                  <a:pt x="155346" y="20281"/>
                </a:lnTo>
                <a:lnTo>
                  <a:pt x="135089" y="0"/>
                </a:lnTo>
                <a:lnTo>
                  <a:pt x="0" y="0"/>
                </a:lnTo>
                <a:lnTo>
                  <a:pt x="0" y="270370"/>
                </a:lnTo>
                <a:lnTo>
                  <a:pt x="209397" y="270370"/>
                </a:lnTo>
                <a:lnTo>
                  <a:pt x="209397" y="250075"/>
                </a:lnTo>
                <a:lnTo>
                  <a:pt x="209397" y="743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545359" y="3772992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01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27530" y="4309274"/>
            <a:ext cx="2473325" cy="525780"/>
            <a:chOff x="2527530" y="4309274"/>
            <a:chExt cx="2473325" cy="52578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7530" y="4309274"/>
              <a:ext cx="2473253" cy="4884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2584" y="4338431"/>
              <a:ext cx="520904" cy="49660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550223" y="4319790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550223" y="4319790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02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34500" y="2492933"/>
            <a:ext cx="7445375" cy="2143125"/>
            <a:chOff x="2634500" y="2492933"/>
            <a:chExt cx="7445375" cy="2143125"/>
          </a:xfrm>
        </p:grpSpPr>
        <p:sp>
          <p:nvSpPr>
            <p:cNvPr id="51" name="object 51"/>
            <p:cNvSpPr/>
            <p:nvPr/>
          </p:nvSpPr>
          <p:spPr>
            <a:xfrm>
              <a:off x="2634500" y="3874833"/>
              <a:ext cx="351155" cy="761365"/>
            </a:xfrm>
            <a:custGeom>
              <a:avLst/>
              <a:gdLst/>
              <a:ahLst/>
              <a:cxnLst/>
              <a:rect l="l" t="t" r="r" b="b"/>
              <a:pathLst>
                <a:path w="351155" h="761364">
                  <a:moveTo>
                    <a:pt x="343649" y="55765"/>
                  </a:moveTo>
                  <a:lnTo>
                    <a:pt x="342176" y="48552"/>
                  </a:lnTo>
                  <a:lnTo>
                    <a:pt x="338175" y="42633"/>
                  </a:lnTo>
                  <a:lnTo>
                    <a:pt x="332282" y="38633"/>
                  </a:lnTo>
                  <a:lnTo>
                    <a:pt x="325094" y="37160"/>
                  </a:lnTo>
                  <a:lnTo>
                    <a:pt x="167182" y="37160"/>
                  </a:lnTo>
                  <a:lnTo>
                    <a:pt x="116090" y="3225"/>
                  </a:lnTo>
                  <a:lnTo>
                    <a:pt x="113309" y="901"/>
                  </a:lnTo>
                  <a:lnTo>
                    <a:pt x="109588" y="0"/>
                  </a:lnTo>
                  <a:lnTo>
                    <a:pt x="18605" y="0"/>
                  </a:lnTo>
                  <a:lnTo>
                    <a:pt x="11379" y="1473"/>
                  </a:lnTo>
                  <a:lnTo>
                    <a:pt x="5473" y="5448"/>
                  </a:lnTo>
                  <a:lnTo>
                    <a:pt x="1460" y="11353"/>
                  </a:lnTo>
                  <a:lnTo>
                    <a:pt x="0" y="18554"/>
                  </a:lnTo>
                  <a:lnTo>
                    <a:pt x="0" y="241604"/>
                  </a:lnTo>
                  <a:lnTo>
                    <a:pt x="1460" y="248831"/>
                  </a:lnTo>
                  <a:lnTo>
                    <a:pt x="5473" y="254749"/>
                  </a:lnTo>
                  <a:lnTo>
                    <a:pt x="11379" y="258749"/>
                  </a:lnTo>
                  <a:lnTo>
                    <a:pt x="18605" y="260210"/>
                  </a:lnTo>
                  <a:lnTo>
                    <a:pt x="325094" y="260210"/>
                  </a:lnTo>
                  <a:lnTo>
                    <a:pt x="332282" y="258749"/>
                  </a:lnTo>
                  <a:lnTo>
                    <a:pt x="338175" y="254749"/>
                  </a:lnTo>
                  <a:lnTo>
                    <a:pt x="342176" y="248831"/>
                  </a:lnTo>
                  <a:lnTo>
                    <a:pt x="343649" y="241604"/>
                  </a:lnTo>
                  <a:lnTo>
                    <a:pt x="343649" y="55765"/>
                  </a:lnTo>
                  <a:close/>
                </a:path>
                <a:path w="351155" h="761364">
                  <a:moveTo>
                    <a:pt x="350939" y="556374"/>
                  </a:moveTo>
                  <a:lnTo>
                    <a:pt x="349465" y="549173"/>
                  </a:lnTo>
                  <a:lnTo>
                    <a:pt x="345465" y="543267"/>
                  </a:lnTo>
                  <a:lnTo>
                    <a:pt x="339572" y="539292"/>
                  </a:lnTo>
                  <a:lnTo>
                    <a:pt x="332384" y="537819"/>
                  </a:lnTo>
                  <a:lnTo>
                    <a:pt x="174485" y="537819"/>
                  </a:lnTo>
                  <a:lnTo>
                    <a:pt x="123380" y="503885"/>
                  </a:lnTo>
                  <a:lnTo>
                    <a:pt x="120611" y="501561"/>
                  </a:lnTo>
                  <a:lnTo>
                    <a:pt x="116890" y="500608"/>
                  </a:lnTo>
                  <a:lnTo>
                    <a:pt x="25857" y="500608"/>
                  </a:lnTo>
                  <a:lnTo>
                    <a:pt x="18656" y="502081"/>
                  </a:lnTo>
                  <a:lnTo>
                    <a:pt x="12763" y="506082"/>
                  </a:lnTo>
                  <a:lnTo>
                    <a:pt x="8763" y="512000"/>
                  </a:lnTo>
                  <a:lnTo>
                    <a:pt x="7302" y="519214"/>
                  </a:lnTo>
                  <a:lnTo>
                    <a:pt x="7302" y="742264"/>
                  </a:lnTo>
                  <a:lnTo>
                    <a:pt x="8763" y="749490"/>
                  </a:lnTo>
                  <a:lnTo>
                    <a:pt x="12763" y="755396"/>
                  </a:lnTo>
                  <a:lnTo>
                    <a:pt x="18656" y="759409"/>
                  </a:lnTo>
                  <a:lnTo>
                    <a:pt x="25857" y="760869"/>
                  </a:lnTo>
                  <a:lnTo>
                    <a:pt x="332384" y="760869"/>
                  </a:lnTo>
                  <a:lnTo>
                    <a:pt x="339572" y="759409"/>
                  </a:lnTo>
                  <a:lnTo>
                    <a:pt x="345465" y="755396"/>
                  </a:lnTo>
                  <a:lnTo>
                    <a:pt x="349465" y="749490"/>
                  </a:lnTo>
                  <a:lnTo>
                    <a:pt x="350939" y="742264"/>
                  </a:lnTo>
                  <a:lnTo>
                    <a:pt x="350939" y="55637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55138" y="2499918"/>
              <a:ext cx="1517650" cy="765810"/>
            </a:xfrm>
            <a:custGeom>
              <a:avLst/>
              <a:gdLst/>
              <a:ahLst/>
              <a:cxnLst/>
              <a:rect l="l" t="t" r="r" b="b"/>
              <a:pathLst>
                <a:path w="1517650" h="765810">
                  <a:moveTo>
                    <a:pt x="1389710" y="0"/>
                  </a:moveTo>
                  <a:lnTo>
                    <a:pt x="127596" y="0"/>
                  </a:lnTo>
                  <a:lnTo>
                    <a:pt x="77918" y="10023"/>
                  </a:lnTo>
                  <a:lnTo>
                    <a:pt x="37361" y="37361"/>
                  </a:lnTo>
                  <a:lnTo>
                    <a:pt x="10023" y="77918"/>
                  </a:lnTo>
                  <a:lnTo>
                    <a:pt x="0" y="127596"/>
                  </a:lnTo>
                  <a:lnTo>
                    <a:pt x="0" y="637921"/>
                  </a:lnTo>
                  <a:lnTo>
                    <a:pt x="10023" y="687599"/>
                  </a:lnTo>
                  <a:lnTo>
                    <a:pt x="37361" y="728156"/>
                  </a:lnTo>
                  <a:lnTo>
                    <a:pt x="77918" y="755494"/>
                  </a:lnTo>
                  <a:lnTo>
                    <a:pt x="127596" y="765517"/>
                  </a:lnTo>
                  <a:lnTo>
                    <a:pt x="1389710" y="765517"/>
                  </a:lnTo>
                  <a:lnTo>
                    <a:pt x="1439381" y="755494"/>
                  </a:lnTo>
                  <a:lnTo>
                    <a:pt x="1479934" y="728156"/>
                  </a:lnTo>
                  <a:lnTo>
                    <a:pt x="1507271" y="687599"/>
                  </a:lnTo>
                  <a:lnTo>
                    <a:pt x="1517294" y="637921"/>
                  </a:lnTo>
                  <a:lnTo>
                    <a:pt x="1517294" y="127596"/>
                  </a:lnTo>
                  <a:lnTo>
                    <a:pt x="1507271" y="77918"/>
                  </a:lnTo>
                  <a:lnTo>
                    <a:pt x="1479934" y="37361"/>
                  </a:lnTo>
                  <a:lnTo>
                    <a:pt x="1439381" y="10023"/>
                  </a:lnTo>
                  <a:lnTo>
                    <a:pt x="1389710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55138" y="2499918"/>
              <a:ext cx="1517650" cy="765810"/>
            </a:xfrm>
            <a:custGeom>
              <a:avLst/>
              <a:gdLst/>
              <a:ahLst/>
              <a:cxnLst/>
              <a:rect l="l" t="t" r="r" b="b"/>
              <a:pathLst>
                <a:path w="1517650" h="765810">
                  <a:moveTo>
                    <a:pt x="0" y="127596"/>
                  </a:moveTo>
                  <a:lnTo>
                    <a:pt x="10023" y="77918"/>
                  </a:lnTo>
                  <a:lnTo>
                    <a:pt x="37361" y="37361"/>
                  </a:lnTo>
                  <a:lnTo>
                    <a:pt x="77918" y="10023"/>
                  </a:lnTo>
                  <a:lnTo>
                    <a:pt x="127596" y="0"/>
                  </a:lnTo>
                  <a:lnTo>
                    <a:pt x="1389710" y="0"/>
                  </a:lnTo>
                  <a:lnTo>
                    <a:pt x="1439381" y="10023"/>
                  </a:lnTo>
                  <a:lnTo>
                    <a:pt x="1479934" y="37361"/>
                  </a:lnTo>
                  <a:lnTo>
                    <a:pt x="1507271" y="77918"/>
                  </a:lnTo>
                  <a:lnTo>
                    <a:pt x="1517294" y="127596"/>
                  </a:lnTo>
                  <a:lnTo>
                    <a:pt x="1517294" y="637921"/>
                  </a:lnTo>
                  <a:lnTo>
                    <a:pt x="1507271" y="687599"/>
                  </a:lnTo>
                  <a:lnTo>
                    <a:pt x="1479934" y="728156"/>
                  </a:lnTo>
                  <a:lnTo>
                    <a:pt x="1439381" y="755494"/>
                  </a:lnTo>
                  <a:lnTo>
                    <a:pt x="1389710" y="765517"/>
                  </a:lnTo>
                  <a:lnTo>
                    <a:pt x="127596" y="765517"/>
                  </a:lnTo>
                  <a:lnTo>
                    <a:pt x="77918" y="755494"/>
                  </a:lnTo>
                  <a:lnTo>
                    <a:pt x="37361" y="728156"/>
                  </a:lnTo>
                  <a:lnTo>
                    <a:pt x="10023" y="687599"/>
                  </a:lnTo>
                  <a:lnTo>
                    <a:pt x="0" y="637921"/>
                  </a:lnTo>
                  <a:lnTo>
                    <a:pt x="0" y="127596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87103" y="4705002"/>
            <a:ext cx="212090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15" dirty="0">
                <a:solidFill>
                  <a:srgbClr val="252525"/>
                </a:solidFill>
                <a:latin typeface="Calibri"/>
                <a:cs typeface="Calibri"/>
              </a:rPr>
              <a:t>…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745018" y="2630996"/>
            <a:ext cx="113538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0970" marR="5080" indent="-12890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folder</a:t>
            </a:r>
            <a:r>
              <a:rPr sz="1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966667" y="2809761"/>
            <a:ext cx="4648835" cy="245110"/>
            <a:chOff x="3966667" y="2809761"/>
            <a:chExt cx="4648835" cy="245110"/>
          </a:xfrm>
        </p:grpSpPr>
        <p:sp>
          <p:nvSpPr>
            <p:cNvPr id="57" name="object 57"/>
            <p:cNvSpPr/>
            <p:nvPr/>
          </p:nvSpPr>
          <p:spPr>
            <a:xfrm>
              <a:off x="3966667" y="2875406"/>
              <a:ext cx="4648835" cy="101600"/>
            </a:xfrm>
            <a:custGeom>
              <a:avLst/>
              <a:gdLst/>
              <a:ahLst/>
              <a:cxnLst/>
              <a:rect l="l" t="t" r="r" b="b"/>
              <a:pathLst>
                <a:path w="4648834" h="101600">
                  <a:moveTo>
                    <a:pt x="60769" y="101257"/>
                  </a:moveTo>
                  <a:lnTo>
                    <a:pt x="0" y="50609"/>
                  </a:lnTo>
                  <a:lnTo>
                    <a:pt x="60769" y="0"/>
                  </a:lnTo>
                  <a:lnTo>
                    <a:pt x="60769" y="40487"/>
                  </a:lnTo>
                  <a:lnTo>
                    <a:pt x="50647" y="40487"/>
                  </a:lnTo>
                  <a:lnTo>
                    <a:pt x="50647" y="60718"/>
                  </a:lnTo>
                  <a:lnTo>
                    <a:pt x="60769" y="60718"/>
                  </a:lnTo>
                  <a:lnTo>
                    <a:pt x="60769" y="101257"/>
                  </a:lnTo>
                  <a:close/>
                </a:path>
                <a:path w="4648834" h="101600">
                  <a:moveTo>
                    <a:pt x="60769" y="60718"/>
                  </a:moveTo>
                  <a:lnTo>
                    <a:pt x="50647" y="60718"/>
                  </a:lnTo>
                  <a:lnTo>
                    <a:pt x="50647" y="40487"/>
                  </a:lnTo>
                  <a:lnTo>
                    <a:pt x="60769" y="40487"/>
                  </a:lnTo>
                  <a:lnTo>
                    <a:pt x="60769" y="60718"/>
                  </a:lnTo>
                  <a:close/>
                </a:path>
                <a:path w="4648834" h="101600">
                  <a:moveTo>
                    <a:pt x="4648746" y="60718"/>
                  </a:moveTo>
                  <a:lnTo>
                    <a:pt x="60769" y="60718"/>
                  </a:lnTo>
                  <a:lnTo>
                    <a:pt x="60769" y="40487"/>
                  </a:lnTo>
                  <a:lnTo>
                    <a:pt x="4648746" y="40487"/>
                  </a:lnTo>
                  <a:lnTo>
                    <a:pt x="4648746" y="6071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876" y="2809761"/>
              <a:ext cx="251823" cy="244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5979" y="2824365"/>
              <a:ext cx="205778" cy="1968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3549" y="2821935"/>
              <a:ext cx="210651" cy="201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0491" y="2247557"/>
            <a:ext cx="6116955" cy="4535170"/>
          </a:xfrm>
          <a:custGeom>
            <a:avLst/>
            <a:gdLst/>
            <a:ahLst/>
            <a:cxnLst/>
            <a:rect l="l" t="t" r="r" b="b"/>
            <a:pathLst>
              <a:path w="6116955" h="4535170">
                <a:moveTo>
                  <a:pt x="6116345" y="4534992"/>
                </a:moveTo>
                <a:lnTo>
                  <a:pt x="0" y="4534992"/>
                </a:lnTo>
                <a:lnTo>
                  <a:pt x="0" y="0"/>
                </a:lnTo>
                <a:lnTo>
                  <a:pt x="6116345" y="0"/>
                </a:lnTo>
                <a:lnTo>
                  <a:pt x="6116345" y="4534992"/>
                </a:lnTo>
                <a:close/>
              </a:path>
            </a:pathLst>
          </a:custGeom>
          <a:solidFill>
            <a:srgbClr val="30859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73061" y="2392563"/>
            <a:ext cx="2473325" cy="525780"/>
            <a:chOff x="2073061" y="2392563"/>
            <a:chExt cx="2473325" cy="525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3061" y="2392563"/>
              <a:ext cx="2473253" cy="4884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114" y="2421720"/>
              <a:ext cx="676438" cy="4966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5754" y="2403081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5754" y="2470257"/>
            <a:ext cx="24307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5695" y="2493619"/>
            <a:ext cx="2814320" cy="953135"/>
            <a:chOff x="2185695" y="2493619"/>
            <a:chExt cx="2814320" cy="953135"/>
          </a:xfrm>
        </p:grpSpPr>
        <p:sp>
          <p:nvSpPr>
            <p:cNvPr id="10" name="object 10"/>
            <p:cNvSpPr/>
            <p:nvPr/>
          </p:nvSpPr>
          <p:spPr>
            <a:xfrm>
              <a:off x="2185695" y="2493619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28"/>
                  </a:lnTo>
                  <a:lnTo>
                    <a:pt x="5467" y="254728"/>
                  </a:lnTo>
                  <a:lnTo>
                    <a:pt x="1469" y="248812"/>
                  </a:lnTo>
                  <a:lnTo>
                    <a:pt x="0" y="241592"/>
                  </a:lnTo>
                  <a:lnTo>
                    <a:pt x="0" y="18554"/>
                  </a:lnTo>
                  <a:lnTo>
                    <a:pt x="1469" y="11342"/>
                  </a:lnTo>
                  <a:lnTo>
                    <a:pt x="5467" y="5443"/>
                  </a:lnTo>
                  <a:lnTo>
                    <a:pt x="11379" y="1461"/>
                  </a:lnTo>
                  <a:lnTo>
                    <a:pt x="18592" y="0"/>
                  </a:lnTo>
                  <a:lnTo>
                    <a:pt x="109626" y="0"/>
                  </a:lnTo>
                  <a:lnTo>
                    <a:pt x="113296" y="888"/>
                  </a:lnTo>
                  <a:lnTo>
                    <a:pt x="116128" y="3225"/>
                  </a:lnTo>
                  <a:lnTo>
                    <a:pt x="167182" y="37147"/>
                  </a:lnTo>
                  <a:lnTo>
                    <a:pt x="325081" y="37147"/>
                  </a:lnTo>
                  <a:lnTo>
                    <a:pt x="332294" y="38618"/>
                  </a:lnTo>
                  <a:lnTo>
                    <a:pt x="338193" y="42621"/>
                  </a:lnTo>
                  <a:lnTo>
                    <a:pt x="342175" y="48538"/>
                  </a:lnTo>
                  <a:lnTo>
                    <a:pt x="343636" y="55752"/>
                  </a:lnTo>
                  <a:lnTo>
                    <a:pt x="343636" y="241592"/>
                  </a:lnTo>
                  <a:lnTo>
                    <a:pt x="342175" y="248812"/>
                  </a:lnTo>
                  <a:lnTo>
                    <a:pt x="338193" y="254728"/>
                  </a:lnTo>
                  <a:lnTo>
                    <a:pt x="332294" y="258728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20" y="2919942"/>
              <a:ext cx="2473253" cy="488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1773" y="2949909"/>
              <a:ext cx="781752" cy="4966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49423" y="2930474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9423" y="2997677"/>
            <a:ext cx="243078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5"/>
              </a:spcBef>
            </a:pPr>
            <a:r>
              <a:rPr sz="1700" spc="-40" dirty="0">
                <a:solidFill>
                  <a:srgbClr val="C00000"/>
                </a:solidFill>
                <a:latin typeface="Calibri"/>
                <a:cs typeface="Calibri"/>
              </a:rPr>
              <a:t>Temp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1003" y="3023387"/>
            <a:ext cx="344170" cy="260350"/>
          </a:xfrm>
          <a:custGeom>
            <a:avLst/>
            <a:gdLst/>
            <a:ahLst/>
            <a:cxnLst/>
            <a:rect l="l" t="t" r="r" b="b"/>
            <a:pathLst>
              <a:path w="344169" h="260350">
                <a:moveTo>
                  <a:pt x="325043" y="260210"/>
                </a:moveTo>
                <a:lnTo>
                  <a:pt x="18554" y="260210"/>
                </a:lnTo>
                <a:lnTo>
                  <a:pt x="11342" y="258748"/>
                </a:lnTo>
                <a:lnTo>
                  <a:pt x="5443" y="254766"/>
                </a:lnTo>
                <a:lnTo>
                  <a:pt x="1461" y="248867"/>
                </a:lnTo>
                <a:lnTo>
                  <a:pt x="0" y="241655"/>
                </a:lnTo>
                <a:lnTo>
                  <a:pt x="0" y="18605"/>
                </a:lnTo>
                <a:lnTo>
                  <a:pt x="1461" y="11390"/>
                </a:lnTo>
                <a:lnTo>
                  <a:pt x="5443" y="5473"/>
                </a:lnTo>
                <a:lnTo>
                  <a:pt x="11342" y="1471"/>
                </a:lnTo>
                <a:lnTo>
                  <a:pt x="18554" y="0"/>
                </a:lnTo>
                <a:lnTo>
                  <a:pt x="109588" y="0"/>
                </a:lnTo>
                <a:lnTo>
                  <a:pt x="113309" y="952"/>
                </a:lnTo>
                <a:lnTo>
                  <a:pt x="116090" y="3276"/>
                </a:lnTo>
                <a:lnTo>
                  <a:pt x="167182" y="37210"/>
                </a:lnTo>
                <a:lnTo>
                  <a:pt x="325043" y="37210"/>
                </a:lnTo>
                <a:lnTo>
                  <a:pt x="332263" y="38672"/>
                </a:lnTo>
                <a:lnTo>
                  <a:pt x="338180" y="42654"/>
                </a:lnTo>
                <a:lnTo>
                  <a:pt x="342179" y="48553"/>
                </a:lnTo>
                <a:lnTo>
                  <a:pt x="343649" y="55765"/>
                </a:lnTo>
                <a:lnTo>
                  <a:pt x="343649" y="241655"/>
                </a:lnTo>
                <a:lnTo>
                  <a:pt x="342179" y="248867"/>
                </a:lnTo>
                <a:lnTo>
                  <a:pt x="338180" y="254766"/>
                </a:lnTo>
                <a:lnTo>
                  <a:pt x="332263" y="258748"/>
                </a:lnTo>
                <a:lnTo>
                  <a:pt x="325043" y="26021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6039" y="3878087"/>
            <a:ext cx="1268095" cy="132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</a:t>
            </a:r>
            <a:r>
              <a:rPr sz="1700" i="1" spc="-9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of</a:t>
            </a:r>
            <a:endParaRPr sz="1700">
              <a:latin typeface="Calibri"/>
              <a:cs typeface="Calibri"/>
            </a:endParaRPr>
          </a:p>
          <a:p>
            <a:pPr marL="12700" marR="5080" indent="631825" algn="r">
              <a:lnSpc>
                <a:spcPct val="100000"/>
              </a:lnSpc>
              <a:spcBef>
                <a:spcPts val="5"/>
              </a:spcBef>
            </a:pPr>
            <a:r>
              <a:rPr sz="1700" i="1" dirty="0">
                <a:latin typeface="Calibri"/>
                <a:cs typeface="Calibri"/>
              </a:rPr>
              <a:t>choi</a:t>
            </a:r>
            <a:r>
              <a:rPr sz="1700" i="1" spc="-20" dirty="0">
                <a:latin typeface="Calibri"/>
                <a:cs typeface="Calibri"/>
              </a:rPr>
              <a:t>c</a:t>
            </a:r>
            <a:r>
              <a:rPr sz="1700" i="1" spc="-5" dirty="0">
                <a:latin typeface="Calibri"/>
                <a:cs typeface="Calibri"/>
              </a:rPr>
              <a:t>e:  object </a:t>
            </a:r>
            <a:r>
              <a:rPr sz="1700" i="1" spc="-15" dirty="0">
                <a:latin typeface="Calibri"/>
                <a:cs typeface="Calibri"/>
              </a:rPr>
              <a:t>store  </a:t>
            </a:r>
            <a:r>
              <a:rPr sz="1700" i="1" spc="-10" dirty="0">
                <a:latin typeface="Calibri"/>
                <a:cs typeface="Calibri"/>
              </a:rPr>
              <a:t>access </a:t>
            </a:r>
            <a:r>
              <a:rPr sz="1700" i="1" spc="-5" dirty="0">
                <a:latin typeface="Calibri"/>
                <a:cs typeface="Calibri"/>
              </a:rPr>
              <a:t>-or- </a:t>
            </a:r>
            <a:r>
              <a:rPr sz="1700" i="1" spc="-10" dirty="0">
                <a:latin typeface="Calibri"/>
                <a:cs typeface="Calibri"/>
              </a:rPr>
              <a:t>file  </a:t>
            </a:r>
            <a:r>
              <a:rPr sz="1700" i="1" spc="-15" dirty="0">
                <a:latin typeface="Calibri"/>
                <a:cs typeface="Calibri"/>
              </a:rPr>
              <a:t>system</a:t>
            </a:r>
            <a:r>
              <a:rPr sz="1700" i="1" spc="-45" dirty="0">
                <a:latin typeface="Calibri"/>
                <a:cs typeface="Calibri"/>
              </a:rPr>
              <a:t> </a:t>
            </a:r>
            <a:r>
              <a:rPr sz="1700" i="1" spc="-10" dirty="0">
                <a:latin typeface="Calibri"/>
                <a:cs typeface="Calibri"/>
              </a:rPr>
              <a:t>access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72968" y="5289629"/>
            <a:ext cx="94488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  </a:t>
            </a:r>
            <a:r>
              <a:rPr sz="1700" i="1" spc="-5" dirty="0">
                <a:latin typeface="Calibri"/>
                <a:cs typeface="Calibri"/>
              </a:rPr>
              <a:t>file</a:t>
            </a:r>
            <a:r>
              <a:rPr sz="1700" i="1" spc="-90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system  </a:t>
            </a:r>
            <a:r>
              <a:rPr sz="1700" i="1" spc="-10" dirty="0">
                <a:latin typeface="Calibri"/>
                <a:cs typeface="Calibri"/>
              </a:rPr>
              <a:t>access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46543" y="3474846"/>
            <a:ext cx="2502535" cy="521334"/>
            <a:chOff x="846543" y="3474846"/>
            <a:chExt cx="2502535" cy="521334"/>
          </a:xfrm>
        </p:grpSpPr>
        <p:sp>
          <p:nvSpPr>
            <p:cNvPr id="19" name="object 19"/>
            <p:cNvSpPr/>
            <p:nvPr/>
          </p:nvSpPr>
          <p:spPr>
            <a:xfrm>
              <a:off x="856703" y="3485006"/>
              <a:ext cx="0" cy="379095"/>
            </a:xfrm>
            <a:custGeom>
              <a:avLst/>
              <a:gdLst/>
              <a:ahLst/>
              <a:cxnLst/>
              <a:rect l="l" t="t" r="r" b="b"/>
              <a:pathLst>
                <a:path h="379095">
                  <a:moveTo>
                    <a:pt x="0" y="0"/>
                  </a:moveTo>
                  <a:lnTo>
                    <a:pt x="0" y="378967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6703" y="3813466"/>
              <a:ext cx="2492375" cy="101600"/>
            </a:xfrm>
            <a:custGeom>
              <a:avLst/>
              <a:gdLst/>
              <a:ahLst/>
              <a:cxnLst/>
              <a:rect l="l" t="t" r="r" b="b"/>
              <a:pathLst>
                <a:path w="2492375" h="101600">
                  <a:moveTo>
                    <a:pt x="2391029" y="101307"/>
                  </a:moveTo>
                  <a:lnTo>
                    <a:pt x="2391029" y="0"/>
                  </a:lnTo>
                  <a:lnTo>
                    <a:pt x="2472044" y="40538"/>
                  </a:lnTo>
                  <a:lnTo>
                    <a:pt x="2401138" y="40538"/>
                  </a:lnTo>
                  <a:lnTo>
                    <a:pt x="2401138" y="60782"/>
                  </a:lnTo>
                  <a:lnTo>
                    <a:pt x="2472039" y="60782"/>
                  </a:lnTo>
                  <a:lnTo>
                    <a:pt x="2391029" y="101307"/>
                  </a:lnTo>
                  <a:close/>
                </a:path>
                <a:path w="2492375" h="101600">
                  <a:moveTo>
                    <a:pt x="2391029" y="60782"/>
                  </a:moveTo>
                  <a:lnTo>
                    <a:pt x="0" y="60782"/>
                  </a:lnTo>
                  <a:lnTo>
                    <a:pt x="0" y="40538"/>
                  </a:lnTo>
                  <a:lnTo>
                    <a:pt x="2391029" y="40538"/>
                  </a:lnTo>
                  <a:lnTo>
                    <a:pt x="2391029" y="60782"/>
                  </a:lnTo>
                  <a:close/>
                </a:path>
                <a:path w="2492375" h="101600">
                  <a:moveTo>
                    <a:pt x="2472039" y="60782"/>
                  </a:moveTo>
                  <a:lnTo>
                    <a:pt x="2401138" y="60782"/>
                  </a:lnTo>
                  <a:lnTo>
                    <a:pt x="2401138" y="40538"/>
                  </a:lnTo>
                  <a:lnTo>
                    <a:pt x="2472044" y="40538"/>
                  </a:lnTo>
                  <a:lnTo>
                    <a:pt x="2492273" y="50660"/>
                  </a:lnTo>
                  <a:lnTo>
                    <a:pt x="2472039" y="6078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9802" y="3750301"/>
              <a:ext cx="252196" cy="2454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4936" y="3764901"/>
              <a:ext cx="205727" cy="1976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2506" y="3762471"/>
              <a:ext cx="210587" cy="20251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404875" y="3495118"/>
            <a:ext cx="5896610" cy="1960880"/>
            <a:chOff x="3404875" y="3495118"/>
            <a:chExt cx="5896610" cy="1960880"/>
          </a:xfrm>
        </p:grpSpPr>
        <p:sp>
          <p:nvSpPr>
            <p:cNvPr id="25" name="object 25"/>
            <p:cNvSpPr/>
            <p:nvPr/>
          </p:nvSpPr>
          <p:spPr>
            <a:xfrm>
              <a:off x="5252745" y="5200002"/>
              <a:ext cx="101600" cy="255904"/>
            </a:xfrm>
            <a:custGeom>
              <a:avLst/>
              <a:gdLst/>
              <a:ahLst/>
              <a:cxnLst/>
              <a:rect l="l" t="t" r="r" b="b"/>
              <a:pathLst>
                <a:path w="101600" h="255904">
                  <a:moveTo>
                    <a:pt x="60718" y="164706"/>
                  </a:moveTo>
                  <a:lnTo>
                    <a:pt x="40474" y="164706"/>
                  </a:lnTo>
                  <a:lnTo>
                    <a:pt x="40474" y="0"/>
                  </a:lnTo>
                  <a:lnTo>
                    <a:pt x="60718" y="0"/>
                  </a:lnTo>
                  <a:lnTo>
                    <a:pt x="60718" y="164706"/>
                  </a:lnTo>
                  <a:close/>
                </a:path>
                <a:path w="101600" h="255904">
                  <a:moveTo>
                    <a:pt x="50596" y="255841"/>
                  </a:moveTo>
                  <a:lnTo>
                    <a:pt x="0" y="154584"/>
                  </a:lnTo>
                  <a:lnTo>
                    <a:pt x="40474" y="154584"/>
                  </a:lnTo>
                  <a:lnTo>
                    <a:pt x="40474" y="164706"/>
                  </a:lnTo>
                  <a:lnTo>
                    <a:pt x="96181" y="164706"/>
                  </a:lnTo>
                  <a:lnTo>
                    <a:pt x="50596" y="255841"/>
                  </a:lnTo>
                  <a:close/>
                </a:path>
                <a:path w="101600" h="255904">
                  <a:moveTo>
                    <a:pt x="96181" y="164706"/>
                  </a:moveTo>
                  <a:lnTo>
                    <a:pt x="60718" y="164706"/>
                  </a:lnTo>
                  <a:lnTo>
                    <a:pt x="60718" y="154584"/>
                  </a:lnTo>
                  <a:lnTo>
                    <a:pt x="101244" y="154584"/>
                  </a:lnTo>
                  <a:lnTo>
                    <a:pt x="96181" y="16470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03342" y="5200002"/>
              <a:ext cx="3987800" cy="0"/>
            </a:xfrm>
            <a:custGeom>
              <a:avLst/>
              <a:gdLst/>
              <a:ahLst/>
              <a:cxnLst/>
              <a:rect l="l" t="t" r="r" b="b"/>
              <a:pathLst>
                <a:path w="3987800">
                  <a:moveTo>
                    <a:pt x="0" y="0"/>
                  </a:moveTo>
                  <a:lnTo>
                    <a:pt x="3987355" y="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9623" y="5086166"/>
              <a:ext cx="251077" cy="2454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4729" y="5100739"/>
              <a:ext cx="204990" cy="1976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298" y="5098308"/>
              <a:ext cx="209851" cy="202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4875" y="3504029"/>
              <a:ext cx="4568998" cy="7533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4109" y="3495118"/>
              <a:ext cx="4065922" cy="8368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27565" y="3514572"/>
              <a:ext cx="4526280" cy="710565"/>
            </a:xfrm>
            <a:custGeom>
              <a:avLst/>
              <a:gdLst/>
              <a:ahLst/>
              <a:cxnLst/>
              <a:rect l="l" t="t" r="r" b="b"/>
              <a:pathLst>
                <a:path w="4526280" h="710564">
                  <a:moveTo>
                    <a:pt x="4526064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6064" y="0"/>
                  </a:lnTo>
                  <a:lnTo>
                    <a:pt x="4526064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Multi-Modal </a:t>
            </a:r>
            <a:r>
              <a:rPr spc="-10" dirty="0"/>
              <a:t>Advantages with ADLS Gen </a:t>
            </a:r>
            <a:r>
              <a:rPr dirty="0"/>
              <a:t>2 – </a:t>
            </a:r>
            <a:r>
              <a:rPr spc="-15" dirty="0"/>
              <a:t>Example</a:t>
            </a:r>
            <a:r>
              <a:rPr spc="-45" dirty="0"/>
              <a:t> </a:t>
            </a:r>
            <a:r>
              <a:rPr dirty="0"/>
              <a:t>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900491" y="2247557"/>
            <a:ext cx="6116955" cy="453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916430" marR="432434">
              <a:lnSpc>
                <a:spcPct val="131300"/>
              </a:lnSpc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  ‘CustomerATMTransactions_201808_2.csv’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65969" y="3566718"/>
            <a:ext cx="6821805" cy="1912620"/>
            <a:chOff x="3565969" y="3566718"/>
            <a:chExt cx="6821805" cy="1912620"/>
          </a:xfrm>
        </p:grpSpPr>
        <p:sp>
          <p:nvSpPr>
            <p:cNvPr id="36" name="object 36"/>
            <p:cNvSpPr/>
            <p:nvPr/>
          </p:nvSpPr>
          <p:spPr>
            <a:xfrm>
              <a:off x="9062237" y="4983708"/>
              <a:ext cx="1318260" cy="488950"/>
            </a:xfrm>
            <a:custGeom>
              <a:avLst/>
              <a:gdLst/>
              <a:ahLst/>
              <a:cxnLst/>
              <a:rect l="l" t="t" r="r" b="b"/>
              <a:pathLst>
                <a:path w="1318259" h="488950">
                  <a:moveTo>
                    <a:pt x="1236624" y="0"/>
                  </a:moveTo>
                  <a:lnTo>
                    <a:pt x="81419" y="0"/>
                  </a:lnTo>
                  <a:lnTo>
                    <a:pt x="49736" y="6392"/>
                  </a:lnTo>
                  <a:lnTo>
                    <a:pt x="23855" y="23829"/>
                  </a:lnTo>
                  <a:lnTo>
                    <a:pt x="6401" y="49704"/>
                  </a:lnTo>
                  <a:lnTo>
                    <a:pt x="0" y="81406"/>
                  </a:lnTo>
                  <a:lnTo>
                    <a:pt x="0" y="407047"/>
                  </a:lnTo>
                  <a:lnTo>
                    <a:pt x="6401" y="438750"/>
                  </a:lnTo>
                  <a:lnTo>
                    <a:pt x="23855" y="464624"/>
                  </a:lnTo>
                  <a:lnTo>
                    <a:pt x="49736" y="482062"/>
                  </a:lnTo>
                  <a:lnTo>
                    <a:pt x="81419" y="488454"/>
                  </a:lnTo>
                  <a:lnTo>
                    <a:pt x="1236624" y="488454"/>
                  </a:lnTo>
                  <a:lnTo>
                    <a:pt x="1268334" y="482062"/>
                  </a:lnTo>
                  <a:lnTo>
                    <a:pt x="1294226" y="464624"/>
                  </a:lnTo>
                  <a:lnTo>
                    <a:pt x="1311681" y="438750"/>
                  </a:lnTo>
                  <a:lnTo>
                    <a:pt x="1318082" y="407047"/>
                  </a:lnTo>
                  <a:lnTo>
                    <a:pt x="1318082" y="81406"/>
                  </a:lnTo>
                  <a:lnTo>
                    <a:pt x="1311681" y="49704"/>
                  </a:lnTo>
                  <a:lnTo>
                    <a:pt x="1294226" y="23829"/>
                  </a:lnTo>
                  <a:lnTo>
                    <a:pt x="1268334" y="6392"/>
                  </a:lnTo>
                  <a:lnTo>
                    <a:pt x="1236624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2237" y="4983708"/>
              <a:ext cx="1318260" cy="488950"/>
            </a:xfrm>
            <a:custGeom>
              <a:avLst/>
              <a:gdLst/>
              <a:ahLst/>
              <a:cxnLst/>
              <a:rect l="l" t="t" r="r" b="b"/>
              <a:pathLst>
                <a:path w="1318259" h="488950">
                  <a:moveTo>
                    <a:pt x="0" y="81406"/>
                  </a:moveTo>
                  <a:lnTo>
                    <a:pt x="6401" y="49704"/>
                  </a:lnTo>
                  <a:lnTo>
                    <a:pt x="23855" y="23829"/>
                  </a:lnTo>
                  <a:lnTo>
                    <a:pt x="49736" y="6392"/>
                  </a:lnTo>
                  <a:lnTo>
                    <a:pt x="81419" y="0"/>
                  </a:lnTo>
                  <a:lnTo>
                    <a:pt x="1236624" y="0"/>
                  </a:lnTo>
                  <a:lnTo>
                    <a:pt x="1268334" y="6392"/>
                  </a:lnTo>
                  <a:lnTo>
                    <a:pt x="1294226" y="23829"/>
                  </a:lnTo>
                  <a:lnTo>
                    <a:pt x="1311681" y="49704"/>
                  </a:lnTo>
                  <a:lnTo>
                    <a:pt x="1318082" y="81406"/>
                  </a:lnTo>
                  <a:lnTo>
                    <a:pt x="1318082" y="407047"/>
                  </a:lnTo>
                  <a:lnTo>
                    <a:pt x="1311681" y="438750"/>
                  </a:lnTo>
                  <a:lnTo>
                    <a:pt x="1294226" y="464624"/>
                  </a:lnTo>
                  <a:lnTo>
                    <a:pt x="1268334" y="482062"/>
                  </a:lnTo>
                  <a:lnTo>
                    <a:pt x="1236624" y="488454"/>
                  </a:lnTo>
                  <a:lnTo>
                    <a:pt x="81419" y="488454"/>
                  </a:lnTo>
                  <a:lnTo>
                    <a:pt x="49736" y="482062"/>
                  </a:lnTo>
                  <a:lnTo>
                    <a:pt x="23855" y="464624"/>
                  </a:lnTo>
                  <a:lnTo>
                    <a:pt x="6401" y="438750"/>
                  </a:lnTo>
                  <a:lnTo>
                    <a:pt x="0" y="407047"/>
                  </a:lnTo>
                  <a:lnTo>
                    <a:pt x="0" y="81406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65969" y="3566718"/>
              <a:ext cx="209550" cy="624840"/>
            </a:xfrm>
            <a:custGeom>
              <a:avLst/>
              <a:gdLst/>
              <a:ahLst/>
              <a:cxnLst/>
              <a:rect l="l" t="t" r="r" b="b"/>
              <a:pathLst>
                <a:path w="209550" h="624839">
                  <a:moveTo>
                    <a:pt x="209397" y="428371"/>
                  </a:moveTo>
                  <a:lnTo>
                    <a:pt x="205981" y="424954"/>
                  </a:lnTo>
                  <a:lnTo>
                    <a:pt x="189166" y="408139"/>
                  </a:lnTo>
                  <a:lnTo>
                    <a:pt x="189166" y="445236"/>
                  </a:lnTo>
                  <a:lnTo>
                    <a:pt x="189166" y="604088"/>
                  </a:lnTo>
                  <a:lnTo>
                    <a:pt x="20294" y="604088"/>
                  </a:lnTo>
                  <a:lnTo>
                    <a:pt x="20294" y="374294"/>
                  </a:lnTo>
                  <a:lnTo>
                    <a:pt x="114846" y="374294"/>
                  </a:lnTo>
                  <a:lnTo>
                    <a:pt x="114846" y="445236"/>
                  </a:lnTo>
                  <a:lnTo>
                    <a:pt x="189166" y="445236"/>
                  </a:lnTo>
                  <a:lnTo>
                    <a:pt x="189166" y="408139"/>
                  </a:lnTo>
                  <a:lnTo>
                    <a:pt x="177304" y="396265"/>
                  </a:lnTo>
                  <a:lnTo>
                    <a:pt x="177304" y="424954"/>
                  </a:lnTo>
                  <a:lnTo>
                    <a:pt x="135089" y="424954"/>
                  </a:lnTo>
                  <a:lnTo>
                    <a:pt x="135089" y="382727"/>
                  </a:lnTo>
                  <a:lnTo>
                    <a:pt x="177304" y="424954"/>
                  </a:lnTo>
                  <a:lnTo>
                    <a:pt x="177304" y="396265"/>
                  </a:lnTo>
                  <a:lnTo>
                    <a:pt x="163779" y="382727"/>
                  </a:lnTo>
                  <a:lnTo>
                    <a:pt x="155346" y="374294"/>
                  </a:lnTo>
                  <a:lnTo>
                    <a:pt x="135089" y="354012"/>
                  </a:lnTo>
                  <a:lnTo>
                    <a:pt x="0" y="354012"/>
                  </a:lnTo>
                  <a:lnTo>
                    <a:pt x="0" y="624332"/>
                  </a:lnTo>
                  <a:lnTo>
                    <a:pt x="209397" y="624332"/>
                  </a:lnTo>
                  <a:lnTo>
                    <a:pt x="209397" y="604088"/>
                  </a:lnTo>
                  <a:lnTo>
                    <a:pt x="209397" y="428371"/>
                  </a:lnTo>
                  <a:close/>
                </a:path>
                <a:path w="209550" h="624839">
                  <a:moveTo>
                    <a:pt x="209397" y="74307"/>
                  </a:moveTo>
                  <a:lnTo>
                    <a:pt x="206032" y="70942"/>
                  </a:lnTo>
                  <a:lnTo>
                    <a:pt x="189166" y="54076"/>
                  </a:lnTo>
                  <a:lnTo>
                    <a:pt x="189166" y="91224"/>
                  </a:lnTo>
                  <a:lnTo>
                    <a:pt x="189166" y="250075"/>
                  </a:lnTo>
                  <a:lnTo>
                    <a:pt x="20294" y="250075"/>
                  </a:lnTo>
                  <a:lnTo>
                    <a:pt x="20294" y="20281"/>
                  </a:lnTo>
                  <a:lnTo>
                    <a:pt x="114846" y="20281"/>
                  </a:lnTo>
                  <a:lnTo>
                    <a:pt x="114846" y="91224"/>
                  </a:lnTo>
                  <a:lnTo>
                    <a:pt x="189166" y="91224"/>
                  </a:lnTo>
                  <a:lnTo>
                    <a:pt x="189166" y="54076"/>
                  </a:lnTo>
                  <a:lnTo>
                    <a:pt x="177304" y="42214"/>
                  </a:lnTo>
                  <a:lnTo>
                    <a:pt x="177304" y="70942"/>
                  </a:lnTo>
                  <a:lnTo>
                    <a:pt x="135089" y="70942"/>
                  </a:lnTo>
                  <a:lnTo>
                    <a:pt x="135089" y="28714"/>
                  </a:lnTo>
                  <a:lnTo>
                    <a:pt x="177304" y="70942"/>
                  </a:lnTo>
                  <a:lnTo>
                    <a:pt x="177304" y="42214"/>
                  </a:lnTo>
                  <a:lnTo>
                    <a:pt x="163804" y="28714"/>
                  </a:lnTo>
                  <a:lnTo>
                    <a:pt x="155371" y="20281"/>
                  </a:lnTo>
                  <a:lnTo>
                    <a:pt x="135089" y="0"/>
                  </a:lnTo>
                  <a:lnTo>
                    <a:pt x="0" y="0"/>
                  </a:lnTo>
                  <a:lnTo>
                    <a:pt x="0" y="270319"/>
                  </a:lnTo>
                  <a:lnTo>
                    <a:pt x="209397" y="270319"/>
                  </a:lnTo>
                  <a:lnTo>
                    <a:pt x="209397" y="250075"/>
                  </a:lnTo>
                  <a:lnTo>
                    <a:pt x="209397" y="7430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302371" y="4976091"/>
            <a:ext cx="83820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7965">
              <a:lnSpc>
                <a:spcPct val="102699"/>
              </a:lnSpc>
              <a:spcBef>
                <a:spcPts val="90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5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ocessing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88453" y="4399196"/>
            <a:ext cx="2473325" cy="525780"/>
            <a:chOff x="2088453" y="4399196"/>
            <a:chExt cx="2473325" cy="52578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8453" y="4399196"/>
              <a:ext cx="2473253" cy="4884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3506" y="4428353"/>
              <a:ext cx="676438" cy="49660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111120" y="4409732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111120" y="4477228"/>
            <a:ext cx="24307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01113" y="4500219"/>
            <a:ext cx="2814320" cy="953135"/>
            <a:chOff x="2201113" y="4500219"/>
            <a:chExt cx="2814320" cy="953135"/>
          </a:xfrm>
        </p:grpSpPr>
        <p:sp>
          <p:nvSpPr>
            <p:cNvPr id="46" name="object 46"/>
            <p:cNvSpPr/>
            <p:nvPr/>
          </p:nvSpPr>
          <p:spPr>
            <a:xfrm>
              <a:off x="2201113" y="4500219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197"/>
                  </a:moveTo>
                  <a:lnTo>
                    <a:pt x="18554" y="260197"/>
                  </a:lnTo>
                  <a:lnTo>
                    <a:pt x="11347" y="258736"/>
                  </a:lnTo>
                  <a:lnTo>
                    <a:pt x="5448" y="254754"/>
                  </a:lnTo>
                  <a:lnTo>
                    <a:pt x="1463" y="248855"/>
                  </a:lnTo>
                  <a:lnTo>
                    <a:pt x="0" y="241642"/>
                  </a:lnTo>
                  <a:lnTo>
                    <a:pt x="0" y="18592"/>
                  </a:lnTo>
                  <a:lnTo>
                    <a:pt x="1463" y="11379"/>
                  </a:lnTo>
                  <a:lnTo>
                    <a:pt x="5448" y="5467"/>
                  </a:lnTo>
                  <a:lnTo>
                    <a:pt x="11347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63"/>
                  </a:lnTo>
                  <a:lnTo>
                    <a:pt x="167182" y="37198"/>
                  </a:lnTo>
                  <a:lnTo>
                    <a:pt x="325043" y="37198"/>
                  </a:lnTo>
                  <a:lnTo>
                    <a:pt x="332263" y="38661"/>
                  </a:lnTo>
                  <a:lnTo>
                    <a:pt x="338180" y="42646"/>
                  </a:lnTo>
                  <a:lnTo>
                    <a:pt x="342179" y="48546"/>
                  </a:lnTo>
                  <a:lnTo>
                    <a:pt x="343649" y="55752"/>
                  </a:lnTo>
                  <a:lnTo>
                    <a:pt x="343649" y="241642"/>
                  </a:lnTo>
                  <a:lnTo>
                    <a:pt x="342179" y="248855"/>
                  </a:lnTo>
                  <a:lnTo>
                    <a:pt x="338180" y="254754"/>
                  </a:lnTo>
                  <a:lnTo>
                    <a:pt x="332263" y="258736"/>
                  </a:lnTo>
                  <a:lnTo>
                    <a:pt x="325043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2112" y="4926575"/>
              <a:ext cx="2473253" cy="4884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7165" y="4956542"/>
              <a:ext cx="739626" cy="49660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564803" y="4937124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564803" y="5004742"/>
            <a:ext cx="24307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C00000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56382" y="5030038"/>
            <a:ext cx="2845435" cy="957580"/>
            <a:chOff x="2656382" y="5030038"/>
            <a:chExt cx="2845435" cy="957580"/>
          </a:xfrm>
        </p:grpSpPr>
        <p:sp>
          <p:nvSpPr>
            <p:cNvPr id="52" name="object 52"/>
            <p:cNvSpPr/>
            <p:nvPr/>
          </p:nvSpPr>
          <p:spPr>
            <a:xfrm>
              <a:off x="2656382" y="5030038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210"/>
                  </a:moveTo>
                  <a:lnTo>
                    <a:pt x="18554" y="260210"/>
                  </a:lnTo>
                  <a:lnTo>
                    <a:pt x="11342" y="258746"/>
                  </a:lnTo>
                  <a:lnTo>
                    <a:pt x="5443" y="254755"/>
                  </a:lnTo>
                  <a:lnTo>
                    <a:pt x="1461" y="248841"/>
                  </a:lnTo>
                  <a:lnTo>
                    <a:pt x="0" y="241604"/>
                  </a:lnTo>
                  <a:lnTo>
                    <a:pt x="0" y="18605"/>
                  </a:lnTo>
                  <a:lnTo>
                    <a:pt x="1461" y="11369"/>
                  </a:lnTo>
                  <a:lnTo>
                    <a:pt x="5443" y="5454"/>
                  </a:lnTo>
                  <a:lnTo>
                    <a:pt x="11342" y="1464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52"/>
                  </a:lnTo>
                  <a:lnTo>
                    <a:pt x="116090" y="3225"/>
                  </a:lnTo>
                  <a:lnTo>
                    <a:pt x="167182" y="37160"/>
                  </a:lnTo>
                  <a:lnTo>
                    <a:pt x="325043" y="37160"/>
                  </a:lnTo>
                  <a:lnTo>
                    <a:pt x="332258" y="38629"/>
                  </a:lnTo>
                  <a:lnTo>
                    <a:pt x="338175" y="42629"/>
                  </a:lnTo>
                  <a:lnTo>
                    <a:pt x="342178" y="48545"/>
                  </a:lnTo>
                  <a:lnTo>
                    <a:pt x="343649" y="55765"/>
                  </a:lnTo>
                  <a:lnTo>
                    <a:pt x="343649" y="241604"/>
                  </a:lnTo>
                  <a:lnTo>
                    <a:pt x="342178" y="248841"/>
                  </a:lnTo>
                  <a:lnTo>
                    <a:pt x="338175" y="254755"/>
                  </a:lnTo>
                  <a:lnTo>
                    <a:pt x="332258" y="258746"/>
                  </a:lnTo>
                  <a:lnTo>
                    <a:pt x="325043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8176" y="5461245"/>
              <a:ext cx="2473253" cy="48849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3229" y="5490402"/>
              <a:ext cx="520904" cy="49660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050882" y="5471769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050882" y="5471769"/>
            <a:ext cx="2430780" cy="4457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C00000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142462" y="5564682"/>
            <a:ext cx="4805680" cy="1217930"/>
            <a:chOff x="3142462" y="5564682"/>
            <a:chExt cx="4805680" cy="1217930"/>
          </a:xfrm>
        </p:grpSpPr>
        <p:sp>
          <p:nvSpPr>
            <p:cNvPr id="58" name="object 58"/>
            <p:cNvSpPr/>
            <p:nvPr/>
          </p:nvSpPr>
          <p:spPr>
            <a:xfrm>
              <a:off x="3142462" y="5564682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70" h="260350">
                  <a:moveTo>
                    <a:pt x="325031" y="260248"/>
                  </a:moveTo>
                  <a:lnTo>
                    <a:pt x="18542" y="260248"/>
                  </a:lnTo>
                  <a:lnTo>
                    <a:pt x="11337" y="258778"/>
                  </a:lnTo>
                  <a:lnTo>
                    <a:pt x="5441" y="254779"/>
                  </a:lnTo>
                  <a:lnTo>
                    <a:pt x="1461" y="248863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1" y="5468"/>
                  </a:lnTo>
                  <a:lnTo>
                    <a:pt x="11337" y="1469"/>
                  </a:lnTo>
                  <a:lnTo>
                    <a:pt x="18542" y="0"/>
                  </a:lnTo>
                  <a:lnTo>
                    <a:pt x="109575" y="0"/>
                  </a:lnTo>
                  <a:lnTo>
                    <a:pt x="113296" y="939"/>
                  </a:lnTo>
                  <a:lnTo>
                    <a:pt x="116077" y="3276"/>
                  </a:lnTo>
                  <a:lnTo>
                    <a:pt x="167182" y="37211"/>
                  </a:lnTo>
                  <a:lnTo>
                    <a:pt x="325031" y="37211"/>
                  </a:lnTo>
                  <a:lnTo>
                    <a:pt x="332251" y="38672"/>
                  </a:lnTo>
                  <a:lnTo>
                    <a:pt x="338167" y="42654"/>
                  </a:lnTo>
                  <a:lnTo>
                    <a:pt x="342167" y="48553"/>
                  </a:lnTo>
                  <a:lnTo>
                    <a:pt x="343636" y="55765"/>
                  </a:lnTo>
                  <a:lnTo>
                    <a:pt x="343636" y="241642"/>
                  </a:lnTo>
                  <a:lnTo>
                    <a:pt x="342167" y="248863"/>
                  </a:lnTo>
                  <a:lnTo>
                    <a:pt x="338167" y="254779"/>
                  </a:lnTo>
                  <a:lnTo>
                    <a:pt x="332251" y="258778"/>
                  </a:lnTo>
                  <a:lnTo>
                    <a:pt x="325031" y="26024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79762" y="5995922"/>
              <a:ext cx="4568188" cy="7533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4900" y="5987813"/>
              <a:ext cx="4060018" cy="79473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402457" y="6006452"/>
              <a:ext cx="4525645" cy="710565"/>
            </a:xfrm>
            <a:custGeom>
              <a:avLst/>
              <a:gdLst/>
              <a:ahLst/>
              <a:cxnLst/>
              <a:rect l="l" t="t" r="r" b="b"/>
              <a:pathLst>
                <a:path w="4525645" h="710565">
                  <a:moveTo>
                    <a:pt x="4525213" y="710450"/>
                  </a:moveTo>
                  <a:lnTo>
                    <a:pt x="0" y="710450"/>
                  </a:lnTo>
                  <a:lnTo>
                    <a:pt x="0" y="0"/>
                  </a:lnTo>
                  <a:lnTo>
                    <a:pt x="4525213" y="0"/>
                  </a:lnTo>
                  <a:lnTo>
                    <a:pt x="4525213" y="71045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402457" y="6006452"/>
            <a:ext cx="4525645" cy="7105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33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8620">
              <a:lnSpc>
                <a:spcPct val="100000"/>
              </a:lnSpc>
              <a:spcBef>
                <a:spcPts val="64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14335" y="2961243"/>
            <a:ext cx="1332230" cy="653415"/>
            <a:chOff x="314335" y="2961243"/>
            <a:chExt cx="1332230" cy="653415"/>
          </a:xfrm>
        </p:grpSpPr>
        <p:sp>
          <p:nvSpPr>
            <p:cNvPr id="64" name="object 64"/>
            <p:cNvSpPr/>
            <p:nvPr/>
          </p:nvSpPr>
          <p:spPr>
            <a:xfrm>
              <a:off x="321221" y="2968129"/>
              <a:ext cx="1318260" cy="639445"/>
            </a:xfrm>
            <a:custGeom>
              <a:avLst/>
              <a:gdLst/>
              <a:ahLst/>
              <a:cxnLst/>
              <a:rect l="l" t="t" r="r" b="b"/>
              <a:pathLst>
                <a:path w="1318260" h="639445">
                  <a:moveTo>
                    <a:pt x="1211516" y="0"/>
                  </a:moveTo>
                  <a:lnTo>
                    <a:pt x="106514" y="0"/>
                  </a:lnTo>
                  <a:lnTo>
                    <a:pt x="65049" y="8369"/>
                  </a:lnTo>
                  <a:lnTo>
                    <a:pt x="31192" y="31199"/>
                  </a:lnTo>
                  <a:lnTo>
                    <a:pt x="8368" y="65070"/>
                  </a:lnTo>
                  <a:lnTo>
                    <a:pt x="0" y="106565"/>
                  </a:lnTo>
                  <a:lnTo>
                    <a:pt x="0" y="532650"/>
                  </a:lnTo>
                  <a:lnTo>
                    <a:pt x="8368" y="574094"/>
                  </a:lnTo>
                  <a:lnTo>
                    <a:pt x="31192" y="607953"/>
                  </a:lnTo>
                  <a:lnTo>
                    <a:pt x="65049" y="630789"/>
                  </a:lnTo>
                  <a:lnTo>
                    <a:pt x="106514" y="639165"/>
                  </a:lnTo>
                  <a:lnTo>
                    <a:pt x="1211516" y="639165"/>
                  </a:lnTo>
                  <a:lnTo>
                    <a:pt x="1252953" y="630789"/>
                  </a:lnTo>
                  <a:lnTo>
                    <a:pt x="1286808" y="607953"/>
                  </a:lnTo>
                  <a:lnTo>
                    <a:pt x="1309643" y="574094"/>
                  </a:lnTo>
                  <a:lnTo>
                    <a:pt x="1318018" y="532650"/>
                  </a:lnTo>
                  <a:lnTo>
                    <a:pt x="1318018" y="106565"/>
                  </a:lnTo>
                  <a:lnTo>
                    <a:pt x="1309643" y="65070"/>
                  </a:lnTo>
                  <a:lnTo>
                    <a:pt x="1286808" y="31199"/>
                  </a:lnTo>
                  <a:lnTo>
                    <a:pt x="1252953" y="8369"/>
                  </a:lnTo>
                  <a:lnTo>
                    <a:pt x="1211516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1221" y="2968129"/>
              <a:ext cx="1318260" cy="639445"/>
            </a:xfrm>
            <a:custGeom>
              <a:avLst/>
              <a:gdLst/>
              <a:ahLst/>
              <a:cxnLst/>
              <a:rect l="l" t="t" r="r" b="b"/>
              <a:pathLst>
                <a:path w="1318260" h="639445">
                  <a:moveTo>
                    <a:pt x="0" y="106565"/>
                  </a:moveTo>
                  <a:lnTo>
                    <a:pt x="8368" y="65070"/>
                  </a:lnTo>
                  <a:lnTo>
                    <a:pt x="31192" y="31199"/>
                  </a:lnTo>
                  <a:lnTo>
                    <a:pt x="65049" y="8369"/>
                  </a:lnTo>
                  <a:lnTo>
                    <a:pt x="106514" y="0"/>
                  </a:lnTo>
                  <a:lnTo>
                    <a:pt x="1211516" y="0"/>
                  </a:lnTo>
                  <a:lnTo>
                    <a:pt x="1252953" y="8369"/>
                  </a:lnTo>
                  <a:lnTo>
                    <a:pt x="1286808" y="31199"/>
                  </a:lnTo>
                  <a:lnTo>
                    <a:pt x="1309643" y="65070"/>
                  </a:lnTo>
                  <a:lnTo>
                    <a:pt x="1318018" y="106565"/>
                  </a:lnTo>
                  <a:lnTo>
                    <a:pt x="1318018" y="532650"/>
                  </a:lnTo>
                  <a:lnTo>
                    <a:pt x="1309643" y="574094"/>
                  </a:lnTo>
                  <a:lnTo>
                    <a:pt x="1286808" y="607953"/>
                  </a:lnTo>
                  <a:lnTo>
                    <a:pt x="1252953" y="630789"/>
                  </a:lnTo>
                  <a:lnTo>
                    <a:pt x="1211516" y="639165"/>
                  </a:lnTo>
                  <a:lnTo>
                    <a:pt x="106514" y="639165"/>
                  </a:lnTo>
                  <a:lnTo>
                    <a:pt x="65049" y="630789"/>
                  </a:lnTo>
                  <a:lnTo>
                    <a:pt x="31192" y="607953"/>
                  </a:lnTo>
                  <a:lnTo>
                    <a:pt x="8368" y="574094"/>
                  </a:lnTo>
                  <a:lnTo>
                    <a:pt x="0" y="532650"/>
                  </a:lnTo>
                  <a:lnTo>
                    <a:pt x="0" y="106565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3540874" y="2346386"/>
            <a:ext cx="6913880" cy="4337050"/>
            <a:chOff x="3540874" y="2346386"/>
            <a:chExt cx="6913880" cy="4337050"/>
          </a:xfrm>
        </p:grpSpPr>
        <p:sp>
          <p:nvSpPr>
            <p:cNvPr id="67" name="object 67"/>
            <p:cNvSpPr/>
            <p:nvPr/>
          </p:nvSpPr>
          <p:spPr>
            <a:xfrm>
              <a:off x="3540874" y="6058598"/>
              <a:ext cx="209550" cy="624840"/>
            </a:xfrm>
            <a:custGeom>
              <a:avLst/>
              <a:gdLst/>
              <a:ahLst/>
              <a:cxnLst/>
              <a:rect l="l" t="t" r="r" b="b"/>
              <a:pathLst>
                <a:path w="209550" h="624840">
                  <a:moveTo>
                    <a:pt x="209397" y="428371"/>
                  </a:moveTo>
                  <a:lnTo>
                    <a:pt x="206032" y="425005"/>
                  </a:lnTo>
                  <a:lnTo>
                    <a:pt x="189103" y="408076"/>
                  </a:lnTo>
                  <a:lnTo>
                    <a:pt x="189103" y="445249"/>
                  </a:lnTo>
                  <a:lnTo>
                    <a:pt x="189103" y="604088"/>
                  </a:lnTo>
                  <a:lnTo>
                    <a:pt x="20231" y="604088"/>
                  </a:lnTo>
                  <a:lnTo>
                    <a:pt x="20231" y="374294"/>
                  </a:lnTo>
                  <a:lnTo>
                    <a:pt x="114846" y="374294"/>
                  </a:lnTo>
                  <a:lnTo>
                    <a:pt x="114846" y="445249"/>
                  </a:lnTo>
                  <a:lnTo>
                    <a:pt x="189103" y="445249"/>
                  </a:lnTo>
                  <a:lnTo>
                    <a:pt x="189103" y="408076"/>
                  </a:lnTo>
                  <a:lnTo>
                    <a:pt x="177304" y="396278"/>
                  </a:lnTo>
                  <a:lnTo>
                    <a:pt x="177304" y="425005"/>
                  </a:lnTo>
                  <a:lnTo>
                    <a:pt x="135077" y="425005"/>
                  </a:lnTo>
                  <a:lnTo>
                    <a:pt x="135077" y="382727"/>
                  </a:lnTo>
                  <a:lnTo>
                    <a:pt x="177304" y="425005"/>
                  </a:lnTo>
                  <a:lnTo>
                    <a:pt x="177304" y="396278"/>
                  </a:lnTo>
                  <a:lnTo>
                    <a:pt x="163766" y="382727"/>
                  </a:lnTo>
                  <a:lnTo>
                    <a:pt x="155346" y="374294"/>
                  </a:lnTo>
                  <a:lnTo>
                    <a:pt x="135077" y="354012"/>
                  </a:lnTo>
                  <a:lnTo>
                    <a:pt x="0" y="354012"/>
                  </a:lnTo>
                  <a:lnTo>
                    <a:pt x="0" y="624382"/>
                  </a:lnTo>
                  <a:lnTo>
                    <a:pt x="209397" y="624382"/>
                  </a:lnTo>
                  <a:lnTo>
                    <a:pt x="209397" y="604088"/>
                  </a:lnTo>
                  <a:lnTo>
                    <a:pt x="209397" y="428371"/>
                  </a:lnTo>
                  <a:close/>
                </a:path>
                <a:path w="209550" h="624840">
                  <a:moveTo>
                    <a:pt x="209397" y="74358"/>
                  </a:moveTo>
                  <a:lnTo>
                    <a:pt x="205981" y="70942"/>
                  </a:lnTo>
                  <a:lnTo>
                    <a:pt x="189103" y="54063"/>
                  </a:lnTo>
                  <a:lnTo>
                    <a:pt x="189103" y="91224"/>
                  </a:lnTo>
                  <a:lnTo>
                    <a:pt x="189103" y="250075"/>
                  </a:lnTo>
                  <a:lnTo>
                    <a:pt x="20231" y="250075"/>
                  </a:lnTo>
                  <a:lnTo>
                    <a:pt x="20231" y="20281"/>
                  </a:lnTo>
                  <a:lnTo>
                    <a:pt x="114846" y="20281"/>
                  </a:lnTo>
                  <a:lnTo>
                    <a:pt x="114846" y="91224"/>
                  </a:lnTo>
                  <a:lnTo>
                    <a:pt x="189103" y="91224"/>
                  </a:lnTo>
                  <a:lnTo>
                    <a:pt x="189103" y="54063"/>
                  </a:lnTo>
                  <a:lnTo>
                    <a:pt x="177304" y="42265"/>
                  </a:lnTo>
                  <a:lnTo>
                    <a:pt x="177304" y="70942"/>
                  </a:lnTo>
                  <a:lnTo>
                    <a:pt x="135077" y="70942"/>
                  </a:lnTo>
                  <a:lnTo>
                    <a:pt x="135077" y="28714"/>
                  </a:lnTo>
                  <a:lnTo>
                    <a:pt x="177304" y="70942"/>
                  </a:lnTo>
                  <a:lnTo>
                    <a:pt x="177304" y="42265"/>
                  </a:lnTo>
                  <a:lnTo>
                    <a:pt x="163766" y="28714"/>
                  </a:lnTo>
                  <a:lnTo>
                    <a:pt x="155346" y="20281"/>
                  </a:lnTo>
                  <a:lnTo>
                    <a:pt x="135077" y="0"/>
                  </a:lnTo>
                  <a:lnTo>
                    <a:pt x="0" y="0"/>
                  </a:lnTo>
                  <a:lnTo>
                    <a:pt x="0" y="270370"/>
                  </a:lnTo>
                  <a:lnTo>
                    <a:pt x="209397" y="270370"/>
                  </a:lnTo>
                  <a:lnTo>
                    <a:pt x="209397" y="250075"/>
                  </a:lnTo>
                  <a:lnTo>
                    <a:pt x="209397" y="743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06474" y="2353271"/>
              <a:ext cx="2741295" cy="2233930"/>
            </a:xfrm>
            <a:custGeom>
              <a:avLst/>
              <a:gdLst/>
              <a:ahLst/>
              <a:cxnLst/>
              <a:rect l="l" t="t" r="r" b="b"/>
              <a:pathLst>
                <a:path w="2741295" h="2233929">
                  <a:moveTo>
                    <a:pt x="0" y="202056"/>
                  </a:moveTo>
                  <a:lnTo>
                    <a:pt x="885913" y="930617"/>
                  </a:lnTo>
                  <a:lnTo>
                    <a:pt x="885913" y="1924291"/>
                  </a:lnTo>
                  <a:lnTo>
                    <a:pt x="889267" y="1969969"/>
                  </a:lnTo>
                  <a:lnTo>
                    <a:pt x="899007" y="2013570"/>
                  </a:lnTo>
                  <a:lnTo>
                    <a:pt x="914656" y="2054613"/>
                  </a:lnTo>
                  <a:lnTo>
                    <a:pt x="935735" y="2092621"/>
                  </a:lnTo>
                  <a:lnTo>
                    <a:pt x="961764" y="2127114"/>
                  </a:lnTo>
                  <a:lnTo>
                    <a:pt x="992264" y="2157614"/>
                  </a:lnTo>
                  <a:lnTo>
                    <a:pt x="1026758" y="2183642"/>
                  </a:lnTo>
                  <a:lnTo>
                    <a:pt x="1064765" y="2204719"/>
                  </a:lnTo>
                  <a:lnTo>
                    <a:pt x="1105808" y="2220367"/>
                  </a:lnTo>
                  <a:lnTo>
                    <a:pt x="1149406" y="2230107"/>
                  </a:lnTo>
                  <a:lnTo>
                    <a:pt x="1195082" y="2233460"/>
                  </a:lnTo>
                  <a:lnTo>
                    <a:pt x="2431846" y="2233460"/>
                  </a:lnTo>
                  <a:lnTo>
                    <a:pt x="2477535" y="2230107"/>
                  </a:lnTo>
                  <a:lnTo>
                    <a:pt x="2521144" y="2220367"/>
                  </a:lnTo>
                  <a:lnTo>
                    <a:pt x="2562194" y="2204719"/>
                  </a:lnTo>
                  <a:lnTo>
                    <a:pt x="2600208" y="2183642"/>
                  </a:lnTo>
                  <a:lnTo>
                    <a:pt x="2634707" y="2157614"/>
                  </a:lnTo>
                  <a:lnTo>
                    <a:pt x="2665211" y="2127114"/>
                  </a:lnTo>
                  <a:lnTo>
                    <a:pt x="2691242" y="2092621"/>
                  </a:lnTo>
                  <a:lnTo>
                    <a:pt x="2712322" y="2054613"/>
                  </a:lnTo>
                  <a:lnTo>
                    <a:pt x="2727972" y="2013570"/>
                  </a:lnTo>
                  <a:lnTo>
                    <a:pt x="2737713" y="1969969"/>
                  </a:lnTo>
                  <a:lnTo>
                    <a:pt x="2741066" y="1924291"/>
                  </a:lnTo>
                  <a:lnTo>
                    <a:pt x="2741066" y="372262"/>
                  </a:lnTo>
                  <a:lnTo>
                    <a:pt x="885913" y="372262"/>
                  </a:lnTo>
                  <a:lnTo>
                    <a:pt x="0" y="202056"/>
                  </a:lnTo>
                  <a:close/>
                </a:path>
                <a:path w="2741295" h="2233929">
                  <a:moveTo>
                    <a:pt x="2431846" y="0"/>
                  </a:moveTo>
                  <a:lnTo>
                    <a:pt x="1195082" y="0"/>
                  </a:lnTo>
                  <a:lnTo>
                    <a:pt x="1149406" y="3353"/>
                  </a:lnTo>
                  <a:lnTo>
                    <a:pt x="1105808" y="13093"/>
                  </a:lnTo>
                  <a:lnTo>
                    <a:pt x="1064765" y="28741"/>
                  </a:lnTo>
                  <a:lnTo>
                    <a:pt x="1026758" y="49820"/>
                  </a:lnTo>
                  <a:lnTo>
                    <a:pt x="992264" y="75850"/>
                  </a:lnTo>
                  <a:lnTo>
                    <a:pt x="961764" y="106354"/>
                  </a:lnTo>
                  <a:lnTo>
                    <a:pt x="935735" y="140852"/>
                  </a:lnTo>
                  <a:lnTo>
                    <a:pt x="914656" y="178866"/>
                  </a:lnTo>
                  <a:lnTo>
                    <a:pt x="899007" y="219917"/>
                  </a:lnTo>
                  <a:lnTo>
                    <a:pt x="889267" y="263528"/>
                  </a:lnTo>
                  <a:lnTo>
                    <a:pt x="885913" y="309219"/>
                  </a:lnTo>
                  <a:lnTo>
                    <a:pt x="885913" y="372262"/>
                  </a:lnTo>
                  <a:lnTo>
                    <a:pt x="2741066" y="372262"/>
                  </a:lnTo>
                  <a:lnTo>
                    <a:pt x="2741066" y="309219"/>
                  </a:lnTo>
                  <a:lnTo>
                    <a:pt x="2737713" y="263528"/>
                  </a:lnTo>
                  <a:lnTo>
                    <a:pt x="2727972" y="219917"/>
                  </a:lnTo>
                  <a:lnTo>
                    <a:pt x="2712322" y="178866"/>
                  </a:lnTo>
                  <a:lnTo>
                    <a:pt x="2691242" y="140852"/>
                  </a:lnTo>
                  <a:lnTo>
                    <a:pt x="2665211" y="106354"/>
                  </a:lnTo>
                  <a:lnTo>
                    <a:pt x="2634707" y="75850"/>
                  </a:lnTo>
                  <a:lnTo>
                    <a:pt x="2600208" y="49820"/>
                  </a:lnTo>
                  <a:lnTo>
                    <a:pt x="2562194" y="28741"/>
                  </a:lnTo>
                  <a:lnTo>
                    <a:pt x="2521144" y="13093"/>
                  </a:lnTo>
                  <a:lnTo>
                    <a:pt x="2477535" y="3353"/>
                  </a:lnTo>
                  <a:lnTo>
                    <a:pt x="2431846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706474" y="2353271"/>
              <a:ext cx="2741295" cy="2233930"/>
            </a:xfrm>
            <a:custGeom>
              <a:avLst/>
              <a:gdLst/>
              <a:ahLst/>
              <a:cxnLst/>
              <a:rect l="l" t="t" r="r" b="b"/>
              <a:pathLst>
                <a:path w="2741295" h="2233929">
                  <a:moveTo>
                    <a:pt x="885913" y="309219"/>
                  </a:moveTo>
                  <a:lnTo>
                    <a:pt x="889267" y="263528"/>
                  </a:lnTo>
                  <a:lnTo>
                    <a:pt x="899007" y="219917"/>
                  </a:lnTo>
                  <a:lnTo>
                    <a:pt x="914656" y="178866"/>
                  </a:lnTo>
                  <a:lnTo>
                    <a:pt x="935735" y="140852"/>
                  </a:lnTo>
                  <a:lnTo>
                    <a:pt x="961764" y="106354"/>
                  </a:lnTo>
                  <a:lnTo>
                    <a:pt x="992264" y="75850"/>
                  </a:lnTo>
                  <a:lnTo>
                    <a:pt x="1026758" y="49820"/>
                  </a:lnTo>
                  <a:lnTo>
                    <a:pt x="1064765" y="28741"/>
                  </a:lnTo>
                  <a:lnTo>
                    <a:pt x="1105808" y="13093"/>
                  </a:lnTo>
                  <a:lnTo>
                    <a:pt x="1149406" y="3353"/>
                  </a:lnTo>
                  <a:lnTo>
                    <a:pt x="1195082" y="0"/>
                  </a:lnTo>
                  <a:lnTo>
                    <a:pt x="2431846" y="0"/>
                  </a:lnTo>
                  <a:lnTo>
                    <a:pt x="2477535" y="3353"/>
                  </a:lnTo>
                  <a:lnTo>
                    <a:pt x="2521144" y="13093"/>
                  </a:lnTo>
                  <a:lnTo>
                    <a:pt x="2562194" y="28741"/>
                  </a:lnTo>
                  <a:lnTo>
                    <a:pt x="2600208" y="49820"/>
                  </a:lnTo>
                  <a:lnTo>
                    <a:pt x="2634707" y="75850"/>
                  </a:lnTo>
                  <a:lnTo>
                    <a:pt x="2665211" y="106354"/>
                  </a:lnTo>
                  <a:lnTo>
                    <a:pt x="2691242" y="140852"/>
                  </a:lnTo>
                  <a:lnTo>
                    <a:pt x="2712322" y="178866"/>
                  </a:lnTo>
                  <a:lnTo>
                    <a:pt x="2727972" y="219917"/>
                  </a:lnTo>
                  <a:lnTo>
                    <a:pt x="2737713" y="263528"/>
                  </a:lnTo>
                  <a:lnTo>
                    <a:pt x="2741066" y="309219"/>
                  </a:lnTo>
                  <a:lnTo>
                    <a:pt x="2741066" y="1924291"/>
                  </a:lnTo>
                  <a:lnTo>
                    <a:pt x="2737713" y="1969969"/>
                  </a:lnTo>
                  <a:lnTo>
                    <a:pt x="2727972" y="2013570"/>
                  </a:lnTo>
                  <a:lnTo>
                    <a:pt x="2712322" y="2054613"/>
                  </a:lnTo>
                  <a:lnTo>
                    <a:pt x="2691242" y="2092621"/>
                  </a:lnTo>
                  <a:lnTo>
                    <a:pt x="2665211" y="2127114"/>
                  </a:lnTo>
                  <a:lnTo>
                    <a:pt x="2634707" y="2157614"/>
                  </a:lnTo>
                  <a:lnTo>
                    <a:pt x="2600208" y="2183642"/>
                  </a:lnTo>
                  <a:lnTo>
                    <a:pt x="2562194" y="2204719"/>
                  </a:lnTo>
                  <a:lnTo>
                    <a:pt x="2521144" y="2220367"/>
                  </a:lnTo>
                  <a:lnTo>
                    <a:pt x="2477535" y="2230107"/>
                  </a:lnTo>
                  <a:lnTo>
                    <a:pt x="2431846" y="2233460"/>
                  </a:lnTo>
                  <a:lnTo>
                    <a:pt x="1195082" y="2233460"/>
                  </a:lnTo>
                  <a:lnTo>
                    <a:pt x="1149406" y="2230107"/>
                  </a:lnTo>
                  <a:lnTo>
                    <a:pt x="1105808" y="2220367"/>
                  </a:lnTo>
                  <a:lnTo>
                    <a:pt x="1064765" y="2204719"/>
                  </a:lnTo>
                  <a:lnTo>
                    <a:pt x="1026758" y="2183642"/>
                  </a:lnTo>
                  <a:lnTo>
                    <a:pt x="992264" y="2157614"/>
                  </a:lnTo>
                  <a:lnTo>
                    <a:pt x="961764" y="2127114"/>
                  </a:lnTo>
                  <a:lnTo>
                    <a:pt x="935735" y="2092621"/>
                  </a:lnTo>
                  <a:lnTo>
                    <a:pt x="914656" y="2054613"/>
                  </a:lnTo>
                  <a:lnTo>
                    <a:pt x="899007" y="2013570"/>
                  </a:lnTo>
                  <a:lnTo>
                    <a:pt x="889267" y="1969969"/>
                  </a:lnTo>
                  <a:lnTo>
                    <a:pt x="885913" y="1924291"/>
                  </a:lnTo>
                  <a:lnTo>
                    <a:pt x="885913" y="930617"/>
                  </a:lnTo>
                  <a:lnTo>
                    <a:pt x="0" y="202056"/>
                  </a:lnTo>
                  <a:lnTo>
                    <a:pt x="885913" y="372262"/>
                  </a:lnTo>
                  <a:lnTo>
                    <a:pt x="885913" y="309219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17724" y="3035711"/>
            <a:ext cx="724535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0815">
              <a:lnSpc>
                <a:spcPct val="102600"/>
              </a:lnSpc>
              <a:spcBef>
                <a:spcPts val="90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12929" y="1858290"/>
            <a:ext cx="10119360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Metadata­only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changes with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significantly </a:t>
            </a:r>
            <a:r>
              <a:rPr sz="2100" spc="-5" dirty="0">
                <a:solidFill>
                  <a:srgbClr val="30859C"/>
                </a:solidFill>
                <a:latin typeface="Calibri"/>
                <a:cs typeface="Calibri"/>
              </a:rPr>
              <a:t>better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performance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using the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file </a:t>
            </a:r>
            <a:r>
              <a:rPr sz="2100" spc="-15" dirty="0">
                <a:solidFill>
                  <a:srgbClr val="30859C"/>
                </a:solidFill>
                <a:latin typeface="Calibri"/>
                <a:cs typeface="Calibri"/>
              </a:rPr>
              <a:t>system</a:t>
            </a:r>
            <a:r>
              <a:rPr sz="2100" spc="8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endpoint: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06452" y="2406732"/>
            <a:ext cx="1428115" cy="2099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Current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status: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This scenario is 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supported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if  everything uses  file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system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endpoint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full  i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ope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abi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ilty  is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evolving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0491" y="2257272"/>
            <a:ext cx="6116955" cy="4131945"/>
          </a:xfrm>
          <a:custGeom>
            <a:avLst/>
            <a:gdLst/>
            <a:ahLst/>
            <a:cxnLst/>
            <a:rect l="l" t="t" r="r" b="b"/>
            <a:pathLst>
              <a:path w="6116955" h="4131945">
                <a:moveTo>
                  <a:pt x="6116345" y="4131513"/>
                </a:moveTo>
                <a:lnTo>
                  <a:pt x="0" y="4131513"/>
                </a:lnTo>
                <a:lnTo>
                  <a:pt x="0" y="0"/>
                </a:lnTo>
                <a:lnTo>
                  <a:pt x="6116345" y="0"/>
                </a:lnTo>
                <a:lnTo>
                  <a:pt x="6116345" y="4131513"/>
                </a:lnTo>
                <a:close/>
              </a:path>
            </a:pathLst>
          </a:custGeom>
          <a:solidFill>
            <a:srgbClr val="30859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73061" y="2402284"/>
            <a:ext cx="2473325" cy="525780"/>
            <a:chOff x="2073061" y="2402284"/>
            <a:chExt cx="2473325" cy="525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3061" y="2402284"/>
              <a:ext cx="2473253" cy="4884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114" y="2431441"/>
              <a:ext cx="676438" cy="4966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5754" y="2412796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69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5754" y="2412796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Raw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5695" y="2503335"/>
            <a:ext cx="2814320" cy="952500"/>
            <a:chOff x="2185695" y="2503335"/>
            <a:chExt cx="2814320" cy="952500"/>
          </a:xfrm>
        </p:grpSpPr>
        <p:sp>
          <p:nvSpPr>
            <p:cNvPr id="10" name="object 10"/>
            <p:cNvSpPr/>
            <p:nvPr/>
          </p:nvSpPr>
          <p:spPr>
            <a:xfrm>
              <a:off x="2185695" y="250333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210"/>
                  </a:moveTo>
                  <a:lnTo>
                    <a:pt x="18592" y="260210"/>
                  </a:lnTo>
                  <a:lnTo>
                    <a:pt x="11379" y="258739"/>
                  </a:lnTo>
                  <a:lnTo>
                    <a:pt x="5467" y="254736"/>
                  </a:lnTo>
                  <a:lnTo>
                    <a:pt x="1469" y="248819"/>
                  </a:lnTo>
                  <a:lnTo>
                    <a:pt x="0" y="241604"/>
                  </a:lnTo>
                  <a:lnTo>
                    <a:pt x="0" y="18554"/>
                  </a:lnTo>
                  <a:lnTo>
                    <a:pt x="1469" y="11347"/>
                  </a:lnTo>
                  <a:lnTo>
                    <a:pt x="5467" y="5448"/>
                  </a:lnTo>
                  <a:lnTo>
                    <a:pt x="11379" y="1463"/>
                  </a:lnTo>
                  <a:lnTo>
                    <a:pt x="18592" y="0"/>
                  </a:lnTo>
                  <a:lnTo>
                    <a:pt x="109626" y="0"/>
                  </a:lnTo>
                  <a:lnTo>
                    <a:pt x="113296" y="901"/>
                  </a:lnTo>
                  <a:lnTo>
                    <a:pt x="116128" y="3225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2"/>
                  </a:lnTo>
                  <a:lnTo>
                    <a:pt x="338193" y="42610"/>
                  </a:lnTo>
                  <a:lnTo>
                    <a:pt x="342175" y="48524"/>
                  </a:lnTo>
                  <a:lnTo>
                    <a:pt x="343636" y="55765"/>
                  </a:lnTo>
                  <a:lnTo>
                    <a:pt x="343636" y="241604"/>
                  </a:lnTo>
                  <a:lnTo>
                    <a:pt x="342175" y="248819"/>
                  </a:lnTo>
                  <a:lnTo>
                    <a:pt x="338193" y="254736"/>
                  </a:lnTo>
                  <a:lnTo>
                    <a:pt x="332294" y="258739"/>
                  </a:lnTo>
                  <a:lnTo>
                    <a:pt x="325081" y="2602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20" y="2929664"/>
              <a:ext cx="2473253" cy="488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1773" y="2958821"/>
              <a:ext cx="739626" cy="4966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49423" y="2940202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9423" y="2940202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2018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41003" y="3033115"/>
            <a:ext cx="2845435" cy="957580"/>
            <a:chOff x="2641003" y="3033115"/>
            <a:chExt cx="2845435" cy="957580"/>
          </a:xfrm>
        </p:grpSpPr>
        <p:sp>
          <p:nvSpPr>
            <p:cNvPr id="16" name="object 16"/>
            <p:cNvSpPr/>
            <p:nvPr/>
          </p:nvSpPr>
          <p:spPr>
            <a:xfrm>
              <a:off x="2641003" y="3033115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43" y="260197"/>
                  </a:moveTo>
                  <a:lnTo>
                    <a:pt x="18554" y="260197"/>
                  </a:lnTo>
                  <a:lnTo>
                    <a:pt x="11342" y="258736"/>
                  </a:lnTo>
                  <a:lnTo>
                    <a:pt x="5443" y="254754"/>
                  </a:lnTo>
                  <a:lnTo>
                    <a:pt x="1461" y="248855"/>
                  </a:lnTo>
                  <a:lnTo>
                    <a:pt x="0" y="241642"/>
                  </a:lnTo>
                  <a:lnTo>
                    <a:pt x="0" y="18605"/>
                  </a:lnTo>
                  <a:lnTo>
                    <a:pt x="1461" y="11385"/>
                  </a:lnTo>
                  <a:lnTo>
                    <a:pt x="5443" y="5468"/>
                  </a:lnTo>
                  <a:lnTo>
                    <a:pt x="11342" y="1469"/>
                  </a:lnTo>
                  <a:lnTo>
                    <a:pt x="18554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90" y="3276"/>
                  </a:lnTo>
                  <a:lnTo>
                    <a:pt x="167182" y="37160"/>
                  </a:lnTo>
                  <a:lnTo>
                    <a:pt x="325043" y="37160"/>
                  </a:lnTo>
                  <a:lnTo>
                    <a:pt x="332263" y="38629"/>
                  </a:lnTo>
                  <a:lnTo>
                    <a:pt x="338180" y="42629"/>
                  </a:lnTo>
                  <a:lnTo>
                    <a:pt x="342179" y="48545"/>
                  </a:lnTo>
                  <a:lnTo>
                    <a:pt x="343649" y="55765"/>
                  </a:lnTo>
                  <a:lnTo>
                    <a:pt x="343649" y="241642"/>
                  </a:lnTo>
                  <a:lnTo>
                    <a:pt x="342179" y="248855"/>
                  </a:lnTo>
                  <a:lnTo>
                    <a:pt x="338180" y="254754"/>
                  </a:lnTo>
                  <a:lnTo>
                    <a:pt x="332263" y="258736"/>
                  </a:lnTo>
                  <a:lnTo>
                    <a:pt x="325043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784" y="3464333"/>
              <a:ext cx="2473253" cy="4884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7837" y="3493491"/>
              <a:ext cx="520904" cy="4966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35452" y="3474885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35452" y="3474885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08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27082" y="3566960"/>
            <a:ext cx="344170" cy="260350"/>
          </a:xfrm>
          <a:custGeom>
            <a:avLst/>
            <a:gdLst/>
            <a:ahLst/>
            <a:cxnLst/>
            <a:rect l="l" t="t" r="r" b="b"/>
            <a:pathLst>
              <a:path w="344170" h="260350">
                <a:moveTo>
                  <a:pt x="325031" y="260248"/>
                </a:moveTo>
                <a:lnTo>
                  <a:pt x="18554" y="260248"/>
                </a:lnTo>
                <a:lnTo>
                  <a:pt x="11342" y="258779"/>
                </a:lnTo>
                <a:lnTo>
                  <a:pt x="5443" y="254781"/>
                </a:lnTo>
                <a:lnTo>
                  <a:pt x="1461" y="248868"/>
                </a:lnTo>
                <a:lnTo>
                  <a:pt x="0" y="241655"/>
                </a:lnTo>
                <a:lnTo>
                  <a:pt x="0" y="18605"/>
                </a:lnTo>
                <a:lnTo>
                  <a:pt x="1461" y="11385"/>
                </a:lnTo>
                <a:lnTo>
                  <a:pt x="5443" y="5468"/>
                </a:lnTo>
                <a:lnTo>
                  <a:pt x="11342" y="1469"/>
                </a:lnTo>
                <a:lnTo>
                  <a:pt x="18554" y="0"/>
                </a:lnTo>
                <a:lnTo>
                  <a:pt x="109575" y="0"/>
                </a:lnTo>
                <a:lnTo>
                  <a:pt x="113296" y="952"/>
                </a:lnTo>
                <a:lnTo>
                  <a:pt x="116077" y="3276"/>
                </a:lnTo>
                <a:lnTo>
                  <a:pt x="167131" y="37211"/>
                </a:lnTo>
                <a:lnTo>
                  <a:pt x="325031" y="37211"/>
                </a:lnTo>
                <a:lnTo>
                  <a:pt x="332243" y="38672"/>
                </a:lnTo>
                <a:lnTo>
                  <a:pt x="338142" y="42654"/>
                </a:lnTo>
                <a:lnTo>
                  <a:pt x="342124" y="48553"/>
                </a:lnTo>
                <a:lnTo>
                  <a:pt x="343585" y="55765"/>
                </a:lnTo>
                <a:lnTo>
                  <a:pt x="343585" y="241655"/>
                </a:lnTo>
                <a:lnTo>
                  <a:pt x="342124" y="248868"/>
                </a:lnTo>
                <a:lnTo>
                  <a:pt x="338142" y="254781"/>
                </a:lnTo>
                <a:lnTo>
                  <a:pt x="332243" y="258779"/>
                </a:lnTo>
                <a:lnTo>
                  <a:pt x="325031" y="26024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6537" y="4530357"/>
            <a:ext cx="105473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3040" algn="r">
              <a:lnSpc>
                <a:spcPct val="100000"/>
              </a:lnSpc>
              <a:spcBef>
                <a:spcPts val="100"/>
              </a:spcBef>
            </a:pPr>
            <a:r>
              <a:rPr sz="1700" i="1" spc="-20" dirty="0">
                <a:latin typeface="Calibri"/>
                <a:cs typeface="Calibri"/>
              </a:rPr>
              <a:t>E</a:t>
            </a:r>
            <a:r>
              <a:rPr sz="1700" i="1" spc="-5" dirty="0">
                <a:latin typeface="Calibri"/>
                <a:cs typeface="Calibri"/>
              </a:rPr>
              <a:t>ndpo</a:t>
            </a:r>
            <a:r>
              <a:rPr sz="1700" i="1" spc="-10" dirty="0">
                <a:latin typeface="Calibri"/>
                <a:cs typeface="Calibri"/>
              </a:rPr>
              <a:t>i</a:t>
            </a:r>
            <a:r>
              <a:rPr sz="1700" i="1" spc="-25" dirty="0">
                <a:latin typeface="Calibri"/>
                <a:cs typeface="Calibri"/>
              </a:rPr>
              <a:t>n</a:t>
            </a:r>
            <a:r>
              <a:rPr sz="1700" i="1" spc="-5" dirty="0">
                <a:latin typeface="Calibri"/>
                <a:cs typeface="Calibri"/>
              </a:rPr>
              <a:t>t:  object</a:t>
            </a:r>
            <a:r>
              <a:rPr sz="1700" i="1" spc="-60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store</a:t>
            </a:r>
            <a:endParaRPr sz="17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1700" i="1" spc="-10" dirty="0">
                <a:latin typeface="Calibri"/>
                <a:cs typeface="Calibri"/>
              </a:rPr>
              <a:t>access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72968" y="5298810"/>
            <a:ext cx="94488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  </a:t>
            </a:r>
            <a:r>
              <a:rPr sz="1700" i="1" spc="-5" dirty="0">
                <a:latin typeface="Calibri"/>
                <a:cs typeface="Calibri"/>
              </a:rPr>
              <a:t>file</a:t>
            </a:r>
            <a:r>
              <a:rPr sz="1700" i="1" spc="-90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system  </a:t>
            </a:r>
            <a:r>
              <a:rPr sz="1700" i="1" spc="-10" dirty="0">
                <a:latin typeface="Calibri"/>
                <a:cs typeface="Calibri"/>
              </a:rPr>
              <a:t>access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07663" y="5095880"/>
            <a:ext cx="5993765" cy="1173480"/>
            <a:chOff x="3307663" y="5095880"/>
            <a:chExt cx="5993765" cy="1173480"/>
          </a:xfrm>
        </p:grpSpPr>
        <p:sp>
          <p:nvSpPr>
            <p:cNvPr id="25" name="object 25"/>
            <p:cNvSpPr/>
            <p:nvPr/>
          </p:nvSpPr>
          <p:spPr>
            <a:xfrm>
              <a:off x="7090867" y="5209730"/>
              <a:ext cx="101600" cy="523875"/>
            </a:xfrm>
            <a:custGeom>
              <a:avLst/>
              <a:gdLst/>
              <a:ahLst/>
              <a:cxnLst/>
              <a:rect l="l" t="t" r="r" b="b"/>
              <a:pathLst>
                <a:path w="101600" h="523875">
                  <a:moveTo>
                    <a:pt x="60769" y="432498"/>
                  </a:moveTo>
                  <a:lnTo>
                    <a:pt x="40474" y="432498"/>
                  </a:lnTo>
                  <a:lnTo>
                    <a:pt x="40474" y="0"/>
                  </a:lnTo>
                  <a:lnTo>
                    <a:pt x="60769" y="0"/>
                  </a:lnTo>
                  <a:lnTo>
                    <a:pt x="60769" y="432498"/>
                  </a:lnTo>
                  <a:close/>
                </a:path>
                <a:path w="101600" h="523875">
                  <a:moveTo>
                    <a:pt x="50596" y="523621"/>
                  </a:moveTo>
                  <a:lnTo>
                    <a:pt x="0" y="422376"/>
                  </a:lnTo>
                  <a:lnTo>
                    <a:pt x="40474" y="422376"/>
                  </a:lnTo>
                  <a:lnTo>
                    <a:pt x="40474" y="432498"/>
                  </a:lnTo>
                  <a:lnTo>
                    <a:pt x="96192" y="432498"/>
                  </a:lnTo>
                  <a:lnTo>
                    <a:pt x="50596" y="523621"/>
                  </a:lnTo>
                  <a:close/>
                </a:path>
                <a:path w="101600" h="523875">
                  <a:moveTo>
                    <a:pt x="96192" y="432498"/>
                  </a:moveTo>
                  <a:lnTo>
                    <a:pt x="60769" y="432498"/>
                  </a:lnTo>
                  <a:lnTo>
                    <a:pt x="60769" y="422376"/>
                  </a:lnTo>
                  <a:lnTo>
                    <a:pt x="101257" y="422376"/>
                  </a:lnTo>
                  <a:lnTo>
                    <a:pt x="96192" y="43249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41464" y="5209730"/>
              <a:ext cx="2150110" cy="0"/>
            </a:xfrm>
            <a:custGeom>
              <a:avLst/>
              <a:gdLst/>
              <a:ahLst/>
              <a:cxnLst/>
              <a:rect l="l" t="t" r="r" b="b"/>
              <a:pathLst>
                <a:path w="2150109">
                  <a:moveTo>
                    <a:pt x="0" y="0"/>
                  </a:moveTo>
                  <a:lnTo>
                    <a:pt x="2149525" y="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9623" y="5095880"/>
              <a:ext cx="251077" cy="244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4729" y="5110454"/>
              <a:ext cx="204990" cy="1968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2298" y="5108024"/>
              <a:ext cx="209851" cy="2017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7663" y="5756934"/>
              <a:ext cx="4568188" cy="46177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897" y="5772326"/>
              <a:ext cx="3905521" cy="49660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30321" y="5767489"/>
              <a:ext cx="4525645" cy="419100"/>
            </a:xfrm>
            <a:custGeom>
              <a:avLst/>
              <a:gdLst/>
              <a:ahLst/>
              <a:cxnLst/>
              <a:rect l="l" t="t" r="r" b="b"/>
              <a:pathLst>
                <a:path w="4525645" h="419100">
                  <a:moveTo>
                    <a:pt x="4525263" y="418807"/>
                  </a:moveTo>
                  <a:lnTo>
                    <a:pt x="0" y="418807"/>
                  </a:lnTo>
                  <a:lnTo>
                    <a:pt x="0" y="0"/>
                  </a:lnTo>
                  <a:lnTo>
                    <a:pt x="4525263" y="0"/>
                  </a:lnTo>
                  <a:lnTo>
                    <a:pt x="4525263" y="418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78561" y="3388880"/>
            <a:ext cx="3053080" cy="1191895"/>
            <a:chOff x="278561" y="3388880"/>
            <a:chExt cx="3053080" cy="1191895"/>
          </a:xfrm>
        </p:grpSpPr>
        <p:sp>
          <p:nvSpPr>
            <p:cNvPr id="34" name="object 34"/>
            <p:cNvSpPr/>
            <p:nvPr/>
          </p:nvSpPr>
          <p:spPr>
            <a:xfrm>
              <a:off x="846975" y="3494735"/>
              <a:ext cx="0" cy="955040"/>
            </a:xfrm>
            <a:custGeom>
              <a:avLst/>
              <a:gdLst/>
              <a:ahLst/>
              <a:cxnLst/>
              <a:rect l="l" t="t" r="r" b="b"/>
              <a:pathLst>
                <a:path h="955039">
                  <a:moveTo>
                    <a:pt x="0" y="0"/>
                  </a:moveTo>
                  <a:lnTo>
                    <a:pt x="0" y="955027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8847" y="4399216"/>
              <a:ext cx="2492375" cy="101600"/>
            </a:xfrm>
            <a:custGeom>
              <a:avLst/>
              <a:gdLst/>
              <a:ahLst/>
              <a:cxnLst/>
              <a:rect l="l" t="t" r="r" b="b"/>
              <a:pathLst>
                <a:path w="2492375" h="101600">
                  <a:moveTo>
                    <a:pt x="2391067" y="101244"/>
                  </a:moveTo>
                  <a:lnTo>
                    <a:pt x="2391067" y="0"/>
                  </a:lnTo>
                  <a:lnTo>
                    <a:pt x="2472067" y="40474"/>
                  </a:lnTo>
                  <a:lnTo>
                    <a:pt x="2401189" y="40474"/>
                  </a:lnTo>
                  <a:lnTo>
                    <a:pt x="2401189" y="60718"/>
                  </a:lnTo>
                  <a:lnTo>
                    <a:pt x="2472088" y="60718"/>
                  </a:lnTo>
                  <a:lnTo>
                    <a:pt x="2391067" y="101244"/>
                  </a:lnTo>
                  <a:close/>
                </a:path>
                <a:path w="2492375" h="101600">
                  <a:moveTo>
                    <a:pt x="2391067" y="60718"/>
                  </a:moveTo>
                  <a:lnTo>
                    <a:pt x="0" y="60718"/>
                  </a:lnTo>
                  <a:lnTo>
                    <a:pt x="0" y="40474"/>
                  </a:lnTo>
                  <a:lnTo>
                    <a:pt x="2391067" y="40474"/>
                  </a:lnTo>
                  <a:lnTo>
                    <a:pt x="2391067" y="60718"/>
                  </a:lnTo>
                  <a:close/>
                </a:path>
                <a:path w="2492375" h="101600">
                  <a:moveTo>
                    <a:pt x="2472088" y="60718"/>
                  </a:moveTo>
                  <a:lnTo>
                    <a:pt x="2401189" y="60718"/>
                  </a:lnTo>
                  <a:lnTo>
                    <a:pt x="2401189" y="40474"/>
                  </a:lnTo>
                  <a:lnTo>
                    <a:pt x="2472067" y="40474"/>
                  </a:lnTo>
                  <a:lnTo>
                    <a:pt x="2492324" y="50596"/>
                  </a:lnTo>
                  <a:lnTo>
                    <a:pt x="2472088" y="6071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4336001"/>
              <a:ext cx="249454" cy="2446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7080" y="4350588"/>
              <a:ext cx="204978" cy="1968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4650" y="4348157"/>
              <a:ext cx="209838" cy="20171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85546" y="3395865"/>
              <a:ext cx="1318260" cy="566420"/>
            </a:xfrm>
            <a:custGeom>
              <a:avLst/>
              <a:gdLst/>
              <a:ahLst/>
              <a:cxnLst/>
              <a:rect l="l" t="t" r="r" b="b"/>
              <a:pathLst>
                <a:path w="1318260" h="566420">
                  <a:moveTo>
                    <a:pt x="1223670" y="0"/>
                  </a:moveTo>
                  <a:lnTo>
                    <a:pt x="94411" y="0"/>
                  </a:lnTo>
                  <a:lnTo>
                    <a:pt x="57660" y="7418"/>
                  </a:lnTo>
                  <a:lnTo>
                    <a:pt x="27651" y="27649"/>
                  </a:lnTo>
                  <a:lnTo>
                    <a:pt x="7418" y="57655"/>
                  </a:lnTo>
                  <a:lnTo>
                    <a:pt x="0" y="94399"/>
                  </a:lnTo>
                  <a:lnTo>
                    <a:pt x="0" y="471881"/>
                  </a:lnTo>
                  <a:lnTo>
                    <a:pt x="7418" y="508624"/>
                  </a:lnTo>
                  <a:lnTo>
                    <a:pt x="27651" y="538630"/>
                  </a:lnTo>
                  <a:lnTo>
                    <a:pt x="57660" y="558861"/>
                  </a:lnTo>
                  <a:lnTo>
                    <a:pt x="94411" y="566280"/>
                  </a:lnTo>
                  <a:lnTo>
                    <a:pt x="1223670" y="566280"/>
                  </a:lnTo>
                  <a:lnTo>
                    <a:pt x="1260416" y="558861"/>
                  </a:lnTo>
                  <a:lnTo>
                    <a:pt x="1290426" y="538630"/>
                  </a:lnTo>
                  <a:lnTo>
                    <a:pt x="1310661" y="508624"/>
                  </a:lnTo>
                  <a:lnTo>
                    <a:pt x="1318082" y="471881"/>
                  </a:lnTo>
                  <a:lnTo>
                    <a:pt x="1318082" y="94399"/>
                  </a:lnTo>
                  <a:lnTo>
                    <a:pt x="1310661" y="57655"/>
                  </a:lnTo>
                  <a:lnTo>
                    <a:pt x="1290426" y="27649"/>
                  </a:lnTo>
                  <a:lnTo>
                    <a:pt x="1260416" y="7418"/>
                  </a:lnTo>
                  <a:lnTo>
                    <a:pt x="1223670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5546" y="3395865"/>
              <a:ext cx="1318260" cy="566420"/>
            </a:xfrm>
            <a:custGeom>
              <a:avLst/>
              <a:gdLst/>
              <a:ahLst/>
              <a:cxnLst/>
              <a:rect l="l" t="t" r="r" b="b"/>
              <a:pathLst>
                <a:path w="1318260" h="566420">
                  <a:moveTo>
                    <a:pt x="0" y="94399"/>
                  </a:moveTo>
                  <a:lnTo>
                    <a:pt x="7418" y="57655"/>
                  </a:lnTo>
                  <a:lnTo>
                    <a:pt x="27651" y="27649"/>
                  </a:lnTo>
                  <a:lnTo>
                    <a:pt x="57660" y="7418"/>
                  </a:lnTo>
                  <a:lnTo>
                    <a:pt x="94411" y="0"/>
                  </a:lnTo>
                  <a:lnTo>
                    <a:pt x="1223670" y="0"/>
                  </a:lnTo>
                  <a:lnTo>
                    <a:pt x="1260416" y="7418"/>
                  </a:lnTo>
                  <a:lnTo>
                    <a:pt x="1290426" y="27649"/>
                  </a:lnTo>
                  <a:lnTo>
                    <a:pt x="1310661" y="57655"/>
                  </a:lnTo>
                  <a:lnTo>
                    <a:pt x="1318082" y="94399"/>
                  </a:lnTo>
                  <a:lnTo>
                    <a:pt x="1318082" y="471881"/>
                  </a:lnTo>
                  <a:lnTo>
                    <a:pt x="1310661" y="508624"/>
                  </a:lnTo>
                  <a:lnTo>
                    <a:pt x="1290426" y="538630"/>
                  </a:lnTo>
                  <a:lnTo>
                    <a:pt x="1260416" y="558861"/>
                  </a:lnTo>
                  <a:lnTo>
                    <a:pt x="1223670" y="566280"/>
                  </a:lnTo>
                  <a:lnTo>
                    <a:pt x="94411" y="566280"/>
                  </a:lnTo>
                  <a:lnTo>
                    <a:pt x="57660" y="558861"/>
                  </a:lnTo>
                  <a:lnTo>
                    <a:pt x="27651" y="538630"/>
                  </a:lnTo>
                  <a:lnTo>
                    <a:pt x="7418" y="508624"/>
                  </a:lnTo>
                  <a:lnTo>
                    <a:pt x="0" y="471881"/>
                  </a:lnTo>
                  <a:lnTo>
                    <a:pt x="0" y="94399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30321" y="5767489"/>
            <a:ext cx="4525645" cy="4191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52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‘CustomerATMTransactionsSummary.csv’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189716" y="5201201"/>
            <a:ext cx="2473325" cy="889000"/>
            <a:chOff x="2189716" y="5201201"/>
            <a:chExt cx="2473325" cy="889000"/>
          </a:xfrm>
        </p:grpSpPr>
        <p:sp>
          <p:nvSpPr>
            <p:cNvPr id="43" name="object 43"/>
            <p:cNvSpPr/>
            <p:nvPr/>
          </p:nvSpPr>
          <p:spPr>
            <a:xfrm>
              <a:off x="3468789" y="5819571"/>
              <a:ext cx="209550" cy="270510"/>
            </a:xfrm>
            <a:custGeom>
              <a:avLst/>
              <a:gdLst/>
              <a:ahLst/>
              <a:cxnLst/>
              <a:rect l="l" t="t" r="r" b="b"/>
              <a:pathLst>
                <a:path w="209550" h="270510">
                  <a:moveTo>
                    <a:pt x="209346" y="270370"/>
                  </a:moveTo>
                  <a:lnTo>
                    <a:pt x="0" y="270370"/>
                  </a:lnTo>
                  <a:lnTo>
                    <a:pt x="0" y="0"/>
                  </a:lnTo>
                  <a:lnTo>
                    <a:pt x="135089" y="0"/>
                  </a:lnTo>
                  <a:lnTo>
                    <a:pt x="155353" y="20294"/>
                  </a:lnTo>
                  <a:lnTo>
                    <a:pt x="20243" y="20294"/>
                  </a:lnTo>
                  <a:lnTo>
                    <a:pt x="20243" y="250139"/>
                  </a:lnTo>
                  <a:lnTo>
                    <a:pt x="209346" y="250139"/>
                  </a:lnTo>
                  <a:lnTo>
                    <a:pt x="209346" y="270370"/>
                  </a:lnTo>
                  <a:close/>
                </a:path>
                <a:path w="209550" h="270510">
                  <a:moveTo>
                    <a:pt x="209346" y="250139"/>
                  </a:moveTo>
                  <a:lnTo>
                    <a:pt x="189103" y="250139"/>
                  </a:lnTo>
                  <a:lnTo>
                    <a:pt x="189103" y="91287"/>
                  </a:lnTo>
                  <a:lnTo>
                    <a:pt x="114795" y="91287"/>
                  </a:lnTo>
                  <a:lnTo>
                    <a:pt x="114795" y="20294"/>
                  </a:lnTo>
                  <a:lnTo>
                    <a:pt x="155353" y="20294"/>
                  </a:lnTo>
                  <a:lnTo>
                    <a:pt x="163823" y="28778"/>
                  </a:lnTo>
                  <a:lnTo>
                    <a:pt x="135089" y="28778"/>
                  </a:lnTo>
                  <a:lnTo>
                    <a:pt x="135089" y="70993"/>
                  </a:lnTo>
                  <a:lnTo>
                    <a:pt x="205973" y="70993"/>
                  </a:lnTo>
                  <a:lnTo>
                    <a:pt x="209346" y="74371"/>
                  </a:lnTo>
                  <a:lnTo>
                    <a:pt x="209346" y="250139"/>
                  </a:lnTo>
                  <a:close/>
                </a:path>
                <a:path w="209550" h="270510">
                  <a:moveTo>
                    <a:pt x="205973" y="70993"/>
                  </a:moveTo>
                  <a:lnTo>
                    <a:pt x="177304" y="70993"/>
                  </a:lnTo>
                  <a:lnTo>
                    <a:pt x="135089" y="28778"/>
                  </a:lnTo>
                  <a:lnTo>
                    <a:pt x="163823" y="28778"/>
                  </a:lnTo>
                  <a:lnTo>
                    <a:pt x="205973" y="709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9716" y="5201201"/>
              <a:ext cx="2473253" cy="48849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4769" y="5230358"/>
              <a:ext cx="994810" cy="49660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212378" y="5211711"/>
              <a:ext cx="2430780" cy="445770"/>
            </a:xfrm>
            <a:custGeom>
              <a:avLst/>
              <a:gdLst/>
              <a:ahLst/>
              <a:cxnLst/>
              <a:rect l="l" t="t" r="r" b="b"/>
              <a:pathLst>
                <a:path w="2430779" h="445770">
                  <a:moveTo>
                    <a:pt x="2430310" y="445592"/>
                  </a:moveTo>
                  <a:lnTo>
                    <a:pt x="0" y="445592"/>
                  </a:lnTo>
                  <a:lnTo>
                    <a:pt x="0" y="0"/>
                  </a:lnTo>
                  <a:lnTo>
                    <a:pt x="2430310" y="0"/>
                  </a:lnTo>
                  <a:lnTo>
                    <a:pt x="2430310" y="445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Multi-Modal </a:t>
            </a:r>
            <a:r>
              <a:rPr spc="-10" dirty="0"/>
              <a:t>Advantages with ADLS Gen </a:t>
            </a:r>
            <a:r>
              <a:rPr dirty="0"/>
              <a:t>2 – </a:t>
            </a:r>
            <a:r>
              <a:rPr spc="-15" dirty="0"/>
              <a:t>Example</a:t>
            </a:r>
            <a:r>
              <a:rPr spc="-45" dirty="0"/>
              <a:t> </a:t>
            </a:r>
            <a:r>
              <a:rPr dirty="0"/>
              <a:t>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81917" y="3427195"/>
            <a:ext cx="724535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0815">
              <a:lnSpc>
                <a:spcPct val="102600"/>
              </a:lnSpc>
              <a:spcBef>
                <a:spcPts val="90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12378" y="5211711"/>
            <a:ext cx="243078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Curated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316574" y="4010345"/>
            <a:ext cx="4568190" cy="836930"/>
            <a:chOff x="3316574" y="4010345"/>
            <a:chExt cx="4568190" cy="836930"/>
          </a:xfrm>
        </p:grpSpPr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6574" y="4019256"/>
              <a:ext cx="4568188" cy="75339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5808" y="4010345"/>
              <a:ext cx="4065922" cy="8368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39261" y="4029773"/>
              <a:ext cx="4525645" cy="710565"/>
            </a:xfrm>
            <a:custGeom>
              <a:avLst/>
              <a:gdLst/>
              <a:ahLst/>
              <a:cxnLst/>
              <a:rect l="l" t="t" r="r" b="b"/>
              <a:pathLst>
                <a:path w="4525645" h="710564">
                  <a:moveTo>
                    <a:pt x="4525264" y="710501"/>
                  </a:moveTo>
                  <a:lnTo>
                    <a:pt x="0" y="710501"/>
                  </a:lnTo>
                  <a:lnTo>
                    <a:pt x="0" y="0"/>
                  </a:lnTo>
                  <a:lnTo>
                    <a:pt x="4525264" y="0"/>
                  </a:lnTo>
                  <a:lnTo>
                    <a:pt x="4525264" y="71050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303170" y="4960604"/>
            <a:ext cx="8063865" cy="601980"/>
            <a:chOff x="2303170" y="4960604"/>
            <a:chExt cx="8063865" cy="601980"/>
          </a:xfrm>
        </p:grpSpPr>
        <p:sp>
          <p:nvSpPr>
            <p:cNvPr id="55" name="object 55"/>
            <p:cNvSpPr/>
            <p:nvPr/>
          </p:nvSpPr>
          <p:spPr>
            <a:xfrm>
              <a:off x="2303170" y="5302250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197"/>
                  </a:moveTo>
                  <a:lnTo>
                    <a:pt x="18592" y="260197"/>
                  </a:lnTo>
                  <a:lnTo>
                    <a:pt x="11379" y="258728"/>
                  </a:lnTo>
                  <a:lnTo>
                    <a:pt x="5467" y="254728"/>
                  </a:lnTo>
                  <a:lnTo>
                    <a:pt x="1469" y="248812"/>
                  </a:lnTo>
                  <a:lnTo>
                    <a:pt x="0" y="241592"/>
                  </a:lnTo>
                  <a:lnTo>
                    <a:pt x="0" y="18554"/>
                  </a:lnTo>
                  <a:lnTo>
                    <a:pt x="1469" y="11342"/>
                  </a:lnTo>
                  <a:lnTo>
                    <a:pt x="5467" y="5443"/>
                  </a:lnTo>
                  <a:lnTo>
                    <a:pt x="11379" y="1461"/>
                  </a:lnTo>
                  <a:lnTo>
                    <a:pt x="18592" y="0"/>
                  </a:lnTo>
                  <a:lnTo>
                    <a:pt x="109575" y="0"/>
                  </a:lnTo>
                  <a:lnTo>
                    <a:pt x="113296" y="888"/>
                  </a:lnTo>
                  <a:lnTo>
                    <a:pt x="116077" y="3225"/>
                  </a:lnTo>
                  <a:lnTo>
                    <a:pt x="167182" y="37160"/>
                  </a:lnTo>
                  <a:lnTo>
                    <a:pt x="325081" y="37160"/>
                  </a:lnTo>
                  <a:lnTo>
                    <a:pt x="332294" y="38629"/>
                  </a:lnTo>
                  <a:lnTo>
                    <a:pt x="338193" y="42629"/>
                  </a:lnTo>
                  <a:lnTo>
                    <a:pt x="342175" y="48545"/>
                  </a:lnTo>
                  <a:lnTo>
                    <a:pt x="343636" y="55765"/>
                  </a:lnTo>
                  <a:lnTo>
                    <a:pt x="343636" y="241592"/>
                  </a:lnTo>
                  <a:lnTo>
                    <a:pt x="342175" y="248812"/>
                  </a:lnTo>
                  <a:lnTo>
                    <a:pt x="338193" y="254728"/>
                  </a:lnTo>
                  <a:lnTo>
                    <a:pt x="332294" y="258728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42006" y="4967490"/>
              <a:ext cx="1318260" cy="544830"/>
            </a:xfrm>
            <a:custGeom>
              <a:avLst/>
              <a:gdLst/>
              <a:ahLst/>
              <a:cxnLst/>
              <a:rect l="l" t="t" r="r" b="b"/>
              <a:pathLst>
                <a:path w="1318259" h="544829">
                  <a:moveTo>
                    <a:pt x="1227277" y="0"/>
                  </a:moveTo>
                  <a:lnTo>
                    <a:pt x="90728" y="0"/>
                  </a:lnTo>
                  <a:lnTo>
                    <a:pt x="55415" y="7130"/>
                  </a:lnTo>
                  <a:lnTo>
                    <a:pt x="26576" y="26576"/>
                  </a:lnTo>
                  <a:lnTo>
                    <a:pt x="7130" y="55415"/>
                  </a:lnTo>
                  <a:lnTo>
                    <a:pt x="0" y="90728"/>
                  </a:lnTo>
                  <a:lnTo>
                    <a:pt x="0" y="453669"/>
                  </a:lnTo>
                  <a:lnTo>
                    <a:pt x="7130" y="488968"/>
                  </a:lnTo>
                  <a:lnTo>
                    <a:pt x="26576" y="517813"/>
                  </a:lnTo>
                  <a:lnTo>
                    <a:pt x="55415" y="537272"/>
                  </a:lnTo>
                  <a:lnTo>
                    <a:pt x="90728" y="544410"/>
                  </a:lnTo>
                  <a:lnTo>
                    <a:pt x="1227277" y="544410"/>
                  </a:lnTo>
                  <a:lnTo>
                    <a:pt x="1262597" y="537272"/>
                  </a:lnTo>
                  <a:lnTo>
                    <a:pt x="1291440" y="517813"/>
                  </a:lnTo>
                  <a:lnTo>
                    <a:pt x="1310887" y="488968"/>
                  </a:lnTo>
                  <a:lnTo>
                    <a:pt x="1318018" y="453669"/>
                  </a:lnTo>
                  <a:lnTo>
                    <a:pt x="1318018" y="90728"/>
                  </a:lnTo>
                  <a:lnTo>
                    <a:pt x="1310887" y="55415"/>
                  </a:lnTo>
                  <a:lnTo>
                    <a:pt x="1291440" y="26576"/>
                  </a:lnTo>
                  <a:lnTo>
                    <a:pt x="1262597" y="7130"/>
                  </a:lnTo>
                  <a:lnTo>
                    <a:pt x="1227277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42006" y="4967490"/>
              <a:ext cx="1318260" cy="544830"/>
            </a:xfrm>
            <a:custGeom>
              <a:avLst/>
              <a:gdLst/>
              <a:ahLst/>
              <a:cxnLst/>
              <a:rect l="l" t="t" r="r" b="b"/>
              <a:pathLst>
                <a:path w="1318259" h="544829">
                  <a:moveTo>
                    <a:pt x="0" y="90728"/>
                  </a:moveTo>
                  <a:lnTo>
                    <a:pt x="7130" y="55415"/>
                  </a:lnTo>
                  <a:lnTo>
                    <a:pt x="26576" y="26576"/>
                  </a:lnTo>
                  <a:lnTo>
                    <a:pt x="55415" y="7130"/>
                  </a:lnTo>
                  <a:lnTo>
                    <a:pt x="90728" y="0"/>
                  </a:lnTo>
                  <a:lnTo>
                    <a:pt x="1227277" y="0"/>
                  </a:lnTo>
                  <a:lnTo>
                    <a:pt x="1262597" y="7130"/>
                  </a:lnTo>
                  <a:lnTo>
                    <a:pt x="1291440" y="26576"/>
                  </a:lnTo>
                  <a:lnTo>
                    <a:pt x="1310887" y="55415"/>
                  </a:lnTo>
                  <a:lnTo>
                    <a:pt x="1318018" y="90728"/>
                  </a:lnTo>
                  <a:lnTo>
                    <a:pt x="1318018" y="453669"/>
                  </a:lnTo>
                  <a:lnTo>
                    <a:pt x="1310887" y="488968"/>
                  </a:lnTo>
                  <a:lnTo>
                    <a:pt x="1291440" y="517813"/>
                  </a:lnTo>
                  <a:lnTo>
                    <a:pt x="1262597" y="537272"/>
                  </a:lnTo>
                  <a:lnTo>
                    <a:pt x="1227277" y="544410"/>
                  </a:lnTo>
                  <a:lnTo>
                    <a:pt x="90728" y="544410"/>
                  </a:lnTo>
                  <a:lnTo>
                    <a:pt x="55415" y="537272"/>
                  </a:lnTo>
                  <a:lnTo>
                    <a:pt x="26576" y="517813"/>
                  </a:lnTo>
                  <a:lnTo>
                    <a:pt x="7130" y="488968"/>
                  </a:lnTo>
                  <a:lnTo>
                    <a:pt x="0" y="453669"/>
                  </a:lnTo>
                  <a:lnTo>
                    <a:pt x="0" y="90728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339261" y="4029773"/>
            <a:ext cx="4525645" cy="7105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33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‘CustomerATMTransactions_201808_1.csv’</a:t>
            </a:r>
            <a:endParaRPr sz="1700">
              <a:latin typeface="Calibri"/>
              <a:cs typeface="Calibri"/>
            </a:endParaRPr>
          </a:p>
          <a:p>
            <a:pPr marL="388620">
              <a:lnSpc>
                <a:spcPct val="100000"/>
              </a:lnSpc>
              <a:spcBef>
                <a:spcPts val="645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‘CustomerATMTransactions_201808_2.csv’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477666" y="2045002"/>
            <a:ext cx="7136130" cy="2661285"/>
            <a:chOff x="3477666" y="2045002"/>
            <a:chExt cx="7136130" cy="2661285"/>
          </a:xfrm>
        </p:grpSpPr>
        <p:sp>
          <p:nvSpPr>
            <p:cNvPr id="60" name="object 60"/>
            <p:cNvSpPr/>
            <p:nvPr/>
          </p:nvSpPr>
          <p:spPr>
            <a:xfrm>
              <a:off x="3477666" y="4081906"/>
              <a:ext cx="209550" cy="624840"/>
            </a:xfrm>
            <a:custGeom>
              <a:avLst/>
              <a:gdLst/>
              <a:ahLst/>
              <a:cxnLst/>
              <a:rect l="l" t="t" r="r" b="b"/>
              <a:pathLst>
                <a:path w="209550" h="624839">
                  <a:moveTo>
                    <a:pt x="209397" y="428383"/>
                  </a:moveTo>
                  <a:lnTo>
                    <a:pt x="206019" y="425005"/>
                  </a:lnTo>
                  <a:lnTo>
                    <a:pt x="189166" y="408139"/>
                  </a:lnTo>
                  <a:lnTo>
                    <a:pt x="189166" y="445300"/>
                  </a:lnTo>
                  <a:lnTo>
                    <a:pt x="189166" y="604100"/>
                  </a:lnTo>
                  <a:lnTo>
                    <a:pt x="20294" y="604100"/>
                  </a:lnTo>
                  <a:lnTo>
                    <a:pt x="20294" y="374307"/>
                  </a:lnTo>
                  <a:lnTo>
                    <a:pt x="114846" y="374307"/>
                  </a:lnTo>
                  <a:lnTo>
                    <a:pt x="114846" y="445300"/>
                  </a:lnTo>
                  <a:lnTo>
                    <a:pt x="189166" y="445300"/>
                  </a:lnTo>
                  <a:lnTo>
                    <a:pt x="189166" y="408139"/>
                  </a:lnTo>
                  <a:lnTo>
                    <a:pt x="177304" y="396265"/>
                  </a:lnTo>
                  <a:lnTo>
                    <a:pt x="177304" y="425005"/>
                  </a:lnTo>
                  <a:lnTo>
                    <a:pt x="135089" y="425005"/>
                  </a:lnTo>
                  <a:lnTo>
                    <a:pt x="135089" y="382790"/>
                  </a:lnTo>
                  <a:lnTo>
                    <a:pt x="177304" y="425005"/>
                  </a:lnTo>
                  <a:lnTo>
                    <a:pt x="177304" y="396265"/>
                  </a:lnTo>
                  <a:lnTo>
                    <a:pt x="163842" y="382790"/>
                  </a:lnTo>
                  <a:lnTo>
                    <a:pt x="155359" y="374307"/>
                  </a:lnTo>
                  <a:lnTo>
                    <a:pt x="135089" y="354012"/>
                  </a:lnTo>
                  <a:lnTo>
                    <a:pt x="0" y="354012"/>
                  </a:lnTo>
                  <a:lnTo>
                    <a:pt x="0" y="624382"/>
                  </a:lnTo>
                  <a:lnTo>
                    <a:pt x="209397" y="624382"/>
                  </a:lnTo>
                  <a:lnTo>
                    <a:pt x="209397" y="604100"/>
                  </a:lnTo>
                  <a:lnTo>
                    <a:pt x="209397" y="428383"/>
                  </a:lnTo>
                  <a:close/>
                </a:path>
                <a:path w="209550" h="624839">
                  <a:moveTo>
                    <a:pt x="209397" y="74371"/>
                  </a:moveTo>
                  <a:lnTo>
                    <a:pt x="206019" y="70993"/>
                  </a:lnTo>
                  <a:lnTo>
                    <a:pt x="189166" y="54127"/>
                  </a:lnTo>
                  <a:lnTo>
                    <a:pt x="189166" y="91287"/>
                  </a:lnTo>
                  <a:lnTo>
                    <a:pt x="189166" y="250088"/>
                  </a:lnTo>
                  <a:lnTo>
                    <a:pt x="20294" y="250088"/>
                  </a:lnTo>
                  <a:lnTo>
                    <a:pt x="20294" y="20294"/>
                  </a:lnTo>
                  <a:lnTo>
                    <a:pt x="114846" y="20294"/>
                  </a:lnTo>
                  <a:lnTo>
                    <a:pt x="114846" y="91287"/>
                  </a:lnTo>
                  <a:lnTo>
                    <a:pt x="189166" y="91287"/>
                  </a:lnTo>
                  <a:lnTo>
                    <a:pt x="189166" y="54127"/>
                  </a:lnTo>
                  <a:lnTo>
                    <a:pt x="177304" y="42252"/>
                  </a:lnTo>
                  <a:lnTo>
                    <a:pt x="177304" y="70993"/>
                  </a:lnTo>
                  <a:lnTo>
                    <a:pt x="135089" y="70993"/>
                  </a:lnTo>
                  <a:lnTo>
                    <a:pt x="135089" y="28778"/>
                  </a:lnTo>
                  <a:lnTo>
                    <a:pt x="177304" y="70993"/>
                  </a:lnTo>
                  <a:lnTo>
                    <a:pt x="177304" y="42252"/>
                  </a:lnTo>
                  <a:lnTo>
                    <a:pt x="163842" y="28778"/>
                  </a:lnTo>
                  <a:lnTo>
                    <a:pt x="155359" y="20294"/>
                  </a:lnTo>
                  <a:lnTo>
                    <a:pt x="135089" y="0"/>
                  </a:lnTo>
                  <a:lnTo>
                    <a:pt x="0" y="0"/>
                  </a:lnTo>
                  <a:lnTo>
                    <a:pt x="0" y="270370"/>
                  </a:lnTo>
                  <a:lnTo>
                    <a:pt x="209397" y="270370"/>
                  </a:lnTo>
                  <a:lnTo>
                    <a:pt x="209397" y="250088"/>
                  </a:lnTo>
                  <a:lnTo>
                    <a:pt x="209397" y="743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06969" y="2051888"/>
              <a:ext cx="2899410" cy="1811655"/>
            </a:xfrm>
            <a:custGeom>
              <a:avLst/>
              <a:gdLst/>
              <a:ahLst/>
              <a:cxnLst/>
              <a:rect l="l" t="t" r="r" b="b"/>
              <a:pathLst>
                <a:path w="2899409" h="1811654">
                  <a:moveTo>
                    <a:pt x="2597442" y="0"/>
                  </a:moveTo>
                  <a:lnTo>
                    <a:pt x="1095768" y="0"/>
                  </a:lnTo>
                  <a:lnTo>
                    <a:pt x="1046798" y="3952"/>
                  </a:lnTo>
                  <a:lnTo>
                    <a:pt x="1000345" y="15393"/>
                  </a:lnTo>
                  <a:lnTo>
                    <a:pt x="957031" y="33703"/>
                  </a:lnTo>
                  <a:lnTo>
                    <a:pt x="917476" y="58258"/>
                  </a:lnTo>
                  <a:lnTo>
                    <a:pt x="882302" y="88438"/>
                  </a:lnTo>
                  <a:lnTo>
                    <a:pt x="852130" y="123619"/>
                  </a:lnTo>
                  <a:lnTo>
                    <a:pt x="827582" y="163181"/>
                  </a:lnTo>
                  <a:lnTo>
                    <a:pt x="809278" y="206501"/>
                  </a:lnTo>
                  <a:lnTo>
                    <a:pt x="797840" y="252958"/>
                  </a:lnTo>
                  <a:lnTo>
                    <a:pt x="793889" y="301929"/>
                  </a:lnTo>
                  <a:lnTo>
                    <a:pt x="0" y="562025"/>
                  </a:lnTo>
                  <a:lnTo>
                    <a:pt x="793889" y="754760"/>
                  </a:lnTo>
                  <a:lnTo>
                    <a:pt x="793889" y="1509521"/>
                  </a:lnTo>
                  <a:lnTo>
                    <a:pt x="797840" y="1558493"/>
                  </a:lnTo>
                  <a:lnTo>
                    <a:pt x="809278" y="1604948"/>
                  </a:lnTo>
                  <a:lnTo>
                    <a:pt x="827582" y="1648267"/>
                  </a:lnTo>
                  <a:lnTo>
                    <a:pt x="852130" y="1687827"/>
                  </a:lnTo>
                  <a:lnTo>
                    <a:pt x="882302" y="1723007"/>
                  </a:lnTo>
                  <a:lnTo>
                    <a:pt x="917476" y="1753184"/>
                  </a:lnTo>
                  <a:lnTo>
                    <a:pt x="957031" y="1777738"/>
                  </a:lnTo>
                  <a:lnTo>
                    <a:pt x="1000345" y="1796046"/>
                  </a:lnTo>
                  <a:lnTo>
                    <a:pt x="1046798" y="1807487"/>
                  </a:lnTo>
                  <a:lnTo>
                    <a:pt x="1095768" y="1811439"/>
                  </a:lnTo>
                  <a:lnTo>
                    <a:pt x="2597442" y="1811439"/>
                  </a:lnTo>
                  <a:lnTo>
                    <a:pt x="2646413" y="1807487"/>
                  </a:lnTo>
                  <a:lnTo>
                    <a:pt x="2692870" y="1796046"/>
                  </a:lnTo>
                  <a:lnTo>
                    <a:pt x="2736190" y="1777738"/>
                  </a:lnTo>
                  <a:lnTo>
                    <a:pt x="2775752" y="1753184"/>
                  </a:lnTo>
                  <a:lnTo>
                    <a:pt x="2810933" y="1723007"/>
                  </a:lnTo>
                  <a:lnTo>
                    <a:pt x="2841113" y="1687827"/>
                  </a:lnTo>
                  <a:lnTo>
                    <a:pt x="2865668" y="1648267"/>
                  </a:lnTo>
                  <a:lnTo>
                    <a:pt x="2883978" y="1604948"/>
                  </a:lnTo>
                  <a:lnTo>
                    <a:pt x="2895419" y="1558493"/>
                  </a:lnTo>
                  <a:lnTo>
                    <a:pt x="2899371" y="1509521"/>
                  </a:lnTo>
                  <a:lnTo>
                    <a:pt x="2899371" y="301929"/>
                  </a:lnTo>
                  <a:lnTo>
                    <a:pt x="2895419" y="252958"/>
                  </a:lnTo>
                  <a:lnTo>
                    <a:pt x="2883978" y="206501"/>
                  </a:lnTo>
                  <a:lnTo>
                    <a:pt x="2865668" y="163181"/>
                  </a:lnTo>
                  <a:lnTo>
                    <a:pt x="2841113" y="123619"/>
                  </a:lnTo>
                  <a:lnTo>
                    <a:pt x="2810933" y="88438"/>
                  </a:lnTo>
                  <a:lnTo>
                    <a:pt x="2775752" y="58258"/>
                  </a:lnTo>
                  <a:lnTo>
                    <a:pt x="2736190" y="33703"/>
                  </a:lnTo>
                  <a:lnTo>
                    <a:pt x="2692870" y="15393"/>
                  </a:lnTo>
                  <a:lnTo>
                    <a:pt x="2646413" y="3952"/>
                  </a:lnTo>
                  <a:lnTo>
                    <a:pt x="2597442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06969" y="2051888"/>
              <a:ext cx="2899410" cy="1811655"/>
            </a:xfrm>
            <a:custGeom>
              <a:avLst/>
              <a:gdLst/>
              <a:ahLst/>
              <a:cxnLst/>
              <a:rect l="l" t="t" r="r" b="b"/>
              <a:pathLst>
                <a:path w="2899409" h="1811654">
                  <a:moveTo>
                    <a:pt x="793889" y="301929"/>
                  </a:moveTo>
                  <a:lnTo>
                    <a:pt x="797840" y="252958"/>
                  </a:lnTo>
                  <a:lnTo>
                    <a:pt x="809278" y="206501"/>
                  </a:lnTo>
                  <a:lnTo>
                    <a:pt x="827582" y="163181"/>
                  </a:lnTo>
                  <a:lnTo>
                    <a:pt x="852130" y="123619"/>
                  </a:lnTo>
                  <a:lnTo>
                    <a:pt x="882302" y="88438"/>
                  </a:lnTo>
                  <a:lnTo>
                    <a:pt x="917476" y="58258"/>
                  </a:lnTo>
                  <a:lnTo>
                    <a:pt x="957031" y="33703"/>
                  </a:lnTo>
                  <a:lnTo>
                    <a:pt x="1000345" y="15393"/>
                  </a:lnTo>
                  <a:lnTo>
                    <a:pt x="1046798" y="3952"/>
                  </a:lnTo>
                  <a:lnTo>
                    <a:pt x="1095768" y="0"/>
                  </a:lnTo>
                  <a:lnTo>
                    <a:pt x="2597442" y="0"/>
                  </a:lnTo>
                  <a:lnTo>
                    <a:pt x="2646413" y="3952"/>
                  </a:lnTo>
                  <a:lnTo>
                    <a:pt x="2692870" y="15393"/>
                  </a:lnTo>
                  <a:lnTo>
                    <a:pt x="2736190" y="33703"/>
                  </a:lnTo>
                  <a:lnTo>
                    <a:pt x="2775752" y="58258"/>
                  </a:lnTo>
                  <a:lnTo>
                    <a:pt x="2810933" y="88438"/>
                  </a:lnTo>
                  <a:lnTo>
                    <a:pt x="2841113" y="123619"/>
                  </a:lnTo>
                  <a:lnTo>
                    <a:pt x="2865668" y="163181"/>
                  </a:lnTo>
                  <a:lnTo>
                    <a:pt x="2883978" y="206501"/>
                  </a:lnTo>
                  <a:lnTo>
                    <a:pt x="2895419" y="252958"/>
                  </a:lnTo>
                  <a:lnTo>
                    <a:pt x="2899371" y="301929"/>
                  </a:lnTo>
                  <a:lnTo>
                    <a:pt x="2899371" y="1509521"/>
                  </a:lnTo>
                  <a:lnTo>
                    <a:pt x="2895419" y="1558493"/>
                  </a:lnTo>
                  <a:lnTo>
                    <a:pt x="2883978" y="1604948"/>
                  </a:lnTo>
                  <a:lnTo>
                    <a:pt x="2865668" y="1648267"/>
                  </a:lnTo>
                  <a:lnTo>
                    <a:pt x="2841113" y="1687827"/>
                  </a:lnTo>
                  <a:lnTo>
                    <a:pt x="2810933" y="1723007"/>
                  </a:lnTo>
                  <a:lnTo>
                    <a:pt x="2775752" y="1753184"/>
                  </a:lnTo>
                  <a:lnTo>
                    <a:pt x="2736190" y="1777738"/>
                  </a:lnTo>
                  <a:lnTo>
                    <a:pt x="2692870" y="1796046"/>
                  </a:lnTo>
                  <a:lnTo>
                    <a:pt x="2646413" y="1807487"/>
                  </a:lnTo>
                  <a:lnTo>
                    <a:pt x="2597442" y="1811439"/>
                  </a:lnTo>
                  <a:lnTo>
                    <a:pt x="1095768" y="1811439"/>
                  </a:lnTo>
                  <a:lnTo>
                    <a:pt x="1046798" y="1807487"/>
                  </a:lnTo>
                  <a:lnTo>
                    <a:pt x="1000345" y="1796046"/>
                  </a:lnTo>
                  <a:lnTo>
                    <a:pt x="957031" y="1777738"/>
                  </a:lnTo>
                  <a:lnTo>
                    <a:pt x="917476" y="1753184"/>
                  </a:lnTo>
                  <a:lnTo>
                    <a:pt x="882302" y="1723007"/>
                  </a:lnTo>
                  <a:lnTo>
                    <a:pt x="852130" y="1687827"/>
                  </a:lnTo>
                  <a:lnTo>
                    <a:pt x="827582" y="1648267"/>
                  </a:lnTo>
                  <a:lnTo>
                    <a:pt x="809278" y="1604948"/>
                  </a:lnTo>
                  <a:lnTo>
                    <a:pt x="797840" y="1558493"/>
                  </a:lnTo>
                  <a:lnTo>
                    <a:pt x="793889" y="1509521"/>
                  </a:lnTo>
                  <a:lnTo>
                    <a:pt x="793889" y="754760"/>
                  </a:lnTo>
                  <a:lnTo>
                    <a:pt x="0" y="562025"/>
                  </a:lnTo>
                  <a:lnTo>
                    <a:pt x="793889" y="301929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281984" y="4987932"/>
            <a:ext cx="83820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7965">
              <a:lnSpc>
                <a:spcPct val="102600"/>
              </a:lnSpc>
              <a:spcBef>
                <a:spcPts val="90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5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ocessing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12929" y="1858290"/>
            <a:ext cx="623633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Use </a:t>
            </a:r>
            <a:r>
              <a:rPr sz="2100" spc="-10" dirty="0">
                <a:solidFill>
                  <a:srgbClr val="30859C"/>
                </a:solidFill>
                <a:latin typeface="Calibri"/>
                <a:cs typeface="Calibri"/>
              </a:rPr>
              <a:t>different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endpoints </a:t>
            </a:r>
            <a:r>
              <a:rPr sz="2100" spc="-10" dirty="0">
                <a:solidFill>
                  <a:srgbClr val="30859C"/>
                </a:solidFill>
                <a:latin typeface="Calibri"/>
                <a:cs typeface="Calibri"/>
              </a:rPr>
              <a:t>for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ingestion vs. </a:t>
            </a:r>
            <a:r>
              <a:rPr sz="21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r>
              <a:rPr sz="2100" spc="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processing: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90134" y="2153033"/>
            <a:ext cx="1725295" cy="158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Current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status: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This  is the vision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product team,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but using both 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interchangeably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is  not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supported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035" y="2058784"/>
            <a:ext cx="8843010" cy="4511675"/>
            <a:chOff x="484035" y="2058784"/>
            <a:chExt cx="8843010" cy="4511675"/>
          </a:xfrm>
        </p:grpSpPr>
        <p:sp>
          <p:nvSpPr>
            <p:cNvPr id="3" name="object 3"/>
            <p:cNvSpPr/>
            <p:nvPr/>
          </p:nvSpPr>
          <p:spPr>
            <a:xfrm>
              <a:off x="484035" y="3153270"/>
              <a:ext cx="283210" cy="101600"/>
            </a:xfrm>
            <a:custGeom>
              <a:avLst/>
              <a:gdLst/>
              <a:ahLst/>
              <a:cxnLst/>
              <a:rect l="l" t="t" r="r" b="b"/>
              <a:pathLst>
                <a:path w="283209" h="101600">
                  <a:moveTo>
                    <a:pt x="181876" y="101257"/>
                  </a:moveTo>
                  <a:lnTo>
                    <a:pt x="181876" y="0"/>
                  </a:lnTo>
                  <a:lnTo>
                    <a:pt x="262892" y="40487"/>
                  </a:lnTo>
                  <a:lnTo>
                    <a:pt x="191985" y="40487"/>
                  </a:lnTo>
                  <a:lnTo>
                    <a:pt x="191985" y="60718"/>
                  </a:lnTo>
                  <a:lnTo>
                    <a:pt x="262892" y="60718"/>
                  </a:lnTo>
                  <a:lnTo>
                    <a:pt x="181876" y="101257"/>
                  </a:lnTo>
                  <a:close/>
                </a:path>
                <a:path w="283209" h="101600">
                  <a:moveTo>
                    <a:pt x="181876" y="60718"/>
                  </a:moveTo>
                  <a:lnTo>
                    <a:pt x="0" y="60718"/>
                  </a:lnTo>
                  <a:lnTo>
                    <a:pt x="0" y="40487"/>
                  </a:lnTo>
                  <a:lnTo>
                    <a:pt x="181876" y="40487"/>
                  </a:lnTo>
                  <a:lnTo>
                    <a:pt x="181876" y="60718"/>
                  </a:lnTo>
                  <a:close/>
                </a:path>
                <a:path w="283209" h="101600">
                  <a:moveTo>
                    <a:pt x="262892" y="60718"/>
                  </a:moveTo>
                  <a:lnTo>
                    <a:pt x="191985" y="60718"/>
                  </a:lnTo>
                  <a:lnTo>
                    <a:pt x="191985" y="40487"/>
                  </a:lnTo>
                  <a:lnTo>
                    <a:pt x="262892" y="40487"/>
                  </a:lnTo>
                  <a:lnTo>
                    <a:pt x="283121" y="50596"/>
                  </a:lnTo>
                  <a:lnTo>
                    <a:pt x="262892" y="6071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8794" y="2318042"/>
              <a:ext cx="4084954" cy="2753995"/>
            </a:xfrm>
            <a:custGeom>
              <a:avLst/>
              <a:gdLst/>
              <a:ahLst/>
              <a:cxnLst/>
              <a:rect l="l" t="t" r="r" b="b"/>
              <a:pathLst>
                <a:path w="4084954" h="2753995">
                  <a:moveTo>
                    <a:pt x="4084535" y="2753512"/>
                  </a:moveTo>
                  <a:lnTo>
                    <a:pt x="0" y="2753512"/>
                  </a:lnTo>
                  <a:lnTo>
                    <a:pt x="0" y="0"/>
                  </a:lnTo>
                  <a:lnTo>
                    <a:pt x="4084535" y="0"/>
                  </a:lnTo>
                  <a:lnTo>
                    <a:pt x="4084535" y="2753512"/>
                  </a:lnTo>
                  <a:close/>
                </a:path>
              </a:pathLst>
            </a:custGeom>
            <a:solidFill>
              <a:srgbClr val="30859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6179" y="3738562"/>
              <a:ext cx="5715" cy="1607185"/>
            </a:xfrm>
            <a:custGeom>
              <a:avLst/>
              <a:gdLst/>
              <a:ahLst/>
              <a:cxnLst/>
              <a:rect l="l" t="t" r="r" b="b"/>
              <a:pathLst>
                <a:path w="5714" h="1607185">
                  <a:moveTo>
                    <a:pt x="0" y="1606842"/>
                  </a:moveTo>
                  <a:lnTo>
                    <a:pt x="5156" y="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4662" y="2058784"/>
              <a:ext cx="3822700" cy="4511675"/>
            </a:xfrm>
            <a:custGeom>
              <a:avLst/>
              <a:gdLst/>
              <a:ahLst/>
              <a:cxnLst/>
              <a:rect l="l" t="t" r="r" b="b"/>
              <a:pathLst>
                <a:path w="3822700" h="4511675">
                  <a:moveTo>
                    <a:pt x="3822103" y="4511471"/>
                  </a:moveTo>
                  <a:lnTo>
                    <a:pt x="0" y="4511471"/>
                  </a:lnTo>
                  <a:lnTo>
                    <a:pt x="0" y="0"/>
                  </a:lnTo>
                  <a:lnTo>
                    <a:pt x="3822103" y="0"/>
                  </a:lnTo>
                  <a:lnTo>
                    <a:pt x="3822103" y="4511471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2929" y="1858290"/>
            <a:ext cx="465518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Use </a:t>
            </a:r>
            <a:r>
              <a:rPr sz="2100" spc="10" dirty="0">
                <a:solidFill>
                  <a:srgbClr val="30859C"/>
                </a:solidFill>
                <a:latin typeface="Calibri"/>
                <a:cs typeface="Calibri"/>
              </a:rPr>
              <a:t>as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the basis </a:t>
            </a:r>
            <a:r>
              <a:rPr sz="2100" spc="-10" dirty="0">
                <a:solidFill>
                  <a:srgbClr val="30859C"/>
                </a:solidFill>
                <a:latin typeface="Calibri"/>
                <a:cs typeface="Calibri"/>
              </a:rPr>
              <a:t>for </a:t>
            </a:r>
            <a:r>
              <a:rPr sz="2100" spc="-5" dirty="0">
                <a:solidFill>
                  <a:srgbClr val="30859C"/>
                </a:solidFill>
                <a:latin typeface="Calibri"/>
                <a:cs typeface="Calibri"/>
              </a:rPr>
              <a:t>Dataflows </a:t>
            </a:r>
            <a:r>
              <a:rPr sz="2100" spc="5" dirty="0">
                <a:solidFill>
                  <a:srgbClr val="30859C"/>
                </a:solidFill>
                <a:latin typeface="Calibri"/>
                <a:cs typeface="Calibri"/>
              </a:rPr>
              <a:t>in </a:t>
            </a:r>
            <a:r>
              <a:rPr sz="2100" spc="-10" dirty="0">
                <a:solidFill>
                  <a:srgbClr val="30859C"/>
                </a:solidFill>
                <a:latin typeface="Calibri"/>
                <a:cs typeface="Calibri"/>
              </a:rPr>
              <a:t>Power</a:t>
            </a:r>
            <a:r>
              <a:rPr sz="2100" dirty="0">
                <a:solidFill>
                  <a:srgbClr val="30859C"/>
                </a:solidFill>
                <a:latin typeface="Calibri"/>
                <a:cs typeface="Calibri"/>
              </a:rPr>
              <a:t> BI: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101860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Multi-Modal </a:t>
            </a:r>
            <a:r>
              <a:rPr spc="-10" dirty="0"/>
              <a:t>Advantages with ADLS Gen </a:t>
            </a:r>
            <a:r>
              <a:rPr dirty="0"/>
              <a:t>2 – </a:t>
            </a:r>
            <a:r>
              <a:rPr spc="-15" dirty="0"/>
              <a:t>Example</a:t>
            </a:r>
            <a:r>
              <a:rPr spc="-45" dirty="0"/>
              <a:t> </a:t>
            </a:r>
            <a:r>
              <a:rPr dirty="0"/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34933" y="2051298"/>
            <a:ext cx="202692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25" dirty="0">
                <a:solidFill>
                  <a:srgbClr val="404040"/>
                </a:solidFill>
                <a:latin typeface="Calibri"/>
                <a:cs typeface="Calibri"/>
              </a:rPr>
              <a:t>Power </a:t>
            </a:r>
            <a:r>
              <a:rPr sz="2350" spc="-10" dirty="0">
                <a:solidFill>
                  <a:srgbClr val="404040"/>
                </a:solidFill>
                <a:latin typeface="Calibri"/>
                <a:cs typeface="Calibri"/>
              </a:rPr>
              <a:t>BI</a:t>
            </a:r>
            <a:r>
              <a:rPr sz="235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53826" y="5921385"/>
            <a:ext cx="2016125" cy="513080"/>
            <a:chOff x="5853826" y="5921385"/>
            <a:chExt cx="2016125" cy="5130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3826" y="5921385"/>
              <a:ext cx="2015543" cy="4617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4245" y="5937587"/>
              <a:ext cx="1113895" cy="4966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76531" y="5931890"/>
              <a:ext cx="1972945" cy="419100"/>
            </a:xfrm>
            <a:custGeom>
              <a:avLst/>
              <a:gdLst/>
              <a:ahLst/>
              <a:cxnLst/>
              <a:rect l="l" t="t" r="r" b="b"/>
              <a:pathLst>
                <a:path w="1972945" h="419100">
                  <a:moveTo>
                    <a:pt x="1972564" y="418846"/>
                  </a:moveTo>
                  <a:lnTo>
                    <a:pt x="0" y="418846"/>
                  </a:lnTo>
                  <a:lnTo>
                    <a:pt x="0" y="0"/>
                  </a:lnTo>
                  <a:lnTo>
                    <a:pt x="1972564" y="0"/>
                  </a:lnTo>
                  <a:lnTo>
                    <a:pt x="1972564" y="4188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76531" y="5931890"/>
            <a:ext cx="1972945" cy="4191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580390">
              <a:lnSpc>
                <a:spcPct val="100000"/>
              </a:lnSpc>
              <a:spcBef>
                <a:spcPts val="530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Report(s)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41761" y="3738562"/>
            <a:ext cx="809625" cy="616585"/>
          </a:xfrm>
          <a:custGeom>
            <a:avLst/>
            <a:gdLst/>
            <a:ahLst/>
            <a:cxnLst/>
            <a:rect l="l" t="t" r="r" b="b"/>
            <a:pathLst>
              <a:path w="809625" h="616585">
                <a:moveTo>
                  <a:pt x="0" y="0"/>
                </a:moveTo>
                <a:lnTo>
                  <a:pt x="804214" y="0"/>
                </a:lnTo>
              </a:path>
              <a:path w="809625" h="616585">
                <a:moveTo>
                  <a:pt x="4864" y="616496"/>
                </a:moveTo>
                <a:lnTo>
                  <a:pt x="809078" y="616496"/>
                </a:lnTo>
              </a:path>
            </a:pathLst>
          </a:custGeom>
          <a:ln w="20252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8519" y="4499573"/>
            <a:ext cx="3251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CDM­compliant tables in ADLS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Gen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467" y="6491313"/>
            <a:ext cx="25304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404040"/>
                </a:solidFill>
                <a:latin typeface="Calibri"/>
                <a:cs typeface="Calibri"/>
              </a:rPr>
              <a:t>CDM </a:t>
            </a:r>
            <a:r>
              <a:rPr sz="1700" i="1" dirty="0">
                <a:solidFill>
                  <a:srgbClr val="404040"/>
                </a:solidFill>
                <a:latin typeface="Calibri"/>
                <a:cs typeface="Calibri"/>
              </a:rPr>
              <a:t>= </a:t>
            </a:r>
            <a:r>
              <a:rPr sz="1700" i="1" spc="-5" dirty="0">
                <a:solidFill>
                  <a:srgbClr val="404040"/>
                </a:solidFill>
                <a:latin typeface="Calibri"/>
                <a:cs typeface="Calibri"/>
              </a:rPr>
              <a:t>Common </a:t>
            </a:r>
            <a:r>
              <a:rPr sz="1700" i="1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700" i="1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53826" y="5210929"/>
            <a:ext cx="2016125" cy="708025"/>
            <a:chOff x="5853826" y="5210929"/>
            <a:chExt cx="2016125" cy="708025"/>
          </a:xfrm>
        </p:grpSpPr>
        <p:sp>
          <p:nvSpPr>
            <p:cNvPr id="20" name="object 20"/>
            <p:cNvSpPr/>
            <p:nvPr/>
          </p:nvSpPr>
          <p:spPr>
            <a:xfrm>
              <a:off x="6087122" y="5345010"/>
              <a:ext cx="101600" cy="574040"/>
            </a:xfrm>
            <a:custGeom>
              <a:avLst/>
              <a:gdLst/>
              <a:ahLst/>
              <a:cxnLst/>
              <a:rect l="l" t="t" r="r" b="b"/>
              <a:pathLst>
                <a:path w="101600" h="574039">
                  <a:moveTo>
                    <a:pt x="60769" y="482752"/>
                  </a:moveTo>
                  <a:lnTo>
                    <a:pt x="40525" y="482752"/>
                  </a:lnTo>
                  <a:lnTo>
                    <a:pt x="40525" y="0"/>
                  </a:lnTo>
                  <a:lnTo>
                    <a:pt x="60769" y="0"/>
                  </a:lnTo>
                  <a:lnTo>
                    <a:pt x="60769" y="482752"/>
                  </a:lnTo>
                  <a:close/>
                </a:path>
                <a:path w="101600" h="574039">
                  <a:moveTo>
                    <a:pt x="50647" y="573887"/>
                  </a:moveTo>
                  <a:lnTo>
                    <a:pt x="0" y="472630"/>
                  </a:lnTo>
                  <a:lnTo>
                    <a:pt x="40525" y="472630"/>
                  </a:lnTo>
                  <a:lnTo>
                    <a:pt x="40525" y="482752"/>
                  </a:lnTo>
                  <a:lnTo>
                    <a:pt x="96232" y="482752"/>
                  </a:lnTo>
                  <a:lnTo>
                    <a:pt x="50647" y="573887"/>
                  </a:lnTo>
                  <a:close/>
                </a:path>
                <a:path w="101600" h="574039">
                  <a:moveTo>
                    <a:pt x="96232" y="482752"/>
                  </a:moveTo>
                  <a:lnTo>
                    <a:pt x="60769" y="482752"/>
                  </a:lnTo>
                  <a:lnTo>
                    <a:pt x="60769" y="472630"/>
                  </a:lnTo>
                  <a:lnTo>
                    <a:pt x="101295" y="472630"/>
                  </a:lnTo>
                  <a:lnTo>
                    <a:pt x="96232" y="48275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3826" y="5210929"/>
              <a:ext cx="2015543" cy="4609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4724" y="5226307"/>
              <a:ext cx="973747" cy="4966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76531" y="5221439"/>
              <a:ext cx="1972945" cy="418465"/>
            </a:xfrm>
            <a:custGeom>
              <a:avLst/>
              <a:gdLst/>
              <a:ahLst/>
              <a:cxnLst/>
              <a:rect l="l" t="t" r="r" b="b"/>
              <a:pathLst>
                <a:path w="1972945" h="418464">
                  <a:moveTo>
                    <a:pt x="1972564" y="418007"/>
                  </a:moveTo>
                  <a:lnTo>
                    <a:pt x="0" y="418007"/>
                  </a:lnTo>
                  <a:lnTo>
                    <a:pt x="0" y="0"/>
                  </a:lnTo>
                  <a:lnTo>
                    <a:pt x="1972564" y="0"/>
                  </a:lnTo>
                  <a:lnTo>
                    <a:pt x="1972564" y="4180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876531" y="5221439"/>
            <a:ext cx="1972945" cy="4184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650875">
              <a:lnSpc>
                <a:spcPct val="100000"/>
              </a:lnSpc>
              <a:spcBef>
                <a:spcPts val="525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48229" y="2375651"/>
            <a:ext cx="141859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404040"/>
                </a:solidFill>
                <a:latin typeface="Calibri"/>
                <a:cs typeface="Calibri"/>
              </a:rPr>
              <a:t>ADLS Gen</a:t>
            </a:r>
            <a:r>
              <a:rPr sz="235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23852" y="2121988"/>
            <a:ext cx="1958339" cy="1231900"/>
            <a:chOff x="5823852" y="2121988"/>
            <a:chExt cx="1958339" cy="123190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3852" y="2121988"/>
              <a:ext cx="592187" cy="3110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7067" y="2753060"/>
              <a:ext cx="1924812" cy="600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3461" y="2838115"/>
              <a:ext cx="1092022" cy="4966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879757" y="2763583"/>
              <a:ext cx="1882139" cy="557530"/>
            </a:xfrm>
            <a:custGeom>
              <a:avLst/>
              <a:gdLst/>
              <a:ahLst/>
              <a:cxnLst/>
              <a:rect l="l" t="t" r="r" b="b"/>
              <a:pathLst>
                <a:path w="1882140" h="557529">
                  <a:moveTo>
                    <a:pt x="1881886" y="557364"/>
                  </a:moveTo>
                  <a:lnTo>
                    <a:pt x="0" y="557364"/>
                  </a:lnTo>
                  <a:lnTo>
                    <a:pt x="0" y="0"/>
                  </a:lnTo>
                  <a:lnTo>
                    <a:pt x="1881886" y="0"/>
                  </a:lnTo>
                  <a:lnTo>
                    <a:pt x="1881886" y="5573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79756" y="2763583"/>
            <a:ext cx="1882139" cy="55753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70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Dataflow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99711" y="2844602"/>
            <a:ext cx="4613275" cy="3427095"/>
            <a:chOff x="4399711" y="2844602"/>
            <a:chExt cx="4613275" cy="3427095"/>
          </a:xfrm>
        </p:grpSpPr>
        <p:sp>
          <p:nvSpPr>
            <p:cNvPr id="33" name="object 33"/>
            <p:cNvSpPr/>
            <p:nvPr/>
          </p:nvSpPr>
          <p:spPr>
            <a:xfrm>
              <a:off x="6023724" y="5317502"/>
              <a:ext cx="297180" cy="207010"/>
            </a:xfrm>
            <a:custGeom>
              <a:avLst/>
              <a:gdLst/>
              <a:ahLst/>
              <a:cxnLst/>
              <a:rect l="l" t="t" r="r" b="b"/>
              <a:pathLst>
                <a:path w="297179" h="207010">
                  <a:moveTo>
                    <a:pt x="297154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40"/>
                  </a:lnTo>
                  <a:lnTo>
                    <a:pt x="0" y="206997"/>
                  </a:lnTo>
                  <a:lnTo>
                    <a:pt x="297154" y="206997"/>
                  </a:lnTo>
                  <a:lnTo>
                    <a:pt x="297154" y="185407"/>
                  </a:lnTo>
                  <a:lnTo>
                    <a:pt x="22263" y="185407"/>
                  </a:lnTo>
                  <a:lnTo>
                    <a:pt x="22263" y="140957"/>
                  </a:lnTo>
                  <a:lnTo>
                    <a:pt x="96583" y="140957"/>
                  </a:lnTo>
                  <a:lnTo>
                    <a:pt x="96583" y="185216"/>
                  </a:lnTo>
                  <a:lnTo>
                    <a:pt x="111417" y="185216"/>
                  </a:lnTo>
                  <a:lnTo>
                    <a:pt x="111417" y="140957"/>
                  </a:lnTo>
                  <a:lnTo>
                    <a:pt x="185737" y="140957"/>
                  </a:lnTo>
                  <a:lnTo>
                    <a:pt x="185737" y="185216"/>
                  </a:lnTo>
                  <a:lnTo>
                    <a:pt x="200571" y="185216"/>
                  </a:lnTo>
                  <a:lnTo>
                    <a:pt x="200571" y="140957"/>
                  </a:lnTo>
                  <a:lnTo>
                    <a:pt x="274878" y="140957"/>
                  </a:lnTo>
                  <a:lnTo>
                    <a:pt x="274878" y="185216"/>
                  </a:lnTo>
                  <a:lnTo>
                    <a:pt x="297154" y="185216"/>
                  </a:lnTo>
                  <a:lnTo>
                    <a:pt x="297154" y="21653"/>
                  </a:lnTo>
                  <a:lnTo>
                    <a:pt x="274878" y="21653"/>
                  </a:lnTo>
                  <a:lnTo>
                    <a:pt x="274878" y="66040"/>
                  </a:lnTo>
                  <a:lnTo>
                    <a:pt x="274878" y="81267"/>
                  </a:lnTo>
                  <a:lnTo>
                    <a:pt x="274878" y="125717"/>
                  </a:lnTo>
                  <a:lnTo>
                    <a:pt x="200571" y="125717"/>
                  </a:lnTo>
                  <a:lnTo>
                    <a:pt x="200571" y="81267"/>
                  </a:lnTo>
                  <a:lnTo>
                    <a:pt x="274878" y="81267"/>
                  </a:lnTo>
                  <a:lnTo>
                    <a:pt x="274878" y="66040"/>
                  </a:lnTo>
                  <a:lnTo>
                    <a:pt x="200571" y="66040"/>
                  </a:lnTo>
                  <a:lnTo>
                    <a:pt x="200571" y="21653"/>
                  </a:lnTo>
                  <a:lnTo>
                    <a:pt x="185737" y="21653"/>
                  </a:lnTo>
                  <a:lnTo>
                    <a:pt x="185737" y="66040"/>
                  </a:lnTo>
                  <a:lnTo>
                    <a:pt x="185737" y="81267"/>
                  </a:lnTo>
                  <a:lnTo>
                    <a:pt x="185737" y="125717"/>
                  </a:lnTo>
                  <a:lnTo>
                    <a:pt x="111417" y="125717"/>
                  </a:lnTo>
                  <a:lnTo>
                    <a:pt x="111417" y="81267"/>
                  </a:lnTo>
                  <a:lnTo>
                    <a:pt x="185737" y="81267"/>
                  </a:lnTo>
                  <a:lnTo>
                    <a:pt x="185737" y="66040"/>
                  </a:lnTo>
                  <a:lnTo>
                    <a:pt x="111417" y="66040"/>
                  </a:lnTo>
                  <a:lnTo>
                    <a:pt x="111417" y="21653"/>
                  </a:lnTo>
                  <a:lnTo>
                    <a:pt x="96583" y="21653"/>
                  </a:lnTo>
                  <a:lnTo>
                    <a:pt x="96583" y="66040"/>
                  </a:lnTo>
                  <a:lnTo>
                    <a:pt x="96583" y="81267"/>
                  </a:lnTo>
                  <a:lnTo>
                    <a:pt x="96583" y="125717"/>
                  </a:lnTo>
                  <a:lnTo>
                    <a:pt x="22263" y="125717"/>
                  </a:lnTo>
                  <a:lnTo>
                    <a:pt x="22263" y="81267"/>
                  </a:lnTo>
                  <a:lnTo>
                    <a:pt x="96583" y="81267"/>
                  </a:lnTo>
                  <a:lnTo>
                    <a:pt x="96583" y="66040"/>
                  </a:lnTo>
                  <a:lnTo>
                    <a:pt x="22263" y="66040"/>
                  </a:lnTo>
                  <a:lnTo>
                    <a:pt x="22263" y="21590"/>
                  </a:lnTo>
                  <a:lnTo>
                    <a:pt x="297154" y="21590"/>
                  </a:lnTo>
                  <a:lnTo>
                    <a:pt x="297154" y="0"/>
                  </a:lnTo>
                  <a:close/>
                </a:path>
              </a:pathLst>
            </a:custGeom>
            <a:solidFill>
              <a:srgbClr val="32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1831" y="5315000"/>
              <a:ext cx="300990" cy="212090"/>
            </a:xfrm>
            <a:custGeom>
              <a:avLst/>
              <a:gdLst/>
              <a:ahLst/>
              <a:cxnLst/>
              <a:rect l="l" t="t" r="r" b="b"/>
              <a:pathLst>
                <a:path w="300989" h="212089">
                  <a:moveTo>
                    <a:pt x="300926" y="211886"/>
                  </a:moveTo>
                  <a:lnTo>
                    <a:pt x="0" y="211886"/>
                  </a:lnTo>
                  <a:lnTo>
                    <a:pt x="0" y="0"/>
                  </a:lnTo>
                  <a:lnTo>
                    <a:pt x="300926" y="0"/>
                  </a:lnTo>
                  <a:lnTo>
                    <a:pt x="300926" y="1879"/>
                  </a:lnTo>
                  <a:lnTo>
                    <a:pt x="3721" y="1879"/>
                  </a:lnTo>
                  <a:lnTo>
                    <a:pt x="1892" y="3721"/>
                  </a:lnTo>
                  <a:lnTo>
                    <a:pt x="3721" y="3721"/>
                  </a:lnTo>
                  <a:lnTo>
                    <a:pt x="3721" y="208165"/>
                  </a:lnTo>
                  <a:lnTo>
                    <a:pt x="1892" y="208165"/>
                  </a:lnTo>
                  <a:lnTo>
                    <a:pt x="3721" y="210045"/>
                  </a:lnTo>
                  <a:lnTo>
                    <a:pt x="300926" y="210045"/>
                  </a:lnTo>
                  <a:lnTo>
                    <a:pt x="300926" y="211886"/>
                  </a:lnTo>
                  <a:close/>
                </a:path>
                <a:path w="300989" h="212089">
                  <a:moveTo>
                    <a:pt x="3721" y="3721"/>
                  </a:moveTo>
                  <a:lnTo>
                    <a:pt x="1892" y="3721"/>
                  </a:lnTo>
                  <a:lnTo>
                    <a:pt x="3721" y="1879"/>
                  </a:lnTo>
                  <a:lnTo>
                    <a:pt x="3721" y="3721"/>
                  </a:lnTo>
                  <a:close/>
                </a:path>
                <a:path w="300989" h="212089">
                  <a:moveTo>
                    <a:pt x="297205" y="3721"/>
                  </a:moveTo>
                  <a:lnTo>
                    <a:pt x="3721" y="3721"/>
                  </a:lnTo>
                  <a:lnTo>
                    <a:pt x="3721" y="1879"/>
                  </a:lnTo>
                  <a:lnTo>
                    <a:pt x="297205" y="1879"/>
                  </a:lnTo>
                  <a:lnTo>
                    <a:pt x="297205" y="3721"/>
                  </a:lnTo>
                  <a:close/>
                </a:path>
                <a:path w="300989" h="212089">
                  <a:moveTo>
                    <a:pt x="297205" y="210045"/>
                  </a:moveTo>
                  <a:lnTo>
                    <a:pt x="297205" y="1879"/>
                  </a:lnTo>
                  <a:lnTo>
                    <a:pt x="299046" y="3721"/>
                  </a:lnTo>
                  <a:lnTo>
                    <a:pt x="300926" y="3721"/>
                  </a:lnTo>
                  <a:lnTo>
                    <a:pt x="300926" y="208165"/>
                  </a:lnTo>
                  <a:lnTo>
                    <a:pt x="299046" y="208165"/>
                  </a:lnTo>
                  <a:lnTo>
                    <a:pt x="297205" y="210045"/>
                  </a:lnTo>
                  <a:close/>
                </a:path>
                <a:path w="300989" h="212089">
                  <a:moveTo>
                    <a:pt x="300926" y="3721"/>
                  </a:moveTo>
                  <a:lnTo>
                    <a:pt x="299046" y="3721"/>
                  </a:lnTo>
                  <a:lnTo>
                    <a:pt x="297205" y="1879"/>
                  </a:lnTo>
                  <a:lnTo>
                    <a:pt x="300926" y="1879"/>
                  </a:lnTo>
                  <a:lnTo>
                    <a:pt x="300926" y="3721"/>
                  </a:lnTo>
                  <a:close/>
                </a:path>
                <a:path w="300989" h="212089">
                  <a:moveTo>
                    <a:pt x="100317" y="70637"/>
                  </a:moveTo>
                  <a:lnTo>
                    <a:pt x="22275" y="70637"/>
                  </a:lnTo>
                  <a:lnTo>
                    <a:pt x="22275" y="22326"/>
                  </a:lnTo>
                  <a:lnTo>
                    <a:pt x="100317" y="22326"/>
                  </a:lnTo>
                  <a:lnTo>
                    <a:pt x="100317" y="24155"/>
                  </a:lnTo>
                  <a:lnTo>
                    <a:pt x="25996" y="24155"/>
                  </a:lnTo>
                  <a:lnTo>
                    <a:pt x="24155" y="26047"/>
                  </a:lnTo>
                  <a:lnTo>
                    <a:pt x="25996" y="26047"/>
                  </a:lnTo>
                  <a:lnTo>
                    <a:pt x="25996" y="66916"/>
                  </a:lnTo>
                  <a:lnTo>
                    <a:pt x="24155" y="66916"/>
                  </a:lnTo>
                  <a:lnTo>
                    <a:pt x="25996" y="68757"/>
                  </a:lnTo>
                  <a:lnTo>
                    <a:pt x="100317" y="68757"/>
                  </a:lnTo>
                  <a:lnTo>
                    <a:pt x="100317" y="70637"/>
                  </a:lnTo>
                  <a:close/>
                </a:path>
                <a:path w="300989" h="212089">
                  <a:moveTo>
                    <a:pt x="189458" y="70637"/>
                  </a:moveTo>
                  <a:lnTo>
                    <a:pt x="111480" y="70637"/>
                  </a:lnTo>
                  <a:lnTo>
                    <a:pt x="111480" y="22326"/>
                  </a:lnTo>
                  <a:lnTo>
                    <a:pt x="189458" y="22326"/>
                  </a:lnTo>
                  <a:lnTo>
                    <a:pt x="189458" y="24155"/>
                  </a:lnTo>
                  <a:lnTo>
                    <a:pt x="115188" y="24155"/>
                  </a:lnTo>
                  <a:lnTo>
                    <a:pt x="113309" y="26047"/>
                  </a:lnTo>
                  <a:lnTo>
                    <a:pt x="115188" y="26047"/>
                  </a:lnTo>
                  <a:lnTo>
                    <a:pt x="115188" y="66916"/>
                  </a:lnTo>
                  <a:lnTo>
                    <a:pt x="113309" y="66916"/>
                  </a:lnTo>
                  <a:lnTo>
                    <a:pt x="115188" y="68757"/>
                  </a:lnTo>
                  <a:lnTo>
                    <a:pt x="189458" y="68757"/>
                  </a:lnTo>
                  <a:lnTo>
                    <a:pt x="189458" y="70637"/>
                  </a:lnTo>
                  <a:close/>
                </a:path>
                <a:path w="300989" h="212089">
                  <a:moveTo>
                    <a:pt x="278612" y="70637"/>
                  </a:moveTo>
                  <a:lnTo>
                    <a:pt x="200621" y="70637"/>
                  </a:lnTo>
                  <a:lnTo>
                    <a:pt x="200621" y="22326"/>
                  </a:lnTo>
                  <a:lnTo>
                    <a:pt x="278612" y="22326"/>
                  </a:lnTo>
                  <a:lnTo>
                    <a:pt x="278612" y="24155"/>
                  </a:lnTo>
                  <a:lnTo>
                    <a:pt x="204342" y="24155"/>
                  </a:lnTo>
                  <a:lnTo>
                    <a:pt x="202463" y="26047"/>
                  </a:lnTo>
                  <a:lnTo>
                    <a:pt x="204342" y="26047"/>
                  </a:lnTo>
                  <a:lnTo>
                    <a:pt x="204342" y="66916"/>
                  </a:lnTo>
                  <a:lnTo>
                    <a:pt x="202463" y="66916"/>
                  </a:lnTo>
                  <a:lnTo>
                    <a:pt x="204342" y="68757"/>
                  </a:lnTo>
                  <a:lnTo>
                    <a:pt x="278612" y="68757"/>
                  </a:lnTo>
                  <a:lnTo>
                    <a:pt x="278612" y="70637"/>
                  </a:lnTo>
                  <a:close/>
                </a:path>
                <a:path w="300989" h="212089">
                  <a:moveTo>
                    <a:pt x="25996" y="26047"/>
                  </a:moveTo>
                  <a:lnTo>
                    <a:pt x="24155" y="26047"/>
                  </a:lnTo>
                  <a:lnTo>
                    <a:pt x="25996" y="24155"/>
                  </a:lnTo>
                  <a:lnTo>
                    <a:pt x="25996" y="26047"/>
                  </a:lnTo>
                  <a:close/>
                </a:path>
                <a:path w="300989" h="212089">
                  <a:moveTo>
                    <a:pt x="96596" y="26047"/>
                  </a:moveTo>
                  <a:lnTo>
                    <a:pt x="25996" y="26047"/>
                  </a:lnTo>
                  <a:lnTo>
                    <a:pt x="25996" y="24155"/>
                  </a:lnTo>
                  <a:lnTo>
                    <a:pt x="96596" y="24155"/>
                  </a:lnTo>
                  <a:lnTo>
                    <a:pt x="96596" y="26047"/>
                  </a:lnTo>
                  <a:close/>
                </a:path>
                <a:path w="300989" h="212089">
                  <a:moveTo>
                    <a:pt x="96596" y="68757"/>
                  </a:moveTo>
                  <a:lnTo>
                    <a:pt x="96596" y="24155"/>
                  </a:lnTo>
                  <a:lnTo>
                    <a:pt x="98475" y="26047"/>
                  </a:lnTo>
                  <a:lnTo>
                    <a:pt x="100317" y="26047"/>
                  </a:lnTo>
                  <a:lnTo>
                    <a:pt x="100317" y="66916"/>
                  </a:lnTo>
                  <a:lnTo>
                    <a:pt x="98475" y="66916"/>
                  </a:lnTo>
                  <a:lnTo>
                    <a:pt x="96596" y="68757"/>
                  </a:lnTo>
                  <a:close/>
                </a:path>
                <a:path w="300989" h="212089">
                  <a:moveTo>
                    <a:pt x="100317" y="26047"/>
                  </a:moveTo>
                  <a:lnTo>
                    <a:pt x="98475" y="26047"/>
                  </a:lnTo>
                  <a:lnTo>
                    <a:pt x="96596" y="24155"/>
                  </a:lnTo>
                  <a:lnTo>
                    <a:pt x="100317" y="24155"/>
                  </a:lnTo>
                  <a:lnTo>
                    <a:pt x="100317" y="26047"/>
                  </a:lnTo>
                  <a:close/>
                </a:path>
                <a:path w="300989" h="212089">
                  <a:moveTo>
                    <a:pt x="115188" y="26047"/>
                  </a:moveTo>
                  <a:lnTo>
                    <a:pt x="113309" y="26047"/>
                  </a:lnTo>
                  <a:lnTo>
                    <a:pt x="115188" y="24155"/>
                  </a:lnTo>
                  <a:lnTo>
                    <a:pt x="115188" y="26047"/>
                  </a:lnTo>
                  <a:close/>
                </a:path>
                <a:path w="300989" h="212089">
                  <a:moveTo>
                    <a:pt x="185737" y="26047"/>
                  </a:moveTo>
                  <a:lnTo>
                    <a:pt x="115188" y="26047"/>
                  </a:lnTo>
                  <a:lnTo>
                    <a:pt x="115188" y="24155"/>
                  </a:lnTo>
                  <a:lnTo>
                    <a:pt x="185737" y="24155"/>
                  </a:lnTo>
                  <a:lnTo>
                    <a:pt x="185737" y="26047"/>
                  </a:lnTo>
                  <a:close/>
                </a:path>
                <a:path w="300989" h="212089">
                  <a:moveTo>
                    <a:pt x="185737" y="68757"/>
                  </a:moveTo>
                  <a:lnTo>
                    <a:pt x="185737" y="24155"/>
                  </a:lnTo>
                  <a:lnTo>
                    <a:pt x="187629" y="26047"/>
                  </a:lnTo>
                  <a:lnTo>
                    <a:pt x="189458" y="26047"/>
                  </a:lnTo>
                  <a:lnTo>
                    <a:pt x="189458" y="66916"/>
                  </a:lnTo>
                  <a:lnTo>
                    <a:pt x="187629" y="66916"/>
                  </a:lnTo>
                  <a:lnTo>
                    <a:pt x="185737" y="68757"/>
                  </a:lnTo>
                  <a:close/>
                </a:path>
                <a:path w="300989" h="212089">
                  <a:moveTo>
                    <a:pt x="189458" y="26047"/>
                  </a:moveTo>
                  <a:lnTo>
                    <a:pt x="187629" y="26047"/>
                  </a:lnTo>
                  <a:lnTo>
                    <a:pt x="185737" y="24155"/>
                  </a:lnTo>
                  <a:lnTo>
                    <a:pt x="189458" y="24155"/>
                  </a:lnTo>
                  <a:lnTo>
                    <a:pt x="189458" y="26047"/>
                  </a:lnTo>
                  <a:close/>
                </a:path>
                <a:path w="300989" h="212089">
                  <a:moveTo>
                    <a:pt x="204342" y="26047"/>
                  </a:moveTo>
                  <a:lnTo>
                    <a:pt x="202463" y="26047"/>
                  </a:lnTo>
                  <a:lnTo>
                    <a:pt x="204342" y="24155"/>
                  </a:lnTo>
                  <a:lnTo>
                    <a:pt x="204342" y="26047"/>
                  </a:lnTo>
                  <a:close/>
                </a:path>
                <a:path w="300989" h="212089">
                  <a:moveTo>
                    <a:pt x="274891" y="26047"/>
                  </a:moveTo>
                  <a:lnTo>
                    <a:pt x="204342" y="26047"/>
                  </a:lnTo>
                  <a:lnTo>
                    <a:pt x="204342" y="24155"/>
                  </a:lnTo>
                  <a:lnTo>
                    <a:pt x="274891" y="24155"/>
                  </a:lnTo>
                  <a:lnTo>
                    <a:pt x="274891" y="26047"/>
                  </a:lnTo>
                  <a:close/>
                </a:path>
                <a:path w="300989" h="212089">
                  <a:moveTo>
                    <a:pt x="274891" y="68757"/>
                  </a:moveTo>
                  <a:lnTo>
                    <a:pt x="274891" y="24155"/>
                  </a:lnTo>
                  <a:lnTo>
                    <a:pt x="276771" y="26047"/>
                  </a:lnTo>
                  <a:lnTo>
                    <a:pt x="278612" y="26047"/>
                  </a:lnTo>
                  <a:lnTo>
                    <a:pt x="278612" y="66916"/>
                  </a:lnTo>
                  <a:lnTo>
                    <a:pt x="276771" y="66916"/>
                  </a:lnTo>
                  <a:lnTo>
                    <a:pt x="274891" y="68757"/>
                  </a:lnTo>
                  <a:close/>
                </a:path>
                <a:path w="300989" h="212089">
                  <a:moveTo>
                    <a:pt x="278612" y="26047"/>
                  </a:moveTo>
                  <a:lnTo>
                    <a:pt x="276771" y="26047"/>
                  </a:lnTo>
                  <a:lnTo>
                    <a:pt x="274891" y="24155"/>
                  </a:lnTo>
                  <a:lnTo>
                    <a:pt x="278612" y="24155"/>
                  </a:lnTo>
                  <a:lnTo>
                    <a:pt x="278612" y="26047"/>
                  </a:lnTo>
                  <a:close/>
                </a:path>
                <a:path w="300989" h="212089">
                  <a:moveTo>
                    <a:pt x="25996" y="68757"/>
                  </a:moveTo>
                  <a:lnTo>
                    <a:pt x="24155" y="66916"/>
                  </a:lnTo>
                  <a:lnTo>
                    <a:pt x="25996" y="66916"/>
                  </a:lnTo>
                  <a:lnTo>
                    <a:pt x="25996" y="68757"/>
                  </a:lnTo>
                  <a:close/>
                </a:path>
                <a:path w="300989" h="212089">
                  <a:moveTo>
                    <a:pt x="96596" y="68757"/>
                  </a:moveTo>
                  <a:lnTo>
                    <a:pt x="25996" y="68757"/>
                  </a:lnTo>
                  <a:lnTo>
                    <a:pt x="25996" y="66916"/>
                  </a:lnTo>
                  <a:lnTo>
                    <a:pt x="96596" y="66916"/>
                  </a:lnTo>
                  <a:lnTo>
                    <a:pt x="96596" y="68757"/>
                  </a:lnTo>
                  <a:close/>
                </a:path>
                <a:path w="300989" h="212089">
                  <a:moveTo>
                    <a:pt x="100317" y="68757"/>
                  </a:moveTo>
                  <a:lnTo>
                    <a:pt x="96596" y="68757"/>
                  </a:lnTo>
                  <a:lnTo>
                    <a:pt x="98475" y="66916"/>
                  </a:lnTo>
                  <a:lnTo>
                    <a:pt x="100317" y="66916"/>
                  </a:lnTo>
                  <a:lnTo>
                    <a:pt x="100317" y="68757"/>
                  </a:lnTo>
                  <a:close/>
                </a:path>
                <a:path w="300989" h="212089">
                  <a:moveTo>
                    <a:pt x="115188" y="68757"/>
                  </a:moveTo>
                  <a:lnTo>
                    <a:pt x="113309" y="66916"/>
                  </a:lnTo>
                  <a:lnTo>
                    <a:pt x="115188" y="66916"/>
                  </a:lnTo>
                  <a:lnTo>
                    <a:pt x="115188" y="68757"/>
                  </a:lnTo>
                  <a:close/>
                </a:path>
                <a:path w="300989" h="212089">
                  <a:moveTo>
                    <a:pt x="185737" y="68757"/>
                  </a:moveTo>
                  <a:lnTo>
                    <a:pt x="115188" y="68757"/>
                  </a:lnTo>
                  <a:lnTo>
                    <a:pt x="115188" y="66916"/>
                  </a:lnTo>
                  <a:lnTo>
                    <a:pt x="185737" y="66916"/>
                  </a:lnTo>
                  <a:lnTo>
                    <a:pt x="185737" y="68757"/>
                  </a:lnTo>
                  <a:close/>
                </a:path>
                <a:path w="300989" h="212089">
                  <a:moveTo>
                    <a:pt x="189458" y="68757"/>
                  </a:moveTo>
                  <a:lnTo>
                    <a:pt x="185737" y="68757"/>
                  </a:lnTo>
                  <a:lnTo>
                    <a:pt x="187629" y="66916"/>
                  </a:lnTo>
                  <a:lnTo>
                    <a:pt x="189458" y="66916"/>
                  </a:lnTo>
                  <a:lnTo>
                    <a:pt x="189458" y="68757"/>
                  </a:lnTo>
                  <a:close/>
                </a:path>
                <a:path w="300989" h="212089">
                  <a:moveTo>
                    <a:pt x="204342" y="68757"/>
                  </a:moveTo>
                  <a:lnTo>
                    <a:pt x="202463" y="66916"/>
                  </a:lnTo>
                  <a:lnTo>
                    <a:pt x="204342" y="66916"/>
                  </a:lnTo>
                  <a:lnTo>
                    <a:pt x="204342" y="68757"/>
                  </a:lnTo>
                  <a:close/>
                </a:path>
                <a:path w="300989" h="212089">
                  <a:moveTo>
                    <a:pt x="274891" y="68757"/>
                  </a:moveTo>
                  <a:lnTo>
                    <a:pt x="204342" y="68757"/>
                  </a:lnTo>
                  <a:lnTo>
                    <a:pt x="204342" y="66916"/>
                  </a:lnTo>
                  <a:lnTo>
                    <a:pt x="274891" y="66916"/>
                  </a:lnTo>
                  <a:lnTo>
                    <a:pt x="274891" y="68757"/>
                  </a:lnTo>
                  <a:close/>
                </a:path>
                <a:path w="300989" h="212089">
                  <a:moveTo>
                    <a:pt x="278612" y="68757"/>
                  </a:moveTo>
                  <a:lnTo>
                    <a:pt x="274891" y="68757"/>
                  </a:lnTo>
                  <a:lnTo>
                    <a:pt x="276771" y="66916"/>
                  </a:lnTo>
                  <a:lnTo>
                    <a:pt x="278612" y="66916"/>
                  </a:lnTo>
                  <a:lnTo>
                    <a:pt x="278612" y="68757"/>
                  </a:lnTo>
                  <a:close/>
                </a:path>
                <a:path w="300989" h="212089">
                  <a:moveTo>
                    <a:pt x="100317" y="130124"/>
                  </a:moveTo>
                  <a:lnTo>
                    <a:pt x="22275" y="130124"/>
                  </a:lnTo>
                  <a:lnTo>
                    <a:pt x="22275" y="81800"/>
                  </a:lnTo>
                  <a:lnTo>
                    <a:pt x="100317" y="81800"/>
                  </a:lnTo>
                  <a:lnTo>
                    <a:pt x="100317" y="83642"/>
                  </a:lnTo>
                  <a:lnTo>
                    <a:pt x="25996" y="83642"/>
                  </a:lnTo>
                  <a:lnTo>
                    <a:pt x="24155" y="85521"/>
                  </a:lnTo>
                  <a:lnTo>
                    <a:pt x="25996" y="85521"/>
                  </a:lnTo>
                  <a:lnTo>
                    <a:pt x="25996" y="126403"/>
                  </a:lnTo>
                  <a:lnTo>
                    <a:pt x="24155" y="126403"/>
                  </a:lnTo>
                  <a:lnTo>
                    <a:pt x="25996" y="128244"/>
                  </a:lnTo>
                  <a:lnTo>
                    <a:pt x="100317" y="128244"/>
                  </a:lnTo>
                  <a:lnTo>
                    <a:pt x="100317" y="130124"/>
                  </a:lnTo>
                  <a:close/>
                </a:path>
                <a:path w="300989" h="212089">
                  <a:moveTo>
                    <a:pt x="189458" y="130124"/>
                  </a:moveTo>
                  <a:lnTo>
                    <a:pt x="111480" y="130124"/>
                  </a:lnTo>
                  <a:lnTo>
                    <a:pt x="111480" y="81800"/>
                  </a:lnTo>
                  <a:lnTo>
                    <a:pt x="189458" y="81800"/>
                  </a:lnTo>
                  <a:lnTo>
                    <a:pt x="189458" y="83642"/>
                  </a:lnTo>
                  <a:lnTo>
                    <a:pt x="115188" y="83642"/>
                  </a:lnTo>
                  <a:lnTo>
                    <a:pt x="113309" y="85521"/>
                  </a:lnTo>
                  <a:lnTo>
                    <a:pt x="115188" y="85521"/>
                  </a:lnTo>
                  <a:lnTo>
                    <a:pt x="115188" y="126403"/>
                  </a:lnTo>
                  <a:lnTo>
                    <a:pt x="113309" y="126403"/>
                  </a:lnTo>
                  <a:lnTo>
                    <a:pt x="115188" y="128244"/>
                  </a:lnTo>
                  <a:lnTo>
                    <a:pt x="189458" y="128244"/>
                  </a:lnTo>
                  <a:lnTo>
                    <a:pt x="189458" y="130124"/>
                  </a:lnTo>
                  <a:close/>
                </a:path>
                <a:path w="300989" h="212089">
                  <a:moveTo>
                    <a:pt x="278612" y="130124"/>
                  </a:moveTo>
                  <a:lnTo>
                    <a:pt x="200621" y="130124"/>
                  </a:lnTo>
                  <a:lnTo>
                    <a:pt x="200621" y="81800"/>
                  </a:lnTo>
                  <a:lnTo>
                    <a:pt x="278612" y="81800"/>
                  </a:lnTo>
                  <a:lnTo>
                    <a:pt x="278612" y="83642"/>
                  </a:lnTo>
                  <a:lnTo>
                    <a:pt x="204342" y="83642"/>
                  </a:lnTo>
                  <a:lnTo>
                    <a:pt x="202463" y="85521"/>
                  </a:lnTo>
                  <a:lnTo>
                    <a:pt x="204342" y="85521"/>
                  </a:lnTo>
                  <a:lnTo>
                    <a:pt x="204342" y="126403"/>
                  </a:lnTo>
                  <a:lnTo>
                    <a:pt x="202463" y="126403"/>
                  </a:lnTo>
                  <a:lnTo>
                    <a:pt x="204342" y="128244"/>
                  </a:lnTo>
                  <a:lnTo>
                    <a:pt x="278612" y="128244"/>
                  </a:lnTo>
                  <a:lnTo>
                    <a:pt x="278612" y="130124"/>
                  </a:lnTo>
                  <a:close/>
                </a:path>
                <a:path w="300989" h="212089">
                  <a:moveTo>
                    <a:pt x="25996" y="85521"/>
                  </a:moveTo>
                  <a:lnTo>
                    <a:pt x="24155" y="85521"/>
                  </a:lnTo>
                  <a:lnTo>
                    <a:pt x="25996" y="83642"/>
                  </a:lnTo>
                  <a:lnTo>
                    <a:pt x="25996" y="85521"/>
                  </a:lnTo>
                  <a:close/>
                </a:path>
                <a:path w="300989" h="212089">
                  <a:moveTo>
                    <a:pt x="96596" y="85521"/>
                  </a:moveTo>
                  <a:lnTo>
                    <a:pt x="25996" y="85521"/>
                  </a:lnTo>
                  <a:lnTo>
                    <a:pt x="25996" y="83642"/>
                  </a:lnTo>
                  <a:lnTo>
                    <a:pt x="96596" y="83642"/>
                  </a:lnTo>
                  <a:lnTo>
                    <a:pt x="96596" y="85521"/>
                  </a:lnTo>
                  <a:close/>
                </a:path>
                <a:path w="300989" h="212089">
                  <a:moveTo>
                    <a:pt x="96596" y="128244"/>
                  </a:moveTo>
                  <a:lnTo>
                    <a:pt x="96596" y="83642"/>
                  </a:lnTo>
                  <a:lnTo>
                    <a:pt x="98475" y="85521"/>
                  </a:lnTo>
                  <a:lnTo>
                    <a:pt x="100317" y="85521"/>
                  </a:lnTo>
                  <a:lnTo>
                    <a:pt x="100317" y="126403"/>
                  </a:lnTo>
                  <a:lnTo>
                    <a:pt x="98475" y="126403"/>
                  </a:lnTo>
                  <a:lnTo>
                    <a:pt x="96596" y="128244"/>
                  </a:lnTo>
                  <a:close/>
                </a:path>
                <a:path w="300989" h="212089">
                  <a:moveTo>
                    <a:pt x="100317" y="85521"/>
                  </a:moveTo>
                  <a:lnTo>
                    <a:pt x="98475" y="85521"/>
                  </a:lnTo>
                  <a:lnTo>
                    <a:pt x="96596" y="83642"/>
                  </a:lnTo>
                  <a:lnTo>
                    <a:pt x="100317" y="83642"/>
                  </a:lnTo>
                  <a:lnTo>
                    <a:pt x="100317" y="85521"/>
                  </a:lnTo>
                  <a:close/>
                </a:path>
                <a:path w="300989" h="212089">
                  <a:moveTo>
                    <a:pt x="115188" y="85521"/>
                  </a:moveTo>
                  <a:lnTo>
                    <a:pt x="113309" y="85521"/>
                  </a:lnTo>
                  <a:lnTo>
                    <a:pt x="115188" y="83642"/>
                  </a:lnTo>
                  <a:lnTo>
                    <a:pt x="115188" y="85521"/>
                  </a:lnTo>
                  <a:close/>
                </a:path>
                <a:path w="300989" h="212089">
                  <a:moveTo>
                    <a:pt x="185737" y="85521"/>
                  </a:moveTo>
                  <a:lnTo>
                    <a:pt x="115188" y="85521"/>
                  </a:lnTo>
                  <a:lnTo>
                    <a:pt x="115188" y="83642"/>
                  </a:lnTo>
                  <a:lnTo>
                    <a:pt x="185737" y="83642"/>
                  </a:lnTo>
                  <a:lnTo>
                    <a:pt x="185737" y="85521"/>
                  </a:lnTo>
                  <a:close/>
                </a:path>
                <a:path w="300989" h="212089">
                  <a:moveTo>
                    <a:pt x="185737" y="128244"/>
                  </a:moveTo>
                  <a:lnTo>
                    <a:pt x="185737" y="83642"/>
                  </a:lnTo>
                  <a:lnTo>
                    <a:pt x="187629" y="85521"/>
                  </a:lnTo>
                  <a:lnTo>
                    <a:pt x="189458" y="85521"/>
                  </a:lnTo>
                  <a:lnTo>
                    <a:pt x="189458" y="126403"/>
                  </a:lnTo>
                  <a:lnTo>
                    <a:pt x="187629" y="126403"/>
                  </a:lnTo>
                  <a:lnTo>
                    <a:pt x="185737" y="128244"/>
                  </a:lnTo>
                  <a:close/>
                </a:path>
                <a:path w="300989" h="212089">
                  <a:moveTo>
                    <a:pt x="189458" y="85521"/>
                  </a:moveTo>
                  <a:lnTo>
                    <a:pt x="187629" y="85521"/>
                  </a:lnTo>
                  <a:lnTo>
                    <a:pt x="185737" y="83642"/>
                  </a:lnTo>
                  <a:lnTo>
                    <a:pt x="189458" y="83642"/>
                  </a:lnTo>
                  <a:lnTo>
                    <a:pt x="189458" y="85521"/>
                  </a:lnTo>
                  <a:close/>
                </a:path>
                <a:path w="300989" h="212089">
                  <a:moveTo>
                    <a:pt x="204342" y="85521"/>
                  </a:moveTo>
                  <a:lnTo>
                    <a:pt x="202463" y="85521"/>
                  </a:lnTo>
                  <a:lnTo>
                    <a:pt x="204342" y="83642"/>
                  </a:lnTo>
                  <a:lnTo>
                    <a:pt x="204342" y="85521"/>
                  </a:lnTo>
                  <a:close/>
                </a:path>
                <a:path w="300989" h="212089">
                  <a:moveTo>
                    <a:pt x="274891" y="85521"/>
                  </a:moveTo>
                  <a:lnTo>
                    <a:pt x="204342" y="85521"/>
                  </a:lnTo>
                  <a:lnTo>
                    <a:pt x="204342" y="83642"/>
                  </a:lnTo>
                  <a:lnTo>
                    <a:pt x="274891" y="83642"/>
                  </a:lnTo>
                  <a:lnTo>
                    <a:pt x="274891" y="85521"/>
                  </a:lnTo>
                  <a:close/>
                </a:path>
                <a:path w="300989" h="212089">
                  <a:moveTo>
                    <a:pt x="274891" y="128244"/>
                  </a:moveTo>
                  <a:lnTo>
                    <a:pt x="274891" y="83642"/>
                  </a:lnTo>
                  <a:lnTo>
                    <a:pt x="276771" y="85521"/>
                  </a:lnTo>
                  <a:lnTo>
                    <a:pt x="278612" y="85521"/>
                  </a:lnTo>
                  <a:lnTo>
                    <a:pt x="278612" y="126403"/>
                  </a:lnTo>
                  <a:lnTo>
                    <a:pt x="276771" y="126403"/>
                  </a:lnTo>
                  <a:lnTo>
                    <a:pt x="274891" y="128244"/>
                  </a:lnTo>
                  <a:close/>
                </a:path>
                <a:path w="300989" h="212089">
                  <a:moveTo>
                    <a:pt x="278612" y="85521"/>
                  </a:moveTo>
                  <a:lnTo>
                    <a:pt x="276771" y="85521"/>
                  </a:lnTo>
                  <a:lnTo>
                    <a:pt x="274891" y="83642"/>
                  </a:lnTo>
                  <a:lnTo>
                    <a:pt x="278612" y="83642"/>
                  </a:lnTo>
                  <a:lnTo>
                    <a:pt x="278612" y="85521"/>
                  </a:lnTo>
                  <a:close/>
                </a:path>
                <a:path w="300989" h="212089">
                  <a:moveTo>
                    <a:pt x="25996" y="128244"/>
                  </a:moveTo>
                  <a:lnTo>
                    <a:pt x="24155" y="126403"/>
                  </a:lnTo>
                  <a:lnTo>
                    <a:pt x="25996" y="126403"/>
                  </a:lnTo>
                  <a:lnTo>
                    <a:pt x="25996" y="128244"/>
                  </a:lnTo>
                  <a:close/>
                </a:path>
                <a:path w="300989" h="212089">
                  <a:moveTo>
                    <a:pt x="96596" y="128244"/>
                  </a:moveTo>
                  <a:lnTo>
                    <a:pt x="25996" y="128244"/>
                  </a:lnTo>
                  <a:lnTo>
                    <a:pt x="25996" y="126403"/>
                  </a:lnTo>
                  <a:lnTo>
                    <a:pt x="96596" y="126403"/>
                  </a:lnTo>
                  <a:lnTo>
                    <a:pt x="96596" y="128244"/>
                  </a:lnTo>
                  <a:close/>
                </a:path>
                <a:path w="300989" h="212089">
                  <a:moveTo>
                    <a:pt x="100317" y="128244"/>
                  </a:moveTo>
                  <a:lnTo>
                    <a:pt x="96596" y="128244"/>
                  </a:lnTo>
                  <a:lnTo>
                    <a:pt x="98475" y="126403"/>
                  </a:lnTo>
                  <a:lnTo>
                    <a:pt x="100317" y="126403"/>
                  </a:lnTo>
                  <a:lnTo>
                    <a:pt x="100317" y="128244"/>
                  </a:lnTo>
                  <a:close/>
                </a:path>
                <a:path w="300989" h="212089">
                  <a:moveTo>
                    <a:pt x="115188" y="128244"/>
                  </a:moveTo>
                  <a:lnTo>
                    <a:pt x="113309" y="126403"/>
                  </a:lnTo>
                  <a:lnTo>
                    <a:pt x="115188" y="126403"/>
                  </a:lnTo>
                  <a:lnTo>
                    <a:pt x="115188" y="128244"/>
                  </a:lnTo>
                  <a:close/>
                </a:path>
                <a:path w="300989" h="212089">
                  <a:moveTo>
                    <a:pt x="185737" y="128244"/>
                  </a:moveTo>
                  <a:lnTo>
                    <a:pt x="115188" y="128244"/>
                  </a:lnTo>
                  <a:lnTo>
                    <a:pt x="115188" y="126403"/>
                  </a:lnTo>
                  <a:lnTo>
                    <a:pt x="185737" y="126403"/>
                  </a:lnTo>
                  <a:lnTo>
                    <a:pt x="185737" y="128244"/>
                  </a:lnTo>
                  <a:close/>
                </a:path>
                <a:path w="300989" h="212089">
                  <a:moveTo>
                    <a:pt x="189458" y="128244"/>
                  </a:moveTo>
                  <a:lnTo>
                    <a:pt x="185737" y="128244"/>
                  </a:lnTo>
                  <a:lnTo>
                    <a:pt x="187629" y="126403"/>
                  </a:lnTo>
                  <a:lnTo>
                    <a:pt x="189458" y="126403"/>
                  </a:lnTo>
                  <a:lnTo>
                    <a:pt x="189458" y="128244"/>
                  </a:lnTo>
                  <a:close/>
                </a:path>
                <a:path w="300989" h="212089">
                  <a:moveTo>
                    <a:pt x="204342" y="128244"/>
                  </a:moveTo>
                  <a:lnTo>
                    <a:pt x="202463" y="126403"/>
                  </a:lnTo>
                  <a:lnTo>
                    <a:pt x="204342" y="126403"/>
                  </a:lnTo>
                  <a:lnTo>
                    <a:pt x="204342" y="128244"/>
                  </a:lnTo>
                  <a:close/>
                </a:path>
                <a:path w="300989" h="212089">
                  <a:moveTo>
                    <a:pt x="274891" y="128244"/>
                  </a:moveTo>
                  <a:lnTo>
                    <a:pt x="204342" y="128244"/>
                  </a:lnTo>
                  <a:lnTo>
                    <a:pt x="204342" y="126403"/>
                  </a:lnTo>
                  <a:lnTo>
                    <a:pt x="274891" y="126403"/>
                  </a:lnTo>
                  <a:lnTo>
                    <a:pt x="274891" y="128244"/>
                  </a:lnTo>
                  <a:close/>
                </a:path>
                <a:path w="300989" h="212089">
                  <a:moveTo>
                    <a:pt x="278612" y="128244"/>
                  </a:moveTo>
                  <a:lnTo>
                    <a:pt x="274891" y="128244"/>
                  </a:lnTo>
                  <a:lnTo>
                    <a:pt x="276771" y="126403"/>
                  </a:lnTo>
                  <a:lnTo>
                    <a:pt x="278612" y="126403"/>
                  </a:lnTo>
                  <a:lnTo>
                    <a:pt x="278612" y="128244"/>
                  </a:lnTo>
                  <a:close/>
                </a:path>
                <a:path w="300989" h="212089">
                  <a:moveTo>
                    <a:pt x="100317" y="189611"/>
                  </a:moveTo>
                  <a:lnTo>
                    <a:pt x="22275" y="189611"/>
                  </a:lnTo>
                  <a:lnTo>
                    <a:pt x="22275" y="141236"/>
                  </a:lnTo>
                  <a:lnTo>
                    <a:pt x="100317" y="141236"/>
                  </a:lnTo>
                  <a:lnTo>
                    <a:pt x="100317" y="143116"/>
                  </a:lnTo>
                  <a:lnTo>
                    <a:pt x="25996" y="143116"/>
                  </a:lnTo>
                  <a:lnTo>
                    <a:pt x="24155" y="144957"/>
                  </a:lnTo>
                  <a:lnTo>
                    <a:pt x="25996" y="144957"/>
                  </a:lnTo>
                  <a:lnTo>
                    <a:pt x="25996" y="185889"/>
                  </a:lnTo>
                  <a:lnTo>
                    <a:pt x="24155" y="185889"/>
                  </a:lnTo>
                  <a:lnTo>
                    <a:pt x="25996" y="187718"/>
                  </a:lnTo>
                  <a:lnTo>
                    <a:pt x="100317" y="187718"/>
                  </a:lnTo>
                  <a:lnTo>
                    <a:pt x="100317" y="189611"/>
                  </a:lnTo>
                  <a:close/>
                </a:path>
                <a:path w="300989" h="212089">
                  <a:moveTo>
                    <a:pt x="189458" y="189611"/>
                  </a:moveTo>
                  <a:lnTo>
                    <a:pt x="111480" y="189611"/>
                  </a:lnTo>
                  <a:lnTo>
                    <a:pt x="111480" y="141236"/>
                  </a:lnTo>
                  <a:lnTo>
                    <a:pt x="189458" y="141236"/>
                  </a:lnTo>
                  <a:lnTo>
                    <a:pt x="189458" y="143116"/>
                  </a:lnTo>
                  <a:lnTo>
                    <a:pt x="115188" y="143116"/>
                  </a:lnTo>
                  <a:lnTo>
                    <a:pt x="113309" y="144957"/>
                  </a:lnTo>
                  <a:lnTo>
                    <a:pt x="115188" y="144957"/>
                  </a:lnTo>
                  <a:lnTo>
                    <a:pt x="115188" y="185889"/>
                  </a:lnTo>
                  <a:lnTo>
                    <a:pt x="113309" y="185889"/>
                  </a:lnTo>
                  <a:lnTo>
                    <a:pt x="115188" y="187718"/>
                  </a:lnTo>
                  <a:lnTo>
                    <a:pt x="189458" y="187718"/>
                  </a:lnTo>
                  <a:lnTo>
                    <a:pt x="189458" y="189611"/>
                  </a:lnTo>
                  <a:close/>
                </a:path>
                <a:path w="300989" h="212089">
                  <a:moveTo>
                    <a:pt x="278612" y="189611"/>
                  </a:moveTo>
                  <a:lnTo>
                    <a:pt x="200621" y="189611"/>
                  </a:lnTo>
                  <a:lnTo>
                    <a:pt x="200621" y="141236"/>
                  </a:lnTo>
                  <a:lnTo>
                    <a:pt x="278612" y="141236"/>
                  </a:lnTo>
                  <a:lnTo>
                    <a:pt x="278612" y="143116"/>
                  </a:lnTo>
                  <a:lnTo>
                    <a:pt x="204342" y="143116"/>
                  </a:lnTo>
                  <a:lnTo>
                    <a:pt x="202463" y="144957"/>
                  </a:lnTo>
                  <a:lnTo>
                    <a:pt x="204342" y="144957"/>
                  </a:lnTo>
                  <a:lnTo>
                    <a:pt x="204342" y="185889"/>
                  </a:lnTo>
                  <a:lnTo>
                    <a:pt x="202463" y="185889"/>
                  </a:lnTo>
                  <a:lnTo>
                    <a:pt x="204342" y="187718"/>
                  </a:lnTo>
                  <a:lnTo>
                    <a:pt x="278612" y="187718"/>
                  </a:lnTo>
                  <a:lnTo>
                    <a:pt x="278612" y="189611"/>
                  </a:lnTo>
                  <a:close/>
                </a:path>
                <a:path w="300989" h="212089">
                  <a:moveTo>
                    <a:pt x="25996" y="144957"/>
                  </a:moveTo>
                  <a:lnTo>
                    <a:pt x="24155" y="144957"/>
                  </a:lnTo>
                  <a:lnTo>
                    <a:pt x="25996" y="143116"/>
                  </a:lnTo>
                  <a:lnTo>
                    <a:pt x="25996" y="144957"/>
                  </a:lnTo>
                  <a:close/>
                </a:path>
                <a:path w="300989" h="212089">
                  <a:moveTo>
                    <a:pt x="96596" y="144957"/>
                  </a:moveTo>
                  <a:lnTo>
                    <a:pt x="25996" y="144957"/>
                  </a:lnTo>
                  <a:lnTo>
                    <a:pt x="25996" y="143116"/>
                  </a:lnTo>
                  <a:lnTo>
                    <a:pt x="96596" y="143116"/>
                  </a:lnTo>
                  <a:lnTo>
                    <a:pt x="96596" y="144957"/>
                  </a:lnTo>
                  <a:close/>
                </a:path>
                <a:path w="300989" h="212089">
                  <a:moveTo>
                    <a:pt x="96596" y="187718"/>
                  </a:moveTo>
                  <a:lnTo>
                    <a:pt x="96596" y="143116"/>
                  </a:lnTo>
                  <a:lnTo>
                    <a:pt x="98475" y="144957"/>
                  </a:lnTo>
                  <a:lnTo>
                    <a:pt x="100317" y="144957"/>
                  </a:lnTo>
                  <a:lnTo>
                    <a:pt x="100317" y="185889"/>
                  </a:lnTo>
                  <a:lnTo>
                    <a:pt x="98475" y="185889"/>
                  </a:lnTo>
                  <a:lnTo>
                    <a:pt x="96596" y="187718"/>
                  </a:lnTo>
                  <a:close/>
                </a:path>
                <a:path w="300989" h="212089">
                  <a:moveTo>
                    <a:pt x="100317" y="144957"/>
                  </a:moveTo>
                  <a:lnTo>
                    <a:pt x="98475" y="144957"/>
                  </a:lnTo>
                  <a:lnTo>
                    <a:pt x="96596" y="143116"/>
                  </a:lnTo>
                  <a:lnTo>
                    <a:pt x="100317" y="143116"/>
                  </a:lnTo>
                  <a:lnTo>
                    <a:pt x="100317" y="144957"/>
                  </a:lnTo>
                  <a:close/>
                </a:path>
                <a:path w="300989" h="212089">
                  <a:moveTo>
                    <a:pt x="115188" y="144957"/>
                  </a:moveTo>
                  <a:lnTo>
                    <a:pt x="113309" y="144957"/>
                  </a:lnTo>
                  <a:lnTo>
                    <a:pt x="115188" y="143116"/>
                  </a:lnTo>
                  <a:lnTo>
                    <a:pt x="115188" y="144957"/>
                  </a:lnTo>
                  <a:close/>
                </a:path>
                <a:path w="300989" h="212089">
                  <a:moveTo>
                    <a:pt x="185737" y="144957"/>
                  </a:moveTo>
                  <a:lnTo>
                    <a:pt x="115188" y="144957"/>
                  </a:lnTo>
                  <a:lnTo>
                    <a:pt x="115188" y="143116"/>
                  </a:lnTo>
                  <a:lnTo>
                    <a:pt x="185737" y="143116"/>
                  </a:lnTo>
                  <a:lnTo>
                    <a:pt x="185737" y="144957"/>
                  </a:lnTo>
                  <a:close/>
                </a:path>
                <a:path w="300989" h="212089">
                  <a:moveTo>
                    <a:pt x="185737" y="187718"/>
                  </a:moveTo>
                  <a:lnTo>
                    <a:pt x="185737" y="143116"/>
                  </a:lnTo>
                  <a:lnTo>
                    <a:pt x="187629" y="144957"/>
                  </a:lnTo>
                  <a:lnTo>
                    <a:pt x="189458" y="144957"/>
                  </a:lnTo>
                  <a:lnTo>
                    <a:pt x="189458" y="185889"/>
                  </a:lnTo>
                  <a:lnTo>
                    <a:pt x="187629" y="185889"/>
                  </a:lnTo>
                  <a:lnTo>
                    <a:pt x="185737" y="187718"/>
                  </a:lnTo>
                  <a:close/>
                </a:path>
                <a:path w="300989" h="212089">
                  <a:moveTo>
                    <a:pt x="189458" y="144957"/>
                  </a:moveTo>
                  <a:lnTo>
                    <a:pt x="187629" y="144957"/>
                  </a:lnTo>
                  <a:lnTo>
                    <a:pt x="185737" y="143116"/>
                  </a:lnTo>
                  <a:lnTo>
                    <a:pt x="189458" y="143116"/>
                  </a:lnTo>
                  <a:lnTo>
                    <a:pt x="189458" y="144957"/>
                  </a:lnTo>
                  <a:close/>
                </a:path>
                <a:path w="300989" h="212089">
                  <a:moveTo>
                    <a:pt x="204342" y="144957"/>
                  </a:moveTo>
                  <a:lnTo>
                    <a:pt x="202463" y="144957"/>
                  </a:lnTo>
                  <a:lnTo>
                    <a:pt x="204342" y="143116"/>
                  </a:lnTo>
                  <a:lnTo>
                    <a:pt x="204342" y="144957"/>
                  </a:lnTo>
                  <a:close/>
                </a:path>
                <a:path w="300989" h="212089">
                  <a:moveTo>
                    <a:pt x="274891" y="144957"/>
                  </a:moveTo>
                  <a:lnTo>
                    <a:pt x="204342" y="144957"/>
                  </a:lnTo>
                  <a:lnTo>
                    <a:pt x="204342" y="143116"/>
                  </a:lnTo>
                  <a:lnTo>
                    <a:pt x="274891" y="143116"/>
                  </a:lnTo>
                  <a:lnTo>
                    <a:pt x="274891" y="144957"/>
                  </a:lnTo>
                  <a:close/>
                </a:path>
                <a:path w="300989" h="212089">
                  <a:moveTo>
                    <a:pt x="274891" y="187718"/>
                  </a:moveTo>
                  <a:lnTo>
                    <a:pt x="274891" y="143116"/>
                  </a:lnTo>
                  <a:lnTo>
                    <a:pt x="276771" y="144957"/>
                  </a:lnTo>
                  <a:lnTo>
                    <a:pt x="278612" y="144957"/>
                  </a:lnTo>
                  <a:lnTo>
                    <a:pt x="278612" y="185889"/>
                  </a:lnTo>
                  <a:lnTo>
                    <a:pt x="276771" y="185889"/>
                  </a:lnTo>
                  <a:lnTo>
                    <a:pt x="274891" y="187718"/>
                  </a:lnTo>
                  <a:close/>
                </a:path>
                <a:path w="300989" h="212089">
                  <a:moveTo>
                    <a:pt x="278612" y="144957"/>
                  </a:moveTo>
                  <a:lnTo>
                    <a:pt x="276771" y="144957"/>
                  </a:lnTo>
                  <a:lnTo>
                    <a:pt x="274891" y="143116"/>
                  </a:lnTo>
                  <a:lnTo>
                    <a:pt x="278612" y="143116"/>
                  </a:lnTo>
                  <a:lnTo>
                    <a:pt x="278612" y="144957"/>
                  </a:lnTo>
                  <a:close/>
                </a:path>
                <a:path w="300989" h="212089">
                  <a:moveTo>
                    <a:pt x="25996" y="187718"/>
                  </a:moveTo>
                  <a:lnTo>
                    <a:pt x="24155" y="185889"/>
                  </a:lnTo>
                  <a:lnTo>
                    <a:pt x="25996" y="185889"/>
                  </a:lnTo>
                  <a:lnTo>
                    <a:pt x="25996" y="187718"/>
                  </a:lnTo>
                  <a:close/>
                </a:path>
                <a:path w="300989" h="212089">
                  <a:moveTo>
                    <a:pt x="96596" y="187718"/>
                  </a:moveTo>
                  <a:lnTo>
                    <a:pt x="25996" y="187718"/>
                  </a:lnTo>
                  <a:lnTo>
                    <a:pt x="25996" y="185889"/>
                  </a:lnTo>
                  <a:lnTo>
                    <a:pt x="96596" y="185889"/>
                  </a:lnTo>
                  <a:lnTo>
                    <a:pt x="96596" y="187718"/>
                  </a:lnTo>
                  <a:close/>
                </a:path>
                <a:path w="300989" h="212089">
                  <a:moveTo>
                    <a:pt x="100317" y="187718"/>
                  </a:moveTo>
                  <a:lnTo>
                    <a:pt x="96596" y="187718"/>
                  </a:lnTo>
                  <a:lnTo>
                    <a:pt x="98475" y="185889"/>
                  </a:lnTo>
                  <a:lnTo>
                    <a:pt x="100317" y="185889"/>
                  </a:lnTo>
                  <a:lnTo>
                    <a:pt x="100317" y="187718"/>
                  </a:lnTo>
                  <a:close/>
                </a:path>
                <a:path w="300989" h="212089">
                  <a:moveTo>
                    <a:pt x="115188" y="187718"/>
                  </a:moveTo>
                  <a:lnTo>
                    <a:pt x="113309" y="185889"/>
                  </a:lnTo>
                  <a:lnTo>
                    <a:pt x="115188" y="185889"/>
                  </a:lnTo>
                  <a:lnTo>
                    <a:pt x="115188" y="187718"/>
                  </a:lnTo>
                  <a:close/>
                </a:path>
                <a:path w="300989" h="212089">
                  <a:moveTo>
                    <a:pt x="185737" y="187718"/>
                  </a:moveTo>
                  <a:lnTo>
                    <a:pt x="115188" y="187718"/>
                  </a:lnTo>
                  <a:lnTo>
                    <a:pt x="115188" y="185889"/>
                  </a:lnTo>
                  <a:lnTo>
                    <a:pt x="185737" y="185889"/>
                  </a:lnTo>
                  <a:lnTo>
                    <a:pt x="185737" y="187718"/>
                  </a:lnTo>
                  <a:close/>
                </a:path>
                <a:path w="300989" h="212089">
                  <a:moveTo>
                    <a:pt x="189458" y="187718"/>
                  </a:moveTo>
                  <a:lnTo>
                    <a:pt x="185737" y="187718"/>
                  </a:lnTo>
                  <a:lnTo>
                    <a:pt x="187629" y="185889"/>
                  </a:lnTo>
                  <a:lnTo>
                    <a:pt x="189458" y="185889"/>
                  </a:lnTo>
                  <a:lnTo>
                    <a:pt x="189458" y="187718"/>
                  </a:lnTo>
                  <a:close/>
                </a:path>
                <a:path w="300989" h="212089">
                  <a:moveTo>
                    <a:pt x="204342" y="187718"/>
                  </a:moveTo>
                  <a:lnTo>
                    <a:pt x="202463" y="185889"/>
                  </a:lnTo>
                  <a:lnTo>
                    <a:pt x="204342" y="185889"/>
                  </a:lnTo>
                  <a:lnTo>
                    <a:pt x="204342" y="187718"/>
                  </a:lnTo>
                  <a:close/>
                </a:path>
                <a:path w="300989" h="212089">
                  <a:moveTo>
                    <a:pt x="274891" y="187718"/>
                  </a:moveTo>
                  <a:lnTo>
                    <a:pt x="204342" y="187718"/>
                  </a:lnTo>
                  <a:lnTo>
                    <a:pt x="204342" y="185889"/>
                  </a:lnTo>
                  <a:lnTo>
                    <a:pt x="274891" y="185889"/>
                  </a:lnTo>
                  <a:lnTo>
                    <a:pt x="274891" y="187718"/>
                  </a:lnTo>
                  <a:close/>
                </a:path>
                <a:path w="300989" h="212089">
                  <a:moveTo>
                    <a:pt x="278612" y="187718"/>
                  </a:moveTo>
                  <a:lnTo>
                    <a:pt x="274891" y="187718"/>
                  </a:lnTo>
                  <a:lnTo>
                    <a:pt x="276771" y="185889"/>
                  </a:lnTo>
                  <a:lnTo>
                    <a:pt x="278612" y="185889"/>
                  </a:lnTo>
                  <a:lnTo>
                    <a:pt x="278612" y="187718"/>
                  </a:lnTo>
                  <a:close/>
                </a:path>
                <a:path w="300989" h="212089">
                  <a:moveTo>
                    <a:pt x="3721" y="210045"/>
                  </a:moveTo>
                  <a:lnTo>
                    <a:pt x="1892" y="208165"/>
                  </a:lnTo>
                  <a:lnTo>
                    <a:pt x="3721" y="208165"/>
                  </a:lnTo>
                  <a:lnTo>
                    <a:pt x="3721" y="210045"/>
                  </a:lnTo>
                  <a:close/>
                </a:path>
                <a:path w="300989" h="212089">
                  <a:moveTo>
                    <a:pt x="297205" y="210045"/>
                  </a:moveTo>
                  <a:lnTo>
                    <a:pt x="3721" y="210045"/>
                  </a:lnTo>
                  <a:lnTo>
                    <a:pt x="3721" y="208165"/>
                  </a:lnTo>
                  <a:lnTo>
                    <a:pt x="297205" y="208165"/>
                  </a:lnTo>
                  <a:lnTo>
                    <a:pt x="297205" y="210045"/>
                  </a:lnTo>
                  <a:close/>
                </a:path>
                <a:path w="300989" h="212089">
                  <a:moveTo>
                    <a:pt x="300926" y="210045"/>
                  </a:moveTo>
                  <a:lnTo>
                    <a:pt x="297205" y="210045"/>
                  </a:lnTo>
                  <a:lnTo>
                    <a:pt x="299046" y="208165"/>
                  </a:lnTo>
                  <a:lnTo>
                    <a:pt x="300926" y="208165"/>
                  </a:lnTo>
                  <a:lnTo>
                    <a:pt x="300926" y="210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72924" y="597534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95071" y="267970"/>
                  </a:moveTo>
                  <a:lnTo>
                    <a:pt x="26035" y="267970"/>
                  </a:lnTo>
                  <a:lnTo>
                    <a:pt x="26035" y="0"/>
                  </a:lnTo>
                  <a:lnTo>
                    <a:pt x="0" y="0"/>
                  </a:lnTo>
                  <a:lnTo>
                    <a:pt x="0" y="267970"/>
                  </a:lnTo>
                  <a:lnTo>
                    <a:pt x="0" y="294652"/>
                  </a:lnTo>
                  <a:lnTo>
                    <a:pt x="295071" y="294652"/>
                  </a:lnTo>
                  <a:lnTo>
                    <a:pt x="295071" y="267970"/>
                  </a:lnTo>
                  <a:close/>
                </a:path>
              </a:pathLst>
            </a:custGeom>
            <a:solidFill>
              <a:srgbClr val="32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70739" y="5972619"/>
              <a:ext cx="299720" cy="299085"/>
            </a:xfrm>
            <a:custGeom>
              <a:avLst/>
              <a:gdLst/>
              <a:ahLst/>
              <a:cxnLst/>
              <a:rect l="l" t="t" r="r" b="b"/>
              <a:pathLst>
                <a:path w="299720" h="299085">
                  <a:moveTo>
                    <a:pt x="299440" y="299046"/>
                  </a:moveTo>
                  <a:lnTo>
                    <a:pt x="0" y="299046"/>
                  </a:lnTo>
                  <a:lnTo>
                    <a:pt x="0" y="0"/>
                  </a:lnTo>
                  <a:lnTo>
                    <a:pt x="30403" y="0"/>
                  </a:lnTo>
                  <a:lnTo>
                    <a:pt x="30403" y="2133"/>
                  </a:lnTo>
                  <a:lnTo>
                    <a:pt x="4356" y="2133"/>
                  </a:lnTo>
                  <a:lnTo>
                    <a:pt x="2184" y="4317"/>
                  </a:lnTo>
                  <a:lnTo>
                    <a:pt x="4356" y="4317"/>
                  </a:lnTo>
                  <a:lnTo>
                    <a:pt x="4356" y="294678"/>
                  </a:lnTo>
                  <a:lnTo>
                    <a:pt x="2184" y="294678"/>
                  </a:lnTo>
                  <a:lnTo>
                    <a:pt x="4356" y="296862"/>
                  </a:lnTo>
                  <a:lnTo>
                    <a:pt x="299440" y="296862"/>
                  </a:lnTo>
                  <a:lnTo>
                    <a:pt x="299440" y="299046"/>
                  </a:lnTo>
                  <a:close/>
                </a:path>
                <a:path w="299720" h="299085">
                  <a:moveTo>
                    <a:pt x="4356" y="4317"/>
                  </a:moveTo>
                  <a:lnTo>
                    <a:pt x="2184" y="4317"/>
                  </a:lnTo>
                  <a:lnTo>
                    <a:pt x="4356" y="2133"/>
                  </a:lnTo>
                  <a:lnTo>
                    <a:pt x="4356" y="4317"/>
                  </a:lnTo>
                  <a:close/>
                </a:path>
                <a:path w="299720" h="299085">
                  <a:moveTo>
                    <a:pt x="26047" y="4317"/>
                  </a:moveTo>
                  <a:lnTo>
                    <a:pt x="4356" y="4317"/>
                  </a:lnTo>
                  <a:lnTo>
                    <a:pt x="4356" y="2133"/>
                  </a:lnTo>
                  <a:lnTo>
                    <a:pt x="26047" y="2133"/>
                  </a:lnTo>
                  <a:lnTo>
                    <a:pt x="26047" y="4317"/>
                  </a:lnTo>
                  <a:close/>
                </a:path>
                <a:path w="299720" h="299085">
                  <a:moveTo>
                    <a:pt x="295122" y="273050"/>
                  </a:moveTo>
                  <a:lnTo>
                    <a:pt x="26047" y="273050"/>
                  </a:lnTo>
                  <a:lnTo>
                    <a:pt x="26047" y="2133"/>
                  </a:lnTo>
                  <a:lnTo>
                    <a:pt x="28219" y="4317"/>
                  </a:lnTo>
                  <a:lnTo>
                    <a:pt x="30403" y="4317"/>
                  </a:lnTo>
                  <a:lnTo>
                    <a:pt x="30403" y="268681"/>
                  </a:lnTo>
                  <a:lnTo>
                    <a:pt x="28219" y="268681"/>
                  </a:lnTo>
                  <a:lnTo>
                    <a:pt x="30403" y="270865"/>
                  </a:lnTo>
                  <a:lnTo>
                    <a:pt x="295122" y="270865"/>
                  </a:lnTo>
                  <a:lnTo>
                    <a:pt x="295122" y="273050"/>
                  </a:lnTo>
                  <a:close/>
                </a:path>
                <a:path w="299720" h="299085">
                  <a:moveTo>
                    <a:pt x="30403" y="4317"/>
                  </a:moveTo>
                  <a:lnTo>
                    <a:pt x="28219" y="4317"/>
                  </a:lnTo>
                  <a:lnTo>
                    <a:pt x="26047" y="2133"/>
                  </a:lnTo>
                  <a:lnTo>
                    <a:pt x="30403" y="2133"/>
                  </a:lnTo>
                  <a:lnTo>
                    <a:pt x="30403" y="4317"/>
                  </a:lnTo>
                  <a:close/>
                </a:path>
                <a:path w="299720" h="299085">
                  <a:moveTo>
                    <a:pt x="30403" y="270865"/>
                  </a:moveTo>
                  <a:lnTo>
                    <a:pt x="28219" y="268681"/>
                  </a:lnTo>
                  <a:lnTo>
                    <a:pt x="30403" y="268681"/>
                  </a:lnTo>
                  <a:lnTo>
                    <a:pt x="30403" y="270865"/>
                  </a:lnTo>
                  <a:close/>
                </a:path>
                <a:path w="299720" h="299085">
                  <a:moveTo>
                    <a:pt x="299440" y="273050"/>
                  </a:moveTo>
                  <a:lnTo>
                    <a:pt x="297256" y="273050"/>
                  </a:lnTo>
                  <a:lnTo>
                    <a:pt x="295122" y="270865"/>
                  </a:lnTo>
                  <a:lnTo>
                    <a:pt x="30403" y="270865"/>
                  </a:lnTo>
                  <a:lnTo>
                    <a:pt x="30403" y="268681"/>
                  </a:lnTo>
                  <a:lnTo>
                    <a:pt x="299440" y="268681"/>
                  </a:lnTo>
                  <a:lnTo>
                    <a:pt x="299440" y="273050"/>
                  </a:lnTo>
                  <a:close/>
                </a:path>
                <a:path w="299720" h="299085">
                  <a:moveTo>
                    <a:pt x="295122" y="296862"/>
                  </a:moveTo>
                  <a:lnTo>
                    <a:pt x="295122" y="270865"/>
                  </a:lnTo>
                  <a:lnTo>
                    <a:pt x="297256" y="273050"/>
                  </a:lnTo>
                  <a:lnTo>
                    <a:pt x="299440" y="273050"/>
                  </a:lnTo>
                  <a:lnTo>
                    <a:pt x="299440" y="294678"/>
                  </a:lnTo>
                  <a:lnTo>
                    <a:pt x="297256" y="294678"/>
                  </a:lnTo>
                  <a:lnTo>
                    <a:pt x="295122" y="296862"/>
                  </a:lnTo>
                  <a:close/>
                </a:path>
                <a:path w="299720" h="299085">
                  <a:moveTo>
                    <a:pt x="4356" y="296862"/>
                  </a:moveTo>
                  <a:lnTo>
                    <a:pt x="2184" y="294678"/>
                  </a:lnTo>
                  <a:lnTo>
                    <a:pt x="4356" y="294678"/>
                  </a:lnTo>
                  <a:lnTo>
                    <a:pt x="4356" y="296862"/>
                  </a:lnTo>
                  <a:close/>
                </a:path>
                <a:path w="299720" h="299085">
                  <a:moveTo>
                    <a:pt x="295122" y="296862"/>
                  </a:moveTo>
                  <a:lnTo>
                    <a:pt x="4356" y="296862"/>
                  </a:lnTo>
                  <a:lnTo>
                    <a:pt x="4356" y="294678"/>
                  </a:lnTo>
                  <a:lnTo>
                    <a:pt x="295122" y="294678"/>
                  </a:lnTo>
                  <a:lnTo>
                    <a:pt x="295122" y="296862"/>
                  </a:lnTo>
                  <a:close/>
                </a:path>
                <a:path w="299720" h="299085">
                  <a:moveTo>
                    <a:pt x="299440" y="296862"/>
                  </a:moveTo>
                  <a:lnTo>
                    <a:pt x="295122" y="296862"/>
                  </a:lnTo>
                  <a:lnTo>
                    <a:pt x="297256" y="294678"/>
                  </a:lnTo>
                  <a:lnTo>
                    <a:pt x="299440" y="294678"/>
                  </a:lnTo>
                  <a:lnTo>
                    <a:pt x="299440" y="296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2822" y="5972619"/>
              <a:ext cx="247357" cy="24700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7241" y="2844602"/>
              <a:ext cx="358876" cy="3588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438154" y="3070224"/>
              <a:ext cx="1426845" cy="0"/>
            </a:xfrm>
            <a:custGeom>
              <a:avLst/>
              <a:gdLst/>
              <a:ahLst/>
              <a:cxnLst/>
              <a:rect l="l" t="t" r="r" b="b"/>
              <a:pathLst>
                <a:path w="1426845">
                  <a:moveTo>
                    <a:pt x="0" y="0"/>
                  </a:moveTo>
                  <a:lnTo>
                    <a:pt x="1426616" y="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99711" y="3070224"/>
              <a:ext cx="2572385" cy="2312035"/>
            </a:xfrm>
            <a:custGeom>
              <a:avLst/>
              <a:gdLst/>
              <a:ahLst/>
              <a:cxnLst/>
              <a:rect l="l" t="t" r="r" b="b"/>
              <a:pathLst>
                <a:path w="2572384" h="2312035">
                  <a:moveTo>
                    <a:pt x="101244" y="310603"/>
                  </a:moveTo>
                  <a:lnTo>
                    <a:pt x="60718" y="310603"/>
                  </a:lnTo>
                  <a:lnTo>
                    <a:pt x="60718" y="0"/>
                  </a:lnTo>
                  <a:lnTo>
                    <a:pt x="40474" y="0"/>
                  </a:lnTo>
                  <a:lnTo>
                    <a:pt x="40474" y="310603"/>
                  </a:lnTo>
                  <a:lnTo>
                    <a:pt x="0" y="310603"/>
                  </a:lnTo>
                  <a:lnTo>
                    <a:pt x="50596" y="411861"/>
                  </a:lnTo>
                  <a:lnTo>
                    <a:pt x="96177" y="320725"/>
                  </a:lnTo>
                  <a:lnTo>
                    <a:pt x="101244" y="310603"/>
                  </a:lnTo>
                  <a:close/>
                </a:path>
                <a:path w="2572384" h="2312035">
                  <a:moveTo>
                    <a:pt x="1477213" y="2260993"/>
                  </a:moveTo>
                  <a:lnTo>
                    <a:pt x="1456969" y="2250871"/>
                  </a:lnTo>
                  <a:lnTo>
                    <a:pt x="1375956" y="2210346"/>
                  </a:lnTo>
                  <a:lnTo>
                    <a:pt x="1375956" y="2250871"/>
                  </a:lnTo>
                  <a:lnTo>
                    <a:pt x="748106" y="2250871"/>
                  </a:lnTo>
                  <a:lnTo>
                    <a:pt x="748106" y="2271115"/>
                  </a:lnTo>
                  <a:lnTo>
                    <a:pt x="1375956" y="2271115"/>
                  </a:lnTo>
                  <a:lnTo>
                    <a:pt x="1375956" y="2311654"/>
                  </a:lnTo>
                  <a:lnTo>
                    <a:pt x="1456969" y="2271115"/>
                  </a:lnTo>
                  <a:lnTo>
                    <a:pt x="1477213" y="2260993"/>
                  </a:lnTo>
                  <a:close/>
                </a:path>
                <a:path w="2572384" h="2312035">
                  <a:moveTo>
                    <a:pt x="2572194" y="892721"/>
                  </a:moveTo>
                  <a:lnTo>
                    <a:pt x="2551925" y="882599"/>
                  </a:lnTo>
                  <a:lnTo>
                    <a:pt x="2470937" y="842124"/>
                  </a:lnTo>
                  <a:lnTo>
                    <a:pt x="2470937" y="882599"/>
                  </a:lnTo>
                  <a:lnTo>
                    <a:pt x="746467" y="882599"/>
                  </a:lnTo>
                  <a:lnTo>
                    <a:pt x="746467" y="902843"/>
                  </a:lnTo>
                  <a:lnTo>
                    <a:pt x="2470937" y="902843"/>
                  </a:lnTo>
                  <a:lnTo>
                    <a:pt x="2470937" y="943368"/>
                  </a:lnTo>
                  <a:lnTo>
                    <a:pt x="2551950" y="902843"/>
                  </a:lnTo>
                  <a:lnTo>
                    <a:pt x="2572194" y="892721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6885" y="4531230"/>
              <a:ext cx="2015543" cy="4617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7304" y="4547438"/>
              <a:ext cx="1113895" cy="49660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19581" y="4541786"/>
              <a:ext cx="1972945" cy="419100"/>
            </a:xfrm>
            <a:custGeom>
              <a:avLst/>
              <a:gdLst/>
              <a:ahLst/>
              <a:cxnLst/>
              <a:rect l="l" t="t" r="r" b="b"/>
              <a:pathLst>
                <a:path w="1972945" h="419100">
                  <a:moveTo>
                    <a:pt x="1972614" y="418807"/>
                  </a:moveTo>
                  <a:lnTo>
                    <a:pt x="0" y="418807"/>
                  </a:lnTo>
                  <a:lnTo>
                    <a:pt x="0" y="0"/>
                  </a:lnTo>
                  <a:lnTo>
                    <a:pt x="1972614" y="0"/>
                  </a:lnTo>
                  <a:lnTo>
                    <a:pt x="1972614" y="4188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019582" y="4541786"/>
            <a:ext cx="1972945" cy="4191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80390">
              <a:lnSpc>
                <a:spcPct val="100000"/>
              </a:lnSpc>
              <a:spcBef>
                <a:spcPts val="525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Report(s)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977443" y="3743017"/>
            <a:ext cx="2016125" cy="1138555"/>
            <a:chOff x="6977443" y="3743017"/>
            <a:chExt cx="2016125" cy="1138555"/>
          </a:xfrm>
        </p:grpSpPr>
        <p:sp>
          <p:nvSpPr>
            <p:cNvPr id="46" name="object 46"/>
            <p:cNvSpPr/>
            <p:nvPr/>
          </p:nvSpPr>
          <p:spPr>
            <a:xfrm>
              <a:off x="7115963" y="4584700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95135" y="269252"/>
                  </a:moveTo>
                  <a:lnTo>
                    <a:pt x="26047" y="269252"/>
                  </a:lnTo>
                  <a:lnTo>
                    <a:pt x="26047" y="0"/>
                  </a:lnTo>
                  <a:lnTo>
                    <a:pt x="0" y="0"/>
                  </a:lnTo>
                  <a:lnTo>
                    <a:pt x="0" y="269252"/>
                  </a:lnTo>
                  <a:lnTo>
                    <a:pt x="0" y="294652"/>
                  </a:lnTo>
                  <a:lnTo>
                    <a:pt x="295135" y="294652"/>
                  </a:lnTo>
                  <a:lnTo>
                    <a:pt x="295135" y="269252"/>
                  </a:lnTo>
                  <a:close/>
                </a:path>
              </a:pathLst>
            </a:custGeom>
            <a:solidFill>
              <a:srgbClr val="32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13791" y="4582464"/>
              <a:ext cx="299720" cy="299085"/>
            </a:xfrm>
            <a:custGeom>
              <a:avLst/>
              <a:gdLst/>
              <a:ahLst/>
              <a:cxnLst/>
              <a:rect l="l" t="t" r="r" b="b"/>
              <a:pathLst>
                <a:path w="299720" h="299085">
                  <a:moveTo>
                    <a:pt x="299440" y="299046"/>
                  </a:moveTo>
                  <a:lnTo>
                    <a:pt x="0" y="299046"/>
                  </a:lnTo>
                  <a:lnTo>
                    <a:pt x="0" y="0"/>
                  </a:lnTo>
                  <a:lnTo>
                    <a:pt x="30403" y="0"/>
                  </a:lnTo>
                  <a:lnTo>
                    <a:pt x="30403" y="2184"/>
                  </a:lnTo>
                  <a:lnTo>
                    <a:pt x="4356" y="2184"/>
                  </a:lnTo>
                  <a:lnTo>
                    <a:pt x="2171" y="4317"/>
                  </a:lnTo>
                  <a:lnTo>
                    <a:pt x="4356" y="4317"/>
                  </a:lnTo>
                  <a:lnTo>
                    <a:pt x="4356" y="294728"/>
                  </a:lnTo>
                  <a:lnTo>
                    <a:pt x="2171" y="294728"/>
                  </a:lnTo>
                  <a:lnTo>
                    <a:pt x="4356" y="296862"/>
                  </a:lnTo>
                  <a:lnTo>
                    <a:pt x="299440" y="296862"/>
                  </a:lnTo>
                  <a:lnTo>
                    <a:pt x="299440" y="299046"/>
                  </a:lnTo>
                  <a:close/>
                </a:path>
                <a:path w="299720" h="299085">
                  <a:moveTo>
                    <a:pt x="4356" y="4317"/>
                  </a:moveTo>
                  <a:lnTo>
                    <a:pt x="2171" y="4317"/>
                  </a:lnTo>
                  <a:lnTo>
                    <a:pt x="4356" y="2184"/>
                  </a:lnTo>
                  <a:lnTo>
                    <a:pt x="4356" y="4317"/>
                  </a:lnTo>
                  <a:close/>
                </a:path>
                <a:path w="299720" h="299085">
                  <a:moveTo>
                    <a:pt x="26035" y="4317"/>
                  </a:moveTo>
                  <a:lnTo>
                    <a:pt x="4356" y="4317"/>
                  </a:lnTo>
                  <a:lnTo>
                    <a:pt x="4356" y="2184"/>
                  </a:lnTo>
                  <a:lnTo>
                    <a:pt x="26035" y="2184"/>
                  </a:lnTo>
                  <a:lnTo>
                    <a:pt x="26035" y="4317"/>
                  </a:lnTo>
                  <a:close/>
                </a:path>
                <a:path w="299720" h="299085">
                  <a:moveTo>
                    <a:pt x="295122" y="273050"/>
                  </a:moveTo>
                  <a:lnTo>
                    <a:pt x="26035" y="273050"/>
                  </a:lnTo>
                  <a:lnTo>
                    <a:pt x="26035" y="2184"/>
                  </a:lnTo>
                  <a:lnTo>
                    <a:pt x="28219" y="4317"/>
                  </a:lnTo>
                  <a:lnTo>
                    <a:pt x="30403" y="4317"/>
                  </a:lnTo>
                  <a:lnTo>
                    <a:pt x="30403" y="268681"/>
                  </a:lnTo>
                  <a:lnTo>
                    <a:pt x="28219" y="268681"/>
                  </a:lnTo>
                  <a:lnTo>
                    <a:pt x="30403" y="270865"/>
                  </a:lnTo>
                  <a:lnTo>
                    <a:pt x="295122" y="270865"/>
                  </a:lnTo>
                  <a:lnTo>
                    <a:pt x="295122" y="273050"/>
                  </a:lnTo>
                  <a:close/>
                </a:path>
                <a:path w="299720" h="299085">
                  <a:moveTo>
                    <a:pt x="30403" y="4317"/>
                  </a:moveTo>
                  <a:lnTo>
                    <a:pt x="28219" y="4317"/>
                  </a:lnTo>
                  <a:lnTo>
                    <a:pt x="26035" y="2184"/>
                  </a:lnTo>
                  <a:lnTo>
                    <a:pt x="30403" y="2184"/>
                  </a:lnTo>
                  <a:lnTo>
                    <a:pt x="30403" y="4317"/>
                  </a:lnTo>
                  <a:close/>
                </a:path>
                <a:path w="299720" h="299085">
                  <a:moveTo>
                    <a:pt x="30403" y="270865"/>
                  </a:moveTo>
                  <a:lnTo>
                    <a:pt x="28219" y="268681"/>
                  </a:lnTo>
                  <a:lnTo>
                    <a:pt x="30403" y="268681"/>
                  </a:lnTo>
                  <a:lnTo>
                    <a:pt x="30403" y="270865"/>
                  </a:lnTo>
                  <a:close/>
                </a:path>
                <a:path w="299720" h="299085">
                  <a:moveTo>
                    <a:pt x="299440" y="273050"/>
                  </a:moveTo>
                  <a:lnTo>
                    <a:pt x="297307" y="273050"/>
                  </a:lnTo>
                  <a:lnTo>
                    <a:pt x="295122" y="270865"/>
                  </a:lnTo>
                  <a:lnTo>
                    <a:pt x="30403" y="270865"/>
                  </a:lnTo>
                  <a:lnTo>
                    <a:pt x="30403" y="268681"/>
                  </a:lnTo>
                  <a:lnTo>
                    <a:pt x="299440" y="268681"/>
                  </a:lnTo>
                  <a:lnTo>
                    <a:pt x="299440" y="273050"/>
                  </a:lnTo>
                  <a:close/>
                </a:path>
                <a:path w="299720" h="299085">
                  <a:moveTo>
                    <a:pt x="295122" y="296862"/>
                  </a:moveTo>
                  <a:lnTo>
                    <a:pt x="295122" y="270865"/>
                  </a:lnTo>
                  <a:lnTo>
                    <a:pt x="297307" y="273050"/>
                  </a:lnTo>
                  <a:lnTo>
                    <a:pt x="299440" y="273050"/>
                  </a:lnTo>
                  <a:lnTo>
                    <a:pt x="299440" y="294728"/>
                  </a:lnTo>
                  <a:lnTo>
                    <a:pt x="297307" y="294728"/>
                  </a:lnTo>
                  <a:lnTo>
                    <a:pt x="295122" y="296862"/>
                  </a:lnTo>
                  <a:close/>
                </a:path>
                <a:path w="299720" h="299085">
                  <a:moveTo>
                    <a:pt x="4356" y="296862"/>
                  </a:moveTo>
                  <a:lnTo>
                    <a:pt x="2171" y="294728"/>
                  </a:lnTo>
                  <a:lnTo>
                    <a:pt x="4356" y="294728"/>
                  </a:lnTo>
                  <a:lnTo>
                    <a:pt x="4356" y="296862"/>
                  </a:lnTo>
                  <a:close/>
                </a:path>
                <a:path w="299720" h="299085">
                  <a:moveTo>
                    <a:pt x="295122" y="296862"/>
                  </a:moveTo>
                  <a:lnTo>
                    <a:pt x="4356" y="296862"/>
                  </a:lnTo>
                  <a:lnTo>
                    <a:pt x="4356" y="294728"/>
                  </a:lnTo>
                  <a:lnTo>
                    <a:pt x="295122" y="294728"/>
                  </a:lnTo>
                  <a:lnTo>
                    <a:pt x="295122" y="296862"/>
                  </a:lnTo>
                  <a:close/>
                </a:path>
                <a:path w="299720" h="299085">
                  <a:moveTo>
                    <a:pt x="299440" y="296862"/>
                  </a:moveTo>
                  <a:lnTo>
                    <a:pt x="295122" y="296862"/>
                  </a:lnTo>
                  <a:lnTo>
                    <a:pt x="297307" y="294728"/>
                  </a:lnTo>
                  <a:lnTo>
                    <a:pt x="299440" y="294728"/>
                  </a:lnTo>
                  <a:lnTo>
                    <a:pt x="299440" y="296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5873" y="4582464"/>
              <a:ext cx="247357" cy="2470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60971" y="3967810"/>
              <a:ext cx="101600" cy="574040"/>
            </a:xfrm>
            <a:custGeom>
              <a:avLst/>
              <a:gdLst/>
              <a:ahLst/>
              <a:cxnLst/>
              <a:rect l="l" t="t" r="r" b="b"/>
              <a:pathLst>
                <a:path w="101600" h="574039">
                  <a:moveTo>
                    <a:pt x="60782" y="482752"/>
                  </a:moveTo>
                  <a:lnTo>
                    <a:pt x="40538" y="482752"/>
                  </a:lnTo>
                  <a:lnTo>
                    <a:pt x="40538" y="0"/>
                  </a:lnTo>
                  <a:lnTo>
                    <a:pt x="60782" y="0"/>
                  </a:lnTo>
                  <a:lnTo>
                    <a:pt x="60782" y="482752"/>
                  </a:lnTo>
                  <a:close/>
                </a:path>
                <a:path w="101600" h="574039">
                  <a:moveTo>
                    <a:pt x="50660" y="573874"/>
                  </a:moveTo>
                  <a:lnTo>
                    <a:pt x="0" y="472630"/>
                  </a:lnTo>
                  <a:lnTo>
                    <a:pt x="40538" y="472630"/>
                  </a:lnTo>
                  <a:lnTo>
                    <a:pt x="40538" y="482752"/>
                  </a:lnTo>
                  <a:lnTo>
                    <a:pt x="96198" y="482752"/>
                  </a:lnTo>
                  <a:lnTo>
                    <a:pt x="50660" y="573874"/>
                  </a:lnTo>
                  <a:close/>
                </a:path>
                <a:path w="101600" h="574039">
                  <a:moveTo>
                    <a:pt x="96198" y="482752"/>
                  </a:moveTo>
                  <a:lnTo>
                    <a:pt x="60782" y="482752"/>
                  </a:lnTo>
                  <a:lnTo>
                    <a:pt x="60782" y="472630"/>
                  </a:lnTo>
                  <a:lnTo>
                    <a:pt x="101257" y="472630"/>
                  </a:lnTo>
                  <a:lnTo>
                    <a:pt x="96198" y="48275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7443" y="3743017"/>
              <a:ext cx="2015543" cy="4609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8342" y="3758395"/>
              <a:ext cx="973747" cy="49660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000126" y="3753548"/>
              <a:ext cx="1972945" cy="418465"/>
            </a:xfrm>
            <a:custGeom>
              <a:avLst/>
              <a:gdLst/>
              <a:ahLst/>
              <a:cxnLst/>
              <a:rect l="l" t="t" r="r" b="b"/>
              <a:pathLst>
                <a:path w="1972945" h="418464">
                  <a:moveTo>
                    <a:pt x="1972614" y="418007"/>
                  </a:moveTo>
                  <a:lnTo>
                    <a:pt x="0" y="418007"/>
                  </a:lnTo>
                  <a:lnTo>
                    <a:pt x="0" y="0"/>
                  </a:lnTo>
                  <a:lnTo>
                    <a:pt x="1972614" y="0"/>
                  </a:lnTo>
                  <a:lnTo>
                    <a:pt x="1972614" y="4180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000125" y="3753548"/>
            <a:ext cx="1972945" cy="4184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650875">
              <a:lnSpc>
                <a:spcPct val="100000"/>
              </a:lnSpc>
              <a:spcBef>
                <a:spcPts val="520"/>
              </a:spcBef>
            </a:pP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160869" y="2587799"/>
            <a:ext cx="1997710" cy="1481455"/>
            <a:chOff x="7160869" y="2587799"/>
            <a:chExt cx="1997710" cy="1481455"/>
          </a:xfrm>
        </p:grpSpPr>
        <p:sp>
          <p:nvSpPr>
            <p:cNvPr id="55" name="object 55"/>
            <p:cNvSpPr/>
            <p:nvPr/>
          </p:nvSpPr>
          <p:spPr>
            <a:xfrm>
              <a:off x="7162699" y="3858259"/>
              <a:ext cx="297815" cy="208915"/>
            </a:xfrm>
            <a:custGeom>
              <a:avLst/>
              <a:gdLst/>
              <a:ahLst/>
              <a:cxnLst/>
              <a:rect l="l" t="t" r="r" b="b"/>
              <a:pathLst>
                <a:path w="297815" h="208914">
                  <a:moveTo>
                    <a:pt x="297218" y="0"/>
                  </a:moveTo>
                  <a:lnTo>
                    <a:pt x="274942" y="0"/>
                  </a:lnTo>
                  <a:lnTo>
                    <a:pt x="274942" y="22860"/>
                  </a:lnTo>
                  <a:lnTo>
                    <a:pt x="274942" y="67310"/>
                  </a:lnTo>
                  <a:lnTo>
                    <a:pt x="200621" y="67310"/>
                  </a:lnTo>
                  <a:lnTo>
                    <a:pt x="200621" y="22860"/>
                  </a:lnTo>
                  <a:lnTo>
                    <a:pt x="274942" y="22860"/>
                  </a:lnTo>
                  <a:lnTo>
                    <a:pt x="274942" y="0"/>
                  </a:lnTo>
                  <a:lnTo>
                    <a:pt x="185737" y="0"/>
                  </a:lnTo>
                  <a:lnTo>
                    <a:pt x="185737" y="22860"/>
                  </a:lnTo>
                  <a:lnTo>
                    <a:pt x="185737" y="67310"/>
                  </a:lnTo>
                  <a:lnTo>
                    <a:pt x="111480" y="67310"/>
                  </a:lnTo>
                  <a:lnTo>
                    <a:pt x="111480" y="22860"/>
                  </a:lnTo>
                  <a:lnTo>
                    <a:pt x="185737" y="22860"/>
                  </a:lnTo>
                  <a:lnTo>
                    <a:pt x="185737" y="0"/>
                  </a:lnTo>
                  <a:lnTo>
                    <a:pt x="96596" y="0"/>
                  </a:lnTo>
                  <a:lnTo>
                    <a:pt x="96596" y="22860"/>
                  </a:lnTo>
                  <a:lnTo>
                    <a:pt x="96596" y="67310"/>
                  </a:lnTo>
                  <a:lnTo>
                    <a:pt x="22275" y="67310"/>
                  </a:lnTo>
                  <a:lnTo>
                    <a:pt x="22275" y="22860"/>
                  </a:lnTo>
                  <a:lnTo>
                    <a:pt x="96596" y="22860"/>
                  </a:lnTo>
                  <a:lnTo>
                    <a:pt x="96596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67310"/>
                  </a:lnTo>
                  <a:lnTo>
                    <a:pt x="0" y="208292"/>
                  </a:lnTo>
                  <a:lnTo>
                    <a:pt x="297218" y="208292"/>
                  </a:lnTo>
                  <a:lnTo>
                    <a:pt x="297218" y="186690"/>
                  </a:lnTo>
                  <a:lnTo>
                    <a:pt x="22275" y="186690"/>
                  </a:lnTo>
                  <a:lnTo>
                    <a:pt x="22275" y="142240"/>
                  </a:lnTo>
                  <a:lnTo>
                    <a:pt x="96596" y="142240"/>
                  </a:lnTo>
                  <a:lnTo>
                    <a:pt x="96596" y="186296"/>
                  </a:lnTo>
                  <a:lnTo>
                    <a:pt x="111480" y="186296"/>
                  </a:lnTo>
                  <a:lnTo>
                    <a:pt x="111480" y="142240"/>
                  </a:lnTo>
                  <a:lnTo>
                    <a:pt x="185737" y="142240"/>
                  </a:lnTo>
                  <a:lnTo>
                    <a:pt x="185737" y="186296"/>
                  </a:lnTo>
                  <a:lnTo>
                    <a:pt x="200621" y="186296"/>
                  </a:lnTo>
                  <a:lnTo>
                    <a:pt x="200621" y="142240"/>
                  </a:lnTo>
                  <a:lnTo>
                    <a:pt x="274942" y="142240"/>
                  </a:lnTo>
                  <a:lnTo>
                    <a:pt x="274942" y="186296"/>
                  </a:lnTo>
                  <a:lnTo>
                    <a:pt x="297218" y="186296"/>
                  </a:lnTo>
                  <a:lnTo>
                    <a:pt x="297218" y="142240"/>
                  </a:lnTo>
                  <a:lnTo>
                    <a:pt x="297218" y="141693"/>
                  </a:lnTo>
                  <a:lnTo>
                    <a:pt x="297218" y="127000"/>
                  </a:lnTo>
                  <a:lnTo>
                    <a:pt x="22275" y="127000"/>
                  </a:lnTo>
                  <a:lnTo>
                    <a:pt x="22275" y="82550"/>
                  </a:lnTo>
                  <a:lnTo>
                    <a:pt x="96596" y="82550"/>
                  </a:lnTo>
                  <a:lnTo>
                    <a:pt x="96596" y="126809"/>
                  </a:lnTo>
                  <a:lnTo>
                    <a:pt x="111480" y="126809"/>
                  </a:lnTo>
                  <a:lnTo>
                    <a:pt x="111480" y="82550"/>
                  </a:lnTo>
                  <a:lnTo>
                    <a:pt x="185737" y="82550"/>
                  </a:lnTo>
                  <a:lnTo>
                    <a:pt x="185737" y="126809"/>
                  </a:lnTo>
                  <a:lnTo>
                    <a:pt x="200621" y="126809"/>
                  </a:lnTo>
                  <a:lnTo>
                    <a:pt x="200621" y="82550"/>
                  </a:lnTo>
                  <a:lnTo>
                    <a:pt x="274942" y="82550"/>
                  </a:lnTo>
                  <a:lnTo>
                    <a:pt x="274942" y="126809"/>
                  </a:lnTo>
                  <a:lnTo>
                    <a:pt x="297218" y="126809"/>
                  </a:lnTo>
                  <a:lnTo>
                    <a:pt x="297218" y="22733"/>
                  </a:lnTo>
                  <a:lnTo>
                    <a:pt x="297218" y="0"/>
                  </a:lnTo>
                  <a:close/>
                </a:path>
              </a:pathLst>
            </a:custGeom>
            <a:solidFill>
              <a:srgbClr val="32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60869" y="3856837"/>
              <a:ext cx="300990" cy="212090"/>
            </a:xfrm>
            <a:custGeom>
              <a:avLst/>
              <a:gdLst/>
              <a:ahLst/>
              <a:cxnLst/>
              <a:rect l="l" t="t" r="r" b="b"/>
              <a:pathLst>
                <a:path w="300990" h="212089">
                  <a:moveTo>
                    <a:pt x="300875" y="211874"/>
                  </a:moveTo>
                  <a:lnTo>
                    <a:pt x="0" y="211874"/>
                  </a:lnTo>
                  <a:lnTo>
                    <a:pt x="0" y="0"/>
                  </a:lnTo>
                  <a:lnTo>
                    <a:pt x="300875" y="0"/>
                  </a:lnTo>
                  <a:lnTo>
                    <a:pt x="300875" y="1828"/>
                  </a:lnTo>
                  <a:lnTo>
                    <a:pt x="3721" y="1828"/>
                  </a:lnTo>
                  <a:lnTo>
                    <a:pt x="1828" y="3708"/>
                  </a:lnTo>
                  <a:lnTo>
                    <a:pt x="3721" y="3708"/>
                  </a:lnTo>
                  <a:lnTo>
                    <a:pt x="3721" y="208152"/>
                  </a:lnTo>
                  <a:lnTo>
                    <a:pt x="1828" y="208152"/>
                  </a:lnTo>
                  <a:lnTo>
                    <a:pt x="3721" y="209994"/>
                  </a:lnTo>
                  <a:lnTo>
                    <a:pt x="300875" y="209994"/>
                  </a:lnTo>
                  <a:lnTo>
                    <a:pt x="300875" y="211874"/>
                  </a:lnTo>
                  <a:close/>
                </a:path>
                <a:path w="300990" h="212089">
                  <a:moveTo>
                    <a:pt x="3721" y="3708"/>
                  </a:moveTo>
                  <a:lnTo>
                    <a:pt x="1828" y="3708"/>
                  </a:lnTo>
                  <a:lnTo>
                    <a:pt x="3721" y="1828"/>
                  </a:lnTo>
                  <a:lnTo>
                    <a:pt x="3721" y="3708"/>
                  </a:lnTo>
                  <a:close/>
                </a:path>
                <a:path w="300990" h="212089">
                  <a:moveTo>
                    <a:pt x="297154" y="3708"/>
                  </a:moveTo>
                  <a:lnTo>
                    <a:pt x="3721" y="3708"/>
                  </a:lnTo>
                  <a:lnTo>
                    <a:pt x="3721" y="1828"/>
                  </a:lnTo>
                  <a:lnTo>
                    <a:pt x="297154" y="1828"/>
                  </a:lnTo>
                  <a:lnTo>
                    <a:pt x="297154" y="3708"/>
                  </a:lnTo>
                  <a:close/>
                </a:path>
                <a:path w="300990" h="212089">
                  <a:moveTo>
                    <a:pt x="297154" y="209994"/>
                  </a:moveTo>
                  <a:lnTo>
                    <a:pt x="297154" y="1828"/>
                  </a:lnTo>
                  <a:lnTo>
                    <a:pt x="299046" y="3708"/>
                  </a:lnTo>
                  <a:lnTo>
                    <a:pt x="300875" y="3708"/>
                  </a:lnTo>
                  <a:lnTo>
                    <a:pt x="300875" y="208152"/>
                  </a:lnTo>
                  <a:lnTo>
                    <a:pt x="299046" y="208152"/>
                  </a:lnTo>
                  <a:lnTo>
                    <a:pt x="297154" y="209994"/>
                  </a:lnTo>
                  <a:close/>
                </a:path>
                <a:path w="300990" h="212089">
                  <a:moveTo>
                    <a:pt x="300875" y="3708"/>
                  </a:moveTo>
                  <a:lnTo>
                    <a:pt x="299046" y="3708"/>
                  </a:lnTo>
                  <a:lnTo>
                    <a:pt x="297154" y="1828"/>
                  </a:lnTo>
                  <a:lnTo>
                    <a:pt x="300875" y="1828"/>
                  </a:lnTo>
                  <a:lnTo>
                    <a:pt x="300875" y="3708"/>
                  </a:lnTo>
                  <a:close/>
                </a:path>
                <a:path w="300990" h="212089">
                  <a:moveTo>
                    <a:pt x="100304" y="70586"/>
                  </a:moveTo>
                  <a:lnTo>
                    <a:pt x="22275" y="70586"/>
                  </a:lnTo>
                  <a:lnTo>
                    <a:pt x="22275" y="22263"/>
                  </a:lnTo>
                  <a:lnTo>
                    <a:pt x="100304" y="22263"/>
                  </a:lnTo>
                  <a:lnTo>
                    <a:pt x="100304" y="24155"/>
                  </a:lnTo>
                  <a:lnTo>
                    <a:pt x="25996" y="24155"/>
                  </a:lnTo>
                  <a:lnTo>
                    <a:pt x="24104" y="25984"/>
                  </a:lnTo>
                  <a:lnTo>
                    <a:pt x="25996" y="25984"/>
                  </a:lnTo>
                  <a:lnTo>
                    <a:pt x="25996" y="66865"/>
                  </a:lnTo>
                  <a:lnTo>
                    <a:pt x="24104" y="66865"/>
                  </a:lnTo>
                  <a:lnTo>
                    <a:pt x="25996" y="68757"/>
                  </a:lnTo>
                  <a:lnTo>
                    <a:pt x="100304" y="68757"/>
                  </a:lnTo>
                  <a:lnTo>
                    <a:pt x="100304" y="70586"/>
                  </a:lnTo>
                  <a:close/>
                </a:path>
                <a:path w="300990" h="212089">
                  <a:moveTo>
                    <a:pt x="189458" y="70586"/>
                  </a:moveTo>
                  <a:lnTo>
                    <a:pt x="111417" y="70586"/>
                  </a:lnTo>
                  <a:lnTo>
                    <a:pt x="111417" y="22263"/>
                  </a:lnTo>
                  <a:lnTo>
                    <a:pt x="189458" y="22263"/>
                  </a:lnTo>
                  <a:lnTo>
                    <a:pt x="189458" y="24155"/>
                  </a:lnTo>
                  <a:lnTo>
                    <a:pt x="115138" y="24155"/>
                  </a:lnTo>
                  <a:lnTo>
                    <a:pt x="113309" y="25984"/>
                  </a:lnTo>
                  <a:lnTo>
                    <a:pt x="115138" y="25984"/>
                  </a:lnTo>
                  <a:lnTo>
                    <a:pt x="115138" y="66865"/>
                  </a:lnTo>
                  <a:lnTo>
                    <a:pt x="113309" y="66865"/>
                  </a:lnTo>
                  <a:lnTo>
                    <a:pt x="115138" y="68757"/>
                  </a:lnTo>
                  <a:lnTo>
                    <a:pt x="189458" y="68757"/>
                  </a:lnTo>
                  <a:lnTo>
                    <a:pt x="189458" y="70586"/>
                  </a:lnTo>
                  <a:close/>
                </a:path>
                <a:path w="300990" h="212089">
                  <a:moveTo>
                    <a:pt x="278599" y="70586"/>
                  </a:moveTo>
                  <a:lnTo>
                    <a:pt x="200571" y="70586"/>
                  </a:lnTo>
                  <a:lnTo>
                    <a:pt x="200571" y="22263"/>
                  </a:lnTo>
                  <a:lnTo>
                    <a:pt x="278599" y="22263"/>
                  </a:lnTo>
                  <a:lnTo>
                    <a:pt x="278599" y="24155"/>
                  </a:lnTo>
                  <a:lnTo>
                    <a:pt x="204292" y="24155"/>
                  </a:lnTo>
                  <a:lnTo>
                    <a:pt x="202450" y="25984"/>
                  </a:lnTo>
                  <a:lnTo>
                    <a:pt x="204292" y="25984"/>
                  </a:lnTo>
                  <a:lnTo>
                    <a:pt x="204292" y="66865"/>
                  </a:lnTo>
                  <a:lnTo>
                    <a:pt x="202450" y="66865"/>
                  </a:lnTo>
                  <a:lnTo>
                    <a:pt x="204292" y="68757"/>
                  </a:lnTo>
                  <a:lnTo>
                    <a:pt x="278599" y="68757"/>
                  </a:lnTo>
                  <a:lnTo>
                    <a:pt x="278599" y="70586"/>
                  </a:lnTo>
                  <a:close/>
                </a:path>
                <a:path w="300990" h="212089">
                  <a:moveTo>
                    <a:pt x="25996" y="25984"/>
                  </a:moveTo>
                  <a:lnTo>
                    <a:pt x="24104" y="25984"/>
                  </a:lnTo>
                  <a:lnTo>
                    <a:pt x="25996" y="24155"/>
                  </a:lnTo>
                  <a:lnTo>
                    <a:pt x="25996" y="25984"/>
                  </a:lnTo>
                  <a:close/>
                </a:path>
                <a:path w="300990" h="212089">
                  <a:moveTo>
                    <a:pt x="96583" y="25984"/>
                  </a:moveTo>
                  <a:lnTo>
                    <a:pt x="25996" y="25984"/>
                  </a:lnTo>
                  <a:lnTo>
                    <a:pt x="25996" y="24155"/>
                  </a:lnTo>
                  <a:lnTo>
                    <a:pt x="96583" y="24155"/>
                  </a:lnTo>
                  <a:lnTo>
                    <a:pt x="96583" y="25984"/>
                  </a:lnTo>
                  <a:close/>
                </a:path>
                <a:path w="300990" h="212089">
                  <a:moveTo>
                    <a:pt x="96583" y="68757"/>
                  </a:moveTo>
                  <a:lnTo>
                    <a:pt x="96583" y="24155"/>
                  </a:lnTo>
                  <a:lnTo>
                    <a:pt x="98425" y="25984"/>
                  </a:lnTo>
                  <a:lnTo>
                    <a:pt x="100304" y="25984"/>
                  </a:lnTo>
                  <a:lnTo>
                    <a:pt x="100304" y="66865"/>
                  </a:lnTo>
                  <a:lnTo>
                    <a:pt x="98425" y="66865"/>
                  </a:lnTo>
                  <a:lnTo>
                    <a:pt x="96583" y="68757"/>
                  </a:lnTo>
                  <a:close/>
                </a:path>
                <a:path w="300990" h="212089">
                  <a:moveTo>
                    <a:pt x="100304" y="25984"/>
                  </a:moveTo>
                  <a:lnTo>
                    <a:pt x="98425" y="25984"/>
                  </a:lnTo>
                  <a:lnTo>
                    <a:pt x="96583" y="24155"/>
                  </a:lnTo>
                  <a:lnTo>
                    <a:pt x="100304" y="24155"/>
                  </a:lnTo>
                  <a:lnTo>
                    <a:pt x="100304" y="25984"/>
                  </a:lnTo>
                  <a:close/>
                </a:path>
                <a:path w="300990" h="212089">
                  <a:moveTo>
                    <a:pt x="115138" y="25984"/>
                  </a:moveTo>
                  <a:lnTo>
                    <a:pt x="113309" y="25984"/>
                  </a:lnTo>
                  <a:lnTo>
                    <a:pt x="115138" y="24155"/>
                  </a:lnTo>
                  <a:lnTo>
                    <a:pt x="115138" y="25984"/>
                  </a:lnTo>
                  <a:close/>
                </a:path>
                <a:path w="300990" h="212089">
                  <a:moveTo>
                    <a:pt x="185737" y="25984"/>
                  </a:moveTo>
                  <a:lnTo>
                    <a:pt x="115138" y="25984"/>
                  </a:lnTo>
                  <a:lnTo>
                    <a:pt x="115138" y="24155"/>
                  </a:lnTo>
                  <a:lnTo>
                    <a:pt x="185737" y="24155"/>
                  </a:lnTo>
                  <a:lnTo>
                    <a:pt x="185737" y="25984"/>
                  </a:lnTo>
                  <a:close/>
                </a:path>
                <a:path w="300990" h="212089">
                  <a:moveTo>
                    <a:pt x="185737" y="68757"/>
                  </a:moveTo>
                  <a:lnTo>
                    <a:pt x="185737" y="24155"/>
                  </a:lnTo>
                  <a:lnTo>
                    <a:pt x="187566" y="25984"/>
                  </a:lnTo>
                  <a:lnTo>
                    <a:pt x="189458" y="25984"/>
                  </a:lnTo>
                  <a:lnTo>
                    <a:pt x="189458" y="66865"/>
                  </a:lnTo>
                  <a:lnTo>
                    <a:pt x="187566" y="66865"/>
                  </a:lnTo>
                  <a:lnTo>
                    <a:pt x="185737" y="68757"/>
                  </a:lnTo>
                  <a:close/>
                </a:path>
                <a:path w="300990" h="212089">
                  <a:moveTo>
                    <a:pt x="189458" y="25984"/>
                  </a:moveTo>
                  <a:lnTo>
                    <a:pt x="187566" y="25984"/>
                  </a:lnTo>
                  <a:lnTo>
                    <a:pt x="185737" y="24155"/>
                  </a:lnTo>
                  <a:lnTo>
                    <a:pt x="189458" y="24155"/>
                  </a:lnTo>
                  <a:lnTo>
                    <a:pt x="189458" y="25984"/>
                  </a:lnTo>
                  <a:close/>
                </a:path>
                <a:path w="300990" h="212089">
                  <a:moveTo>
                    <a:pt x="204292" y="25984"/>
                  </a:moveTo>
                  <a:lnTo>
                    <a:pt x="202450" y="25984"/>
                  </a:lnTo>
                  <a:lnTo>
                    <a:pt x="204292" y="24155"/>
                  </a:lnTo>
                  <a:lnTo>
                    <a:pt x="204292" y="25984"/>
                  </a:lnTo>
                  <a:close/>
                </a:path>
                <a:path w="300990" h="212089">
                  <a:moveTo>
                    <a:pt x="274878" y="25984"/>
                  </a:moveTo>
                  <a:lnTo>
                    <a:pt x="204292" y="25984"/>
                  </a:lnTo>
                  <a:lnTo>
                    <a:pt x="204292" y="24155"/>
                  </a:lnTo>
                  <a:lnTo>
                    <a:pt x="274878" y="24155"/>
                  </a:lnTo>
                  <a:lnTo>
                    <a:pt x="274878" y="25984"/>
                  </a:lnTo>
                  <a:close/>
                </a:path>
                <a:path w="300990" h="212089">
                  <a:moveTo>
                    <a:pt x="274878" y="68757"/>
                  </a:moveTo>
                  <a:lnTo>
                    <a:pt x="274878" y="24155"/>
                  </a:lnTo>
                  <a:lnTo>
                    <a:pt x="276771" y="25984"/>
                  </a:lnTo>
                  <a:lnTo>
                    <a:pt x="278599" y="25984"/>
                  </a:lnTo>
                  <a:lnTo>
                    <a:pt x="278599" y="66865"/>
                  </a:lnTo>
                  <a:lnTo>
                    <a:pt x="276771" y="66865"/>
                  </a:lnTo>
                  <a:lnTo>
                    <a:pt x="274878" y="68757"/>
                  </a:lnTo>
                  <a:close/>
                </a:path>
                <a:path w="300990" h="212089">
                  <a:moveTo>
                    <a:pt x="278599" y="25984"/>
                  </a:moveTo>
                  <a:lnTo>
                    <a:pt x="276771" y="25984"/>
                  </a:lnTo>
                  <a:lnTo>
                    <a:pt x="274878" y="24155"/>
                  </a:lnTo>
                  <a:lnTo>
                    <a:pt x="278599" y="24155"/>
                  </a:lnTo>
                  <a:lnTo>
                    <a:pt x="278599" y="25984"/>
                  </a:lnTo>
                  <a:close/>
                </a:path>
                <a:path w="300990" h="212089">
                  <a:moveTo>
                    <a:pt x="25996" y="68757"/>
                  </a:moveTo>
                  <a:lnTo>
                    <a:pt x="24104" y="66865"/>
                  </a:lnTo>
                  <a:lnTo>
                    <a:pt x="25996" y="66865"/>
                  </a:lnTo>
                  <a:lnTo>
                    <a:pt x="25996" y="68757"/>
                  </a:lnTo>
                  <a:close/>
                </a:path>
                <a:path w="300990" h="212089">
                  <a:moveTo>
                    <a:pt x="96583" y="68757"/>
                  </a:moveTo>
                  <a:lnTo>
                    <a:pt x="25996" y="68757"/>
                  </a:lnTo>
                  <a:lnTo>
                    <a:pt x="25996" y="66865"/>
                  </a:lnTo>
                  <a:lnTo>
                    <a:pt x="96583" y="66865"/>
                  </a:lnTo>
                  <a:lnTo>
                    <a:pt x="96583" y="68757"/>
                  </a:lnTo>
                  <a:close/>
                </a:path>
                <a:path w="300990" h="212089">
                  <a:moveTo>
                    <a:pt x="100304" y="68757"/>
                  </a:moveTo>
                  <a:lnTo>
                    <a:pt x="96583" y="68757"/>
                  </a:lnTo>
                  <a:lnTo>
                    <a:pt x="98425" y="66865"/>
                  </a:lnTo>
                  <a:lnTo>
                    <a:pt x="100304" y="66865"/>
                  </a:lnTo>
                  <a:lnTo>
                    <a:pt x="100304" y="68757"/>
                  </a:lnTo>
                  <a:close/>
                </a:path>
                <a:path w="300990" h="212089">
                  <a:moveTo>
                    <a:pt x="115138" y="68757"/>
                  </a:moveTo>
                  <a:lnTo>
                    <a:pt x="113309" y="66865"/>
                  </a:lnTo>
                  <a:lnTo>
                    <a:pt x="115138" y="66865"/>
                  </a:lnTo>
                  <a:lnTo>
                    <a:pt x="115138" y="68757"/>
                  </a:lnTo>
                  <a:close/>
                </a:path>
                <a:path w="300990" h="212089">
                  <a:moveTo>
                    <a:pt x="185737" y="68757"/>
                  </a:moveTo>
                  <a:lnTo>
                    <a:pt x="115138" y="68757"/>
                  </a:lnTo>
                  <a:lnTo>
                    <a:pt x="115138" y="66865"/>
                  </a:lnTo>
                  <a:lnTo>
                    <a:pt x="185737" y="66865"/>
                  </a:lnTo>
                  <a:lnTo>
                    <a:pt x="185737" y="68757"/>
                  </a:lnTo>
                  <a:close/>
                </a:path>
                <a:path w="300990" h="212089">
                  <a:moveTo>
                    <a:pt x="189458" y="68757"/>
                  </a:moveTo>
                  <a:lnTo>
                    <a:pt x="185737" y="68757"/>
                  </a:lnTo>
                  <a:lnTo>
                    <a:pt x="187566" y="66865"/>
                  </a:lnTo>
                  <a:lnTo>
                    <a:pt x="189458" y="66865"/>
                  </a:lnTo>
                  <a:lnTo>
                    <a:pt x="189458" y="68757"/>
                  </a:lnTo>
                  <a:close/>
                </a:path>
                <a:path w="300990" h="212089">
                  <a:moveTo>
                    <a:pt x="204292" y="68757"/>
                  </a:moveTo>
                  <a:lnTo>
                    <a:pt x="202450" y="66865"/>
                  </a:lnTo>
                  <a:lnTo>
                    <a:pt x="204292" y="66865"/>
                  </a:lnTo>
                  <a:lnTo>
                    <a:pt x="204292" y="68757"/>
                  </a:lnTo>
                  <a:close/>
                </a:path>
                <a:path w="300990" h="212089">
                  <a:moveTo>
                    <a:pt x="274878" y="68757"/>
                  </a:moveTo>
                  <a:lnTo>
                    <a:pt x="204292" y="68757"/>
                  </a:lnTo>
                  <a:lnTo>
                    <a:pt x="204292" y="66865"/>
                  </a:lnTo>
                  <a:lnTo>
                    <a:pt x="274878" y="66865"/>
                  </a:lnTo>
                  <a:lnTo>
                    <a:pt x="274878" y="68757"/>
                  </a:lnTo>
                  <a:close/>
                </a:path>
                <a:path w="300990" h="212089">
                  <a:moveTo>
                    <a:pt x="278599" y="68757"/>
                  </a:moveTo>
                  <a:lnTo>
                    <a:pt x="274878" y="68757"/>
                  </a:lnTo>
                  <a:lnTo>
                    <a:pt x="276771" y="66865"/>
                  </a:lnTo>
                  <a:lnTo>
                    <a:pt x="278599" y="66865"/>
                  </a:lnTo>
                  <a:lnTo>
                    <a:pt x="278599" y="68757"/>
                  </a:lnTo>
                  <a:close/>
                </a:path>
                <a:path w="300990" h="212089">
                  <a:moveTo>
                    <a:pt x="100304" y="130073"/>
                  </a:moveTo>
                  <a:lnTo>
                    <a:pt x="22275" y="130073"/>
                  </a:lnTo>
                  <a:lnTo>
                    <a:pt x="22275" y="81749"/>
                  </a:lnTo>
                  <a:lnTo>
                    <a:pt x="100304" y="81749"/>
                  </a:lnTo>
                  <a:lnTo>
                    <a:pt x="100304" y="83629"/>
                  </a:lnTo>
                  <a:lnTo>
                    <a:pt x="25996" y="83629"/>
                  </a:lnTo>
                  <a:lnTo>
                    <a:pt x="24104" y="85471"/>
                  </a:lnTo>
                  <a:lnTo>
                    <a:pt x="25996" y="85471"/>
                  </a:lnTo>
                  <a:lnTo>
                    <a:pt x="25996" y="126352"/>
                  </a:lnTo>
                  <a:lnTo>
                    <a:pt x="24104" y="126352"/>
                  </a:lnTo>
                  <a:lnTo>
                    <a:pt x="25996" y="128231"/>
                  </a:lnTo>
                  <a:lnTo>
                    <a:pt x="100304" y="128231"/>
                  </a:lnTo>
                  <a:lnTo>
                    <a:pt x="100304" y="130073"/>
                  </a:lnTo>
                  <a:close/>
                </a:path>
                <a:path w="300990" h="212089">
                  <a:moveTo>
                    <a:pt x="189458" y="130073"/>
                  </a:moveTo>
                  <a:lnTo>
                    <a:pt x="111417" y="130073"/>
                  </a:lnTo>
                  <a:lnTo>
                    <a:pt x="111417" y="81749"/>
                  </a:lnTo>
                  <a:lnTo>
                    <a:pt x="189458" y="81749"/>
                  </a:lnTo>
                  <a:lnTo>
                    <a:pt x="189458" y="83629"/>
                  </a:lnTo>
                  <a:lnTo>
                    <a:pt x="115138" y="83629"/>
                  </a:lnTo>
                  <a:lnTo>
                    <a:pt x="113309" y="85471"/>
                  </a:lnTo>
                  <a:lnTo>
                    <a:pt x="115138" y="85471"/>
                  </a:lnTo>
                  <a:lnTo>
                    <a:pt x="115138" y="126352"/>
                  </a:lnTo>
                  <a:lnTo>
                    <a:pt x="113309" y="126352"/>
                  </a:lnTo>
                  <a:lnTo>
                    <a:pt x="115138" y="128231"/>
                  </a:lnTo>
                  <a:lnTo>
                    <a:pt x="189458" y="128231"/>
                  </a:lnTo>
                  <a:lnTo>
                    <a:pt x="189458" y="130073"/>
                  </a:lnTo>
                  <a:close/>
                </a:path>
                <a:path w="300990" h="212089">
                  <a:moveTo>
                    <a:pt x="278599" y="130073"/>
                  </a:moveTo>
                  <a:lnTo>
                    <a:pt x="200571" y="130073"/>
                  </a:lnTo>
                  <a:lnTo>
                    <a:pt x="200571" y="81749"/>
                  </a:lnTo>
                  <a:lnTo>
                    <a:pt x="278599" y="81749"/>
                  </a:lnTo>
                  <a:lnTo>
                    <a:pt x="278599" y="83629"/>
                  </a:lnTo>
                  <a:lnTo>
                    <a:pt x="204292" y="83629"/>
                  </a:lnTo>
                  <a:lnTo>
                    <a:pt x="202450" y="85471"/>
                  </a:lnTo>
                  <a:lnTo>
                    <a:pt x="204292" y="85471"/>
                  </a:lnTo>
                  <a:lnTo>
                    <a:pt x="204292" y="126352"/>
                  </a:lnTo>
                  <a:lnTo>
                    <a:pt x="202450" y="126352"/>
                  </a:lnTo>
                  <a:lnTo>
                    <a:pt x="204292" y="128231"/>
                  </a:lnTo>
                  <a:lnTo>
                    <a:pt x="278599" y="128231"/>
                  </a:lnTo>
                  <a:lnTo>
                    <a:pt x="278599" y="130073"/>
                  </a:lnTo>
                  <a:close/>
                </a:path>
                <a:path w="300990" h="212089">
                  <a:moveTo>
                    <a:pt x="25996" y="85471"/>
                  </a:moveTo>
                  <a:lnTo>
                    <a:pt x="24104" y="85471"/>
                  </a:lnTo>
                  <a:lnTo>
                    <a:pt x="25996" y="83629"/>
                  </a:lnTo>
                  <a:lnTo>
                    <a:pt x="25996" y="85471"/>
                  </a:lnTo>
                  <a:close/>
                </a:path>
                <a:path w="300990" h="212089">
                  <a:moveTo>
                    <a:pt x="96583" y="85471"/>
                  </a:moveTo>
                  <a:lnTo>
                    <a:pt x="25996" y="85471"/>
                  </a:lnTo>
                  <a:lnTo>
                    <a:pt x="25996" y="83629"/>
                  </a:lnTo>
                  <a:lnTo>
                    <a:pt x="96583" y="83629"/>
                  </a:lnTo>
                  <a:lnTo>
                    <a:pt x="96583" y="85471"/>
                  </a:lnTo>
                  <a:close/>
                </a:path>
                <a:path w="300990" h="212089">
                  <a:moveTo>
                    <a:pt x="96583" y="128231"/>
                  </a:moveTo>
                  <a:lnTo>
                    <a:pt x="96583" y="83629"/>
                  </a:lnTo>
                  <a:lnTo>
                    <a:pt x="98425" y="85471"/>
                  </a:lnTo>
                  <a:lnTo>
                    <a:pt x="100304" y="85471"/>
                  </a:lnTo>
                  <a:lnTo>
                    <a:pt x="100304" y="126352"/>
                  </a:lnTo>
                  <a:lnTo>
                    <a:pt x="98425" y="126352"/>
                  </a:lnTo>
                  <a:lnTo>
                    <a:pt x="96583" y="128231"/>
                  </a:lnTo>
                  <a:close/>
                </a:path>
                <a:path w="300990" h="212089">
                  <a:moveTo>
                    <a:pt x="100304" y="85471"/>
                  </a:moveTo>
                  <a:lnTo>
                    <a:pt x="98425" y="85471"/>
                  </a:lnTo>
                  <a:lnTo>
                    <a:pt x="96583" y="83629"/>
                  </a:lnTo>
                  <a:lnTo>
                    <a:pt x="100304" y="83629"/>
                  </a:lnTo>
                  <a:lnTo>
                    <a:pt x="100304" y="85471"/>
                  </a:lnTo>
                  <a:close/>
                </a:path>
                <a:path w="300990" h="212089">
                  <a:moveTo>
                    <a:pt x="115138" y="85471"/>
                  </a:moveTo>
                  <a:lnTo>
                    <a:pt x="113309" y="85471"/>
                  </a:lnTo>
                  <a:lnTo>
                    <a:pt x="115138" y="83629"/>
                  </a:lnTo>
                  <a:lnTo>
                    <a:pt x="115138" y="85471"/>
                  </a:lnTo>
                  <a:close/>
                </a:path>
                <a:path w="300990" h="212089">
                  <a:moveTo>
                    <a:pt x="185737" y="85471"/>
                  </a:moveTo>
                  <a:lnTo>
                    <a:pt x="115138" y="85471"/>
                  </a:lnTo>
                  <a:lnTo>
                    <a:pt x="115138" y="83629"/>
                  </a:lnTo>
                  <a:lnTo>
                    <a:pt x="185737" y="83629"/>
                  </a:lnTo>
                  <a:lnTo>
                    <a:pt x="185737" y="85471"/>
                  </a:lnTo>
                  <a:close/>
                </a:path>
                <a:path w="300990" h="212089">
                  <a:moveTo>
                    <a:pt x="185737" y="128231"/>
                  </a:moveTo>
                  <a:lnTo>
                    <a:pt x="185737" y="83629"/>
                  </a:lnTo>
                  <a:lnTo>
                    <a:pt x="187566" y="85471"/>
                  </a:lnTo>
                  <a:lnTo>
                    <a:pt x="189458" y="85471"/>
                  </a:lnTo>
                  <a:lnTo>
                    <a:pt x="189458" y="126352"/>
                  </a:lnTo>
                  <a:lnTo>
                    <a:pt x="187566" y="126352"/>
                  </a:lnTo>
                  <a:lnTo>
                    <a:pt x="185737" y="128231"/>
                  </a:lnTo>
                  <a:close/>
                </a:path>
                <a:path w="300990" h="212089">
                  <a:moveTo>
                    <a:pt x="189458" y="85471"/>
                  </a:moveTo>
                  <a:lnTo>
                    <a:pt x="187566" y="85471"/>
                  </a:lnTo>
                  <a:lnTo>
                    <a:pt x="185737" y="83629"/>
                  </a:lnTo>
                  <a:lnTo>
                    <a:pt x="189458" y="83629"/>
                  </a:lnTo>
                  <a:lnTo>
                    <a:pt x="189458" y="85471"/>
                  </a:lnTo>
                  <a:close/>
                </a:path>
                <a:path w="300990" h="212089">
                  <a:moveTo>
                    <a:pt x="204292" y="85471"/>
                  </a:moveTo>
                  <a:lnTo>
                    <a:pt x="202450" y="85471"/>
                  </a:lnTo>
                  <a:lnTo>
                    <a:pt x="204292" y="83629"/>
                  </a:lnTo>
                  <a:lnTo>
                    <a:pt x="204292" y="85471"/>
                  </a:lnTo>
                  <a:close/>
                </a:path>
                <a:path w="300990" h="212089">
                  <a:moveTo>
                    <a:pt x="274878" y="85471"/>
                  </a:moveTo>
                  <a:lnTo>
                    <a:pt x="204292" y="85471"/>
                  </a:lnTo>
                  <a:lnTo>
                    <a:pt x="204292" y="83629"/>
                  </a:lnTo>
                  <a:lnTo>
                    <a:pt x="274878" y="83629"/>
                  </a:lnTo>
                  <a:lnTo>
                    <a:pt x="274878" y="85471"/>
                  </a:lnTo>
                  <a:close/>
                </a:path>
                <a:path w="300990" h="212089">
                  <a:moveTo>
                    <a:pt x="274878" y="128231"/>
                  </a:moveTo>
                  <a:lnTo>
                    <a:pt x="274878" y="83629"/>
                  </a:lnTo>
                  <a:lnTo>
                    <a:pt x="276771" y="85471"/>
                  </a:lnTo>
                  <a:lnTo>
                    <a:pt x="278599" y="85471"/>
                  </a:lnTo>
                  <a:lnTo>
                    <a:pt x="278599" y="126352"/>
                  </a:lnTo>
                  <a:lnTo>
                    <a:pt x="276771" y="126352"/>
                  </a:lnTo>
                  <a:lnTo>
                    <a:pt x="274878" y="128231"/>
                  </a:lnTo>
                  <a:close/>
                </a:path>
                <a:path w="300990" h="212089">
                  <a:moveTo>
                    <a:pt x="278599" y="85471"/>
                  </a:moveTo>
                  <a:lnTo>
                    <a:pt x="276771" y="85471"/>
                  </a:lnTo>
                  <a:lnTo>
                    <a:pt x="274878" y="83629"/>
                  </a:lnTo>
                  <a:lnTo>
                    <a:pt x="278599" y="83629"/>
                  </a:lnTo>
                  <a:lnTo>
                    <a:pt x="278599" y="85471"/>
                  </a:lnTo>
                  <a:close/>
                </a:path>
                <a:path w="300990" h="212089">
                  <a:moveTo>
                    <a:pt x="25996" y="128231"/>
                  </a:moveTo>
                  <a:lnTo>
                    <a:pt x="24104" y="126352"/>
                  </a:lnTo>
                  <a:lnTo>
                    <a:pt x="25996" y="126352"/>
                  </a:lnTo>
                  <a:lnTo>
                    <a:pt x="25996" y="128231"/>
                  </a:lnTo>
                  <a:close/>
                </a:path>
                <a:path w="300990" h="212089">
                  <a:moveTo>
                    <a:pt x="96583" y="128231"/>
                  </a:moveTo>
                  <a:lnTo>
                    <a:pt x="25996" y="128231"/>
                  </a:lnTo>
                  <a:lnTo>
                    <a:pt x="25996" y="126352"/>
                  </a:lnTo>
                  <a:lnTo>
                    <a:pt x="96583" y="126352"/>
                  </a:lnTo>
                  <a:lnTo>
                    <a:pt x="96583" y="128231"/>
                  </a:lnTo>
                  <a:close/>
                </a:path>
                <a:path w="300990" h="212089">
                  <a:moveTo>
                    <a:pt x="100304" y="128231"/>
                  </a:moveTo>
                  <a:lnTo>
                    <a:pt x="96583" y="128231"/>
                  </a:lnTo>
                  <a:lnTo>
                    <a:pt x="98425" y="126352"/>
                  </a:lnTo>
                  <a:lnTo>
                    <a:pt x="100304" y="126352"/>
                  </a:lnTo>
                  <a:lnTo>
                    <a:pt x="100304" y="128231"/>
                  </a:lnTo>
                  <a:close/>
                </a:path>
                <a:path w="300990" h="212089">
                  <a:moveTo>
                    <a:pt x="115138" y="128231"/>
                  </a:moveTo>
                  <a:lnTo>
                    <a:pt x="113309" y="126352"/>
                  </a:lnTo>
                  <a:lnTo>
                    <a:pt x="115138" y="126352"/>
                  </a:lnTo>
                  <a:lnTo>
                    <a:pt x="115138" y="128231"/>
                  </a:lnTo>
                  <a:close/>
                </a:path>
                <a:path w="300990" h="212089">
                  <a:moveTo>
                    <a:pt x="185737" y="128231"/>
                  </a:moveTo>
                  <a:lnTo>
                    <a:pt x="115138" y="128231"/>
                  </a:lnTo>
                  <a:lnTo>
                    <a:pt x="115138" y="126352"/>
                  </a:lnTo>
                  <a:lnTo>
                    <a:pt x="185737" y="126352"/>
                  </a:lnTo>
                  <a:lnTo>
                    <a:pt x="185737" y="128231"/>
                  </a:lnTo>
                  <a:close/>
                </a:path>
                <a:path w="300990" h="212089">
                  <a:moveTo>
                    <a:pt x="189458" y="128231"/>
                  </a:moveTo>
                  <a:lnTo>
                    <a:pt x="185737" y="128231"/>
                  </a:lnTo>
                  <a:lnTo>
                    <a:pt x="187566" y="126352"/>
                  </a:lnTo>
                  <a:lnTo>
                    <a:pt x="189458" y="126352"/>
                  </a:lnTo>
                  <a:lnTo>
                    <a:pt x="189458" y="128231"/>
                  </a:lnTo>
                  <a:close/>
                </a:path>
                <a:path w="300990" h="212089">
                  <a:moveTo>
                    <a:pt x="204292" y="128231"/>
                  </a:moveTo>
                  <a:lnTo>
                    <a:pt x="202450" y="126352"/>
                  </a:lnTo>
                  <a:lnTo>
                    <a:pt x="204292" y="126352"/>
                  </a:lnTo>
                  <a:lnTo>
                    <a:pt x="204292" y="128231"/>
                  </a:lnTo>
                  <a:close/>
                </a:path>
                <a:path w="300990" h="212089">
                  <a:moveTo>
                    <a:pt x="274878" y="128231"/>
                  </a:moveTo>
                  <a:lnTo>
                    <a:pt x="204292" y="128231"/>
                  </a:lnTo>
                  <a:lnTo>
                    <a:pt x="204292" y="126352"/>
                  </a:lnTo>
                  <a:lnTo>
                    <a:pt x="274878" y="126352"/>
                  </a:lnTo>
                  <a:lnTo>
                    <a:pt x="274878" y="128231"/>
                  </a:lnTo>
                  <a:close/>
                </a:path>
                <a:path w="300990" h="212089">
                  <a:moveTo>
                    <a:pt x="278599" y="128231"/>
                  </a:moveTo>
                  <a:lnTo>
                    <a:pt x="274878" y="128231"/>
                  </a:lnTo>
                  <a:lnTo>
                    <a:pt x="276771" y="126352"/>
                  </a:lnTo>
                  <a:lnTo>
                    <a:pt x="278599" y="126352"/>
                  </a:lnTo>
                  <a:lnTo>
                    <a:pt x="278599" y="128231"/>
                  </a:lnTo>
                  <a:close/>
                </a:path>
                <a:path w="300990" h="212089">
                  <a:moveTo>
                    <a:pt x="100304" y="189547"/>
                  </a:moveTo>
                  <a:lnTo>
                    <a:pt x="22275" y="189547"/>
                  </a:lnTo>
                  <a:lnTo>
                    <a:pt x="22275" y="141236"/>
                  </a:lnTo>
                  <a:lnTo>
                    <a:pt x="100304" y="141236"/>
                  </a:lnTo>
                  <a:lnTo>
                    <a:pt x="100304" y="143116"/>
                  </a:lnTo>
                  <a:lnTo>
                    <a:pt x="25996" y="143116"/>
                  </a:lnTo>
                  <a:lnTo>
                    <a:pt x="24104" y="144957"/>
                  </a:lnTo>
                  <a:lnTo>
                    <a:pt x="25996" y="144957"/>
                  </a:lnTo>
                  <a:lnTo>
                    <a:pt x="25996" y="185826"/>
                  </a:lnTo>
                  <a:lnTo>
                    <a:pt x="24104" y="185826"/>
                  </a:lnTo>
                  <a:lnTo>
                    <a:pt x="25996" y="187718"/>
                  </a:lnTo>
                  <a:lnTo>
                    <a:pt x="100304" y="187718"/>
                  </a:lnTo>
                  <a:lnTo>
                    <a:pt x="100304" y="189547"/>
                  </a:lnTo>
                  <a:close/>
                </a:path>
                <a:path w="300990" h="212089">
                  <a:moveTo>
                    <a:pt x="189458" y="189547"/>
                  </a:moveTo>
                  <a:lnTo>
                    <a:pt x="111417" y="189547"/>
                  </a:lnTo>
                  <a:lnTo>
                    <a:pt x="111417" y="141236"/>
                  </a:lnTo>
                  <a:lnTo>
                    <a:pt x="189458" y="141236"/>
                  </a:lnTo>
                  <a:lnTo>
                    <a:pt x="189458" y="143116"/>
                  </a:lnTo>
                  <a:lnTo>
                    <a:pt x="115138" y="143116"/>
                  </a:lnTo>
                  <a:lnTo>
                    <a:pt x="113309" y="144957"/>
                  </a:lnTo>
                  <a:lnTo>
                    <a:pt x="115138" y="144957"/>
                  </a:lnTo>
                  <a:lnTo>
                    <a:pt x="115138" y="185826"/>
                  </a:lnTo>
                  <a:lnTo>
                    <a:pt x="113309" y="185826"/>
                  </a:lnTo>
                  <a:lnTo>
                    <a:pt x="115138" y="187718"/>
                  </a:lnTo>
                  <a:lnTo>
                    <a:pt x="189458" y="187718"/>
                  </a:lnTo>
                  <a:lnTo>
                    <a:pt x="189458" y="189547"/>
                  </a:lnTo>
                  <a:close/>
                </a:path>
                <a:path w="300990" h="212089">
                  <a:moveTo>
                    <a:pt x="278599" y="189547"/>
                  </a:moveTo>
                  <a:lnTo>
                    <a:pt x="200571" y="189547"/>
                  </a:lnTo>
                  <a:lnTo>
                    <a:pt x="200571" y="141236"/>
                  </a:lnTo>
                  <a:lnTo>
                    <a:pt x="278599" y="141236"/>
                  </a:lnTo>
                  <a:lnTo>
                    <a:pt x="278599" y="143116"/>
                  </a:lnTo>
                  <a:lnTo>
                    <a:pt x="204292" y="143116"/>
                  </a:lnTo>
                  <a:lnTo>
                    <a:pt x="202450" y="144957"/>
                  </a:lnTo>
                  <a:lnTo>
                    <a:pt x="204292" y="144957"/>
                  </a:lnTo>
                  <a:lnTo>
                    <a:pt x="204292" y="185826"/>
                  </a:lnTo>
                  <a:lnTo>
                    <a:pt x="202450" y="185826"/>
                  </a:lnTo>
                  <a:lnTo>
                    <a:pt x="204292" y="187718"/>
                  </a:lnTo>
                  <a:lnTo>
                    <a:pt x="278599" y="187718"/>
                  </a:lnTo>
                  <a:lnTo>
                    <a:pt x="278599" y="189547"/>
                  </a:lnTo>
                  <a:close/>
                </a:path>
                <a:path w="300990" h="212089">
                  <a:moveTo>
                    <a:pt x="25996" y="144957"/>
                  </a:moveTo>
                  <a:lnTo>
                    <a:pt x="24104" y="144957"/>
                  </a:lnTo>
                  <a:lnTo>
                    <a:pt x="25996" y="143116"/>
                  </a:lnTo>
                  <a:lnTo>
                    <a:pt x="25996" y="144957"/>
                  </a:lnTo>
                  <a:close/>
                </a:path>
                <a:path w="300990" h="212089">
                  <a:moveTo>
                    <a:pt x="96583" y="144957"/>
                  </a:moveTo>
                  <a:lnTo>
                    <a:pt x="25996" y="144957"/>
                  </a:lnTo>
                  <a:lnTo>
                    <a:pt x="25996" y="143116"/>
                  </a:lnTo>
                  <a:lnTo>
                    <a:pt x="96583" y="143116"/>
                  </a:lnTo>
                  <a:lnTo>
                    <a:pt x="96583" y="144957"/>
                  </a:lnTo>
                  <a:close/>
                </a:path>
                <a:path w="300990" h="212089">
                  <a:moveTo>
                    <a:pt x="96583" y="187718"/>
                  </a:moveTo>
                  <a:lnTo>
                    <a:pt x="96583" y="143116"/>
                  </a:lnTo>
                  <a:lnTo>
                    <a:pt x="98425" y="144957"/>
                  </a:lnTo>
                  <a:lnTo>
                    <a:pt x="100304" y="144957"/>
                  </a:lnTo>
                  <a:lnTo>
                    <a:pt x="100304" y="185826"/>
                  </a:lnTo>
                  <a:lnTo>
                    <a:pt x="98425" y="185826"/>
                  </a:lnTo>
                  <a:lnTo>
                    <a:pt x="96583" y="187718"/>
                  </a:lnTo>
                  <a:close/>
                </a:path>
                <a:path w="300990" h="212089">
                  <a:moveTo>
                    <a:pt x="100304" y="144957"/>
                  </a:moveTo>
                  <a:lnTo>
                    <a:pt x="98425" y="144957"/>
                  </a:lnTo>
                  <a:lnTo>
                    <a:pt x="96583" y="143116"/>
                  </a:lnTo>
                  <a:lnTo>
                    <a:pt x="100304" y="143116"/>
                  </a:lnTo>
                  <a:lnTo>
                    <a:pt x="100304" y="144957"/>
                  </a:lnTo>
                  <a:close/>
                </a:path>
                <a:path w="300990" h="212089">
                  <a:moveTo>
                    <a:pt x="115138" y="144957"/>
                  </a:moveTo>
                  <a:lnTo>
                    <a:pt x="113309" y="144957"/>
                  </a:lnTo>
                  <a:lnTo>
                    <a:pt x="115138" y="143116"/>
                  </a:lnTo>
                  <a:lnTo>
                    <a:pt x="115138" y="144957"/>
                  </a:lnTo>
                  <a:close/>
                </a:path>
                <a:path w="300990" h="212089">
                  <a:moveTo>
                    <a:pt x="185737" y="144957"/>
                  </a:moveTo>
                  <a:lnTo>
                    <a:pt x="115138" y="144957"/>
                  </a:lnTo>
                  <a:lnTo>
                    <a:pt x="115138" y="143116"/>
                  </a:lnTo>
                  <a:lnTo>
                    <a:pt x="185737" y="143116"/>
                  </a:lnTo>
                  <a:lnTo>
                    <a:pt x="185737" y="144957"/>
                  </a:lnTo>
                  <a:close/>
                </a:path>
                <a:path w="300990" h="212089">
                  <a:moveTo>
                    <a:pt x="185737" y="187718"/>
                  </a:moveTo>
                  <a:lnTo>
                    <a:pt x="185737" y="143116"/>
                  </a:lnTo>
                  <a:lnTo>
                    <a:pt x="187566" y="144957"/>
                  </a:lnTo>
                  <a:lnTo>
                    <a:pt x="189458" y="144957"/>
                  </a:lnTo>
                  <a:lnTo>
                    <a:pt x="189458" y="185826"/>
                  </a:lnTo>
                  <a:lnTo>
                    <a:pt x="187566" y="185826"/>
                  </a:lnTo>
                  <a:lnTo>
                    <a:pt x="185737" y="187718"/>
                  </a:lnTo>
                  <a:close/>
                </a:path>
                <a:path w="300990" h="212089">
                  <a:moveTo>
                    <a:pt x="189458" y="144957"/>
                  </a:moveTo>
                  <a:lnTo>
                    <a:pt x="187566" y="144957"/>
                  </a:lnTo>
                  <a:lnTo>
                    <a:pt x="185737" y="143116"/>
                  </a:lnTo>
                  <a:lnTo>
                    <a:pt x="189458" y="143116"/>
                  </a:lnTo>
                  <a:lnTo>
                    <a:pt x="189458" y="144957"/>
                  </a:lnTo>
                  <a:close/>
                </a:path>
                <a:path w="300990" h="212089">
                  <a:moveTo>
                    <a:pt x="204292" y="144957"/>
                  </a:moveTo>
                  <a:lnTo>
                    <a:pt x="202450" y="144957"/>
                  </a:lnTo>
                  <a:lnTo>
                    <a:pt x="204292" y="143116"/>
                  </a:lnTo>
                  <a:lnTo>
                    <a:pt x="204292" y="144957"/>
                  </a:lnTo>
                  <a:close/>
                </a:path>
                <a:path w="300990" h="212089">
                  <a:moveTo>
                    <a:pt x="274878" y="144957"/>
                  </a:moveTo>
                  <a:lnTo>
                    <a:pt x="204292" y="144957"/>
                  </a:lnTo>
                  <a:lnTo>
                    <a:pt x="204292" y="143116"/>
                  </a:lnTo>
                  <a:lnTo>
                    <a:pt x="274878" y="143116"/>
                  </a:lnTo>
                  <a:lnTo>
                    <a:pt x="274878" y="144957"/>
                  </a:lnTo>
                  <a:close/>
                </a:path>
                <a:path w="300990" h="212089">
                  <a:moveTo>
                    <a:pt x="274878" y="187718"/>
                  </a:moveTo>
                  <a:lnTo>
                    <a:pt x="274878" y="143116"/>
                  </a:lnTo>
                  <a:lnTo>
                    <a:pt x="276771" y="144957"/>
                  </a:lnTo>
                  <a:lnTo>
                    <a:pt x="278599" y="144957"/>
                  </a:lnTo>
                  <a:lnTo>
                    <a:pt x="278599" y="185826"/>
                  </a:lnTo>
                  <a:lnTo>
                    <a:pt x="276771" y="185826"/>
                  </a:lnTo>
                  <a:lnTo>
                    <a:pt x="274878" y="187718"/>
                  </a:lnTo>
                  <a:close/>
                </a:path>
                <a:path w="300990" h="212089">
                  <a:moveTo>
                    <a:pt x="278599" y="144957"/>
                  </a:moveTo>
                  <a:lnTo>
                    <a:pt x="276771" y="144957"/>
                  </a:lnTo>
                  <a:lnTo>
                    <a:pt x="274878" y="143116"/>
                  </a:lnTo>
                  <a:lnTo>
                    <a:pt x="278599" y="143116"/>
                  </a:lnTo>
                  <a:lnTo>
                    <a:pt x="278599" y="144957"/>
                  </a:lnTo>
                  <a:close/>
                </a:path>
                <a:path w="300990" h="212089">
                  <a:moveTo>
                    <a:pt x="25996" y="187718"/>
                  </a:moveTo>
                  <a:lnTo>
                    <a:pt x="24104" y="185826"/>
                  </a:lnTo>
                  <a:lnTo>
                    <a:pt x="25996" y="185826"/>
                  </a:lnTo>
                  <a:lnTo>
                    <a:pt x="25996" y="187718"/>
                  </a:lnTo>
                  <a:close/>
                </a:path>
                <a:path w="300990" h="212089">
                  <a:moveTo>
                    <a:pt x="96583" y="187718"/>
                  </a:moveTo>
                  <a:lnTo>
                    <a:pt x="25996" y="187718"/>
                  </a:lnTo>
                  <a:lnTo>
                    <a:pt x="25996" y="185826"/>
                  </a:lnTo>
                  <a:lnTo>
                    <a:pt x="96583" y="185826"/>
                  </a:lnTo>
                  <a:lnTo>
                    <a:pt x="96583" y="187718"/>
                  </a:lnTo>
                  <a:close/>
                </a:path>
                <a:path w="300990" h="212089">
                  <a:moveTo>
                    <a:pt x="100304" y="187718"/>
                  </a:moveTo>
                  <a:lnTo>
                    <a:pt x="96583" y="187718"/>
                  </a:lnTo>
                  <a:lnTo>
                    <a:pt x="98425" y="185826"/>
                  </a:lnTo>
                  <a:lnTo>
                    <a:pt x="100304" y="185826"/>
                  </a:lnTo>
                  <a:lnTo>
                    <a:pt x="100304" y="187718"/>
                  </a:lnTo>
                  <a:close/>
                </a:path>
                <a:path w="300990" h="212089">
                  <a:moveTo>
                    <a:pt x="115138" y="187718"/>
                  </a:moveTo>
                  <a:lnTo>
                    <a:pt x="113309" y="185826"/>
                  </a:lnTo>
                  <a:lnTo>
                    <a:pt x="115138" y="185826"/>
                  </a:lnTo>
                  <a:lnTo>
                    <a:pt x="115138" y="187718"/>
                  </a:lnTo>
                  <a:close/>
                </a:path>
                <a:path w="300990" h="212089">
                  <a:moveTo>
                    <a:pt x="185737" y="187718"/>
                  </a:moveTo>
                  <a:lnTo>
                    <a:pt x="115138" y="187718"/>
                  </a:lnTo>
                  <a:lnTo>
                    <a:pt x="115138" y="185826"/>
                  </a:lnTo>
                  <a:lnTo>
                    <a:pt x="185737" y="185826"/>
                  </a:lnTo>
                  <a:lnTo>
                    <a:pt x="185737" y="187718"/>
                  </a:lnTo>
                  <a:close/>
                </a:path>
                <a:path w="300990" h="212089">
                  <a:moveTo>
                    <a:pt x="189458" y="187718"/>
                  </a:moveTo>
                  <a:lnTo>
                    <a:pt x="185737" y="187718"/>
                  </a:lnTo>
                  <a:lnTo>
                    <a:pt x="187566" y="185826"/>
                  </a:lnTo>
                  <a:lnTo>
                    <a:pt x="189458" y="185826"/>
                  </a:lnTo>
                  <a:lnTo>
                    <a:pt x="189458" y="187718"/>
                  </a:lnTo>
                  <a:close/>
                </a:path>
                <a:path w="300990" h="212089">
                  <a:moveTo>
                    <a:pt x="204292" y="187718"/>
                  </a:moveTo>
                  <a:lnTo>
                    <a:pt x="202450" y="185826"/>
                  </a:lnTo>
                  <a:lnTo>
                    <a:pt x="204292" y="185826"/>
                  </a:lnTo>
                  <a:lnTo>
                    <a:pt x="204292" y="187718"/>
                  </a:lnTo>
                  <a:close/>
                </a:path>
                <a:path w="300990" h="212089">
                  <a:moveTo>
                    <a:pt x="274878" y="187718"/>
                  </a:moveTo>
                  <a:lnTo>
                    <a:pt x="204292" y="187718"/>
                  </a:lnTo>
                  <a:lnTo>
                    <a:pt x="204292" y="185826"/>
                  </a:lnTo>
                  <a:lnTo>
                    <a:pt x="274878" y="185826"/>
                  </a:lnTo>
                  <a:lnTo>
                    <a:pt x="274878" y="187718"/>
                  </a:lnTo>
                  <a:close/>
                </a:path>
                <a:path w="300990" h="212089">
                  <a:moveTo>
                    <a:pt x="278599" y="187718"/>
                  </a:moveTo>
                  <a:lnTo>
                    <a:pt x="274878" y="187718"/>
                  </a:lnTo>
                  <a:lnTo>
                    <a:pt x="276771" y="185826"/>
                  </a:lnTo>
                  <a:lnTo>
                    <a:pt x="278599" y="185826"/>
                  </a:lnTo>
                  <a:lnTo>
                    <a:pt x="278599" y="187718"/>
                  </a:lnTo>
                  <a:close/>
                </a:path>
                <a:path w="300990" h="212089">
                  <a:moveTo>
                    <a:pt x="3721" y="209994"/>
                  </a:moveTo>
                  <a:lnTo>
                    <a:pt x="1828" y="208152"/>
                  </a:lnTo>
                  <a:lnTo>
                    <a:pt x="3721" y="208152"/>
                  </a:lnTo>
                  <a:lnTo>
                    <a:pt x="3721" y="209994"/>
                  </a:lnTo>
                  <a:close/>
                </a:path>
                <a:path w="300990" h="212089">
                  <a:moveTo>
                    <a:pt x="297154" y="209994"/>
                  </a:moveTo>
                  <a:lnTo>
                    <a:pt x="3721" y="209994"/>
                  </a:lnTo>
                  <a:lnTo>
                    <a:pt x="3721" y="208152"/>
                  </a:lnTo>
                  <a:lnTo>
                    <a:pt x="297154" y="208152"/>
                  </a:lnTo>
                  <a:lnTo>
                    <a:pt x="297154" y="209994"/>
                  </a:lnTo>
                  <a:close/>
                </a:path>
                <a:path w="300990" h="212089">
                  <a:moveTo>
                    <a:pt x="300875" y="209994"/>
                  </a:moveTo>
                  <a:lnTo>
                    <a:pt x="297154" y="209994"/>
                  </a:lnTo>
                  <a:lnTo>
                    <a:pt x="299046" y="208152"/>
                  </a:lnTo>
                  <a:lnTo>
                    <a:pt x="300875" y="208152"/>
                  </a:lnTo>
                  <a:lnTo>
                    <a:pt x="300875" y="209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0302" y="2622633"/>
              <a:ext cx="1117946" cy="87896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0198" y="2587799"/>
              <a:ext cx="915419" cy="101506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062963" y="2633167"/>
            <a:ext cx="1075055" cy="83629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875" rIns="0" bIns="0" rtlCol="0">
            <a:spAutoFit/>
          </a:bodyPr>
          <a:lstStyle/>
          <a:p>
            <a:pPr marL="249554" marR="240665" indent="9525" algn="just">
              <a:lnSpc>
                <a:spcPct val="100000"/>
              </a:lnSpc>
              <a:spcBef>
                <a:spcPts val="125"/>
              </a:spcBef>
            </a:pPr>
            <a:r>
              <a:rPr sz="1700" spc="-35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700" spc="-20" dirty="0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er  Query  Onli</a:t>
            </a: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7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11369" y="2951536"/>
            <a:ext cx="7155815" cy="525780"/>
            <a:chOff x="911369" y="2951536"/>
            <a:chExt cx="7155815" cy="525780"/>
          </a:xfrm>
        </p:grpSpPr>
        <p:sp>
          <p:nvSpPr>
            <p:cNvPr id="61" name="object 61"/>
            <p:cNvSpPr/>
            <p:nvPr/>
          </p:nvSpPr>
          <p:spPr>
            <a:xfrm>
              <a:off x="7762036" y="2985985"/>
              <a:ext cx="295275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294817" y="0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1369" y="2951536"/>
              <a:ext cx="2906660" cy="48849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422" y="2980693"/>
              <a:ext cx="2081972" cy="49660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34046" y="2962071"/>
              <a:ext cx="2863850" cy="445770"/>
            </a:xfrm>
            <a:custGeom>
              <a:avLst/>
              <a:gdLst/>
              <a:ahLst/>
              <a:cxnLst/>
              <a:rect l="l" t="t" r="r" b="b"/>
              <a:pathLst>
                <a:path w="2863850" h="445770">
                  <a:moveTo>
                    <a:pt x="2863748" y="445541"/>
                  </a:moveTo>
                  <a:lnTo>
                    <a:pt x="0" y="445541"/>
                  </a:lnTo>
                  <a:lnTo>
                    <a:pt x="0" y="0"/>
                  </a:lnTo>
                  <a:lnTo>
                    <a:pt x="2863748" y="0"/>
                  </a:lnTo>
                  <a:lnTo>
                    <a:pt x="2863748" y="44554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34046" y="2962071"/>
            <a:ext cx="2863850" cy="44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630"/>
              </a:spcBef>
            </a:pPr>
            <a:r>
              <a:rPr sz="1700" spc="-5" dirty="0">
                <a:solidFill>
                  <a:srgbClr val="252525"/>
                </a:solidFill>
                <a:latin typeface="Calibri"/>
                <a:cs typeface="Calibri"/>
              </a:rPr>
              <a:t>CDM </a:t>
            </a:r>
            <a:r>
              <a:rPr sz="1700" spc="-10" dirty="0">
                <a:solidFill>
                  <a:srgbClr val="252525"/>
                </a:solidFill>
                <a:latin typeface="Calibri"/>
                <a:cs typeface="Calibri"/>
              </a:rPr>
              <a:t>source/subject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54798" y="3044482"/>
            <a:ext cx="3674745" cy="1501775"/>
            <a:chOff x="1054798" y="3044482"/>
            <a:chExt cx="3674745" cy="1501775"/>
          </a:xfrm>
        </p:grpSpPr>
        <p:sp>
          <p:nvSpPr>
            <p:cNvPr id="67" name="object 67"/>
            <p:cNvSpPr/>
            <p:nvPr/>
          </p:nvSpPr>
          <p:spPr>
            <a:xfrm>
              <a:off x="1054798" y="3044482"/>
              <a:ext cx="344170" cy="260350"/>
            </a:xfrm>
            <a:custGeom>
              <a:avLst/>
              <a:gdLst/>
              <a:ahLst/>
              <a:cxnLst/>
              <a:rect l="l" t="t" r="r" b="b"/>
              <a:pathLst>
                <a:path w="344169" h="260350">
                  <a:moveTo>
                    <a:pt x="325081" y="260197"/>
                  </a:moveTo>
                  <a:lnTo>
                    <a:pt x="18605" y="260197"/>
                  </a:lnTo>
                  <a:lnTo>
                    <a:pt x="11385" y="258728"/>
                  </a:lnTo>
                  <a:lnTo>
                    <a:pt x="5468" y="254728"/>
                  </a:lnTo>
                  <a:lnTo>
                    <a:pt x="1469" y="248812"/>
                  </a:lnTo>
                  <a:lnTo>
                    <a:pt x="0" y="241592"/>
                  </a:lnTo>
                  <a:lnTo>
                    <a:pt x="0" y="18554"/>
                  </a:lnTo>
                  <a:lnTo>
                    <a:pt x="1469" y="11342"/>
                  </a:lnTo>
                  <a:lnTo>
                    <a:pt x="5468" y="5443"/>
                  </a:lnTo>
                  <a:lnTo>
                    <a:pt x="11385" y="1461"/>
                  </a:lnTo>
                  <a:lnTo>
                    <a:pt x="18605" y="0"/>
                  </a:lnTo>
                  <a:lnTo>
                    <a:pt x="109588" y="0"/>
                  </a:lnTo>
                  <a:lnTo>
                    <a:pt x="113309" y="939"/>
                  </a:lnTo>
                  <a:lnTo>
                    <a:pt x="116077" y="3225"/>
                  </a:lnTo>
                  <a:lnTo>
                    <a:pt x="167182" y="37147"/>
                  </a:lnTo>
                  <a:lnTo>
                    <a:pt x="325081" y="37147"/>
                  </a:lnTo>
                  <a:lnTo>
                    <a:pt x="332294" y="38618"/>
                  </a:lnTo>
                  <a:lnTo>
                    <a:pt x="338193" y="42621"/>
                  </a:lnTo>
                  <a:lnTo>
                    <a:pt x="342175" y="48538"/>
                  </a:lnTo>
                  <a:lnTo>
                    <a:pt x="343636" y="55752"/>
                  </a:lnTo>
                  <a:lnTo>
                    <a:pt x="343636" y="241592"/>
                  </a:lnTo>
                  <a:lnTo>
                    <a:pt x="342175" y="248812"/>
                  </a:lnTo>
                  <a:lnTo>
                    <a:pt x="338193" y="254728"/>
                  </a:lnTo>
                  <a:lnTo>
                    <a:pt x="332294" y="258728"/>
                  </a:lnTo>
                  <a:lnTo>
                    <a:pt x="325081" y="26019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667" y="4033845"/>
              <a:ext cx="3601731" cy="4609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6901" y="4049223"/>
              <a:ext cx="1924812" cy="49660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150340" y="4044353"/>
              <a:ext cx="3559175" cy="418465"/>
            </a:xfrm>
            <a:custGeom>
              <a:avLst/>
              <a:gdLst/>
              <a:ahLst/>
              <a:cxnLst/>
              <a:rect l="l" t="t" r="r" b="b"/>
              <a:pathLst>
                <a:path w="3559175" h="418464">
                  <a:moveTo>
                    <a:pt x="3558832" y="418007"/>
                  </a:moveTo>
                  <a:lnTo>
                    <a:pt x="0" y="418007"/>
                  </a:lnTo>
                  <a:lnTo>
                    <a:pt x="0" y="0"/>
                  </a:lnTo>
                  <a:lnTo>
                    <a:pt x="3558832" y="0"/>
                  </a:lnTo>
                  <a:lnTo>
                    <a:pt x="3558832" y="4180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50340" y="4044353"/>
            <a:ext cx="3559175" cy="4184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52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‘ProductEntity.csv’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122807" y="3479732"/>
            <a:ext cx="3602354" cy="887730"/>
            <a:chOff x="1122807" y="3479732"/>
            <a:chExt cx="3602354" cy="887730"/>
          </a:xfrm>
        </p:grpSpPr>
        <p:sp>
          <p:nvSpPr>
            <p:cNvPr id="73" name="object 73"/>
            <p:cNvSpPr/>
            <p:nvPr/>
          </p:nvSpPr>
          <p:spPr>
            <a:xfrm>
              <a:off x="1259433" y="4096499"/>
              <a:ext cx="164465" cy="270510"/>
            </a:xfrm>
            <a:custGeom>
              <a:avLst/>
              <a:gdLst/>
              <a:ahLst/>
              <a:cxnLst/>
              <a:rect l="l" t="t" r="r" b="b"/>
              <a:pathLst>
                <a:path w="164465" h="270510">
                  <a:moveTo>
                    <a:pt x="164350" y="270370"/>
                  </a:moveTo>
                  <a:lnTo>
                    <a:pt x="0" y="270370"/>
                  </a:lnTo>
                  <a:lnTo>
                    <a:pt x="0" y="0"/>
                  </a:lnTo>
                  <a:lnTo>
                    <a:pt x="106019" y="0"/>
                  </a:lnTo>
                  <a:lnTo>
                    <a:pt x="121929" y="20281"/>
                  </a:lnTo>
                  <a:lnTo>
                    <a:pt x="15875" y="20281"/>
                  </a:lnTo>
                  <a:lnTo>
                    <a:pt x="15875" y="250075"/>
                  </a:lnTo>
                  <a:lnTo>
                    <a:pt x="164350" y="250075"/>
                  </a:lnTo>
                  <a:lnTo>
                    <a:pt x="164350" y="270370"/>
                  </a:lnTo>
                  <a:close/>
                </a:path>
                <a:path w="164465" h="270510">
                  <a:moveTo>
                    <a:pt x="164350" y="250075"/>
                  </a:moveTo>
                  <a:lnTo>
                    <a:pt x="148424" y="250075"/>
                  </a:lnTo>
                  <a:lnTo>
                    <a:pt x="148424" y="91274"/>
                  </a:lnTo>
                  <a:lnTo>
                    <a:pt x="90144" y="91274"/>
                  </a:lnTo>
                  <a:lnTo>
                    <a:pt x="90144" y="20281"/>
                  </a:lnTo>
                  <a:lnTo>
                    <a:pt x="121929" y="20281"/>
                  </a:lnTo>
                  <a:lnTo>
                    <a:pt x="128545" y="28714"/>
                  </a:lnTo>
                  <a:lnTo>
                    <a:pt x="106019" y="28714"/>
                  </a:lnTo>
                  <a:lnTo>
                    <a:pt x="106019" y="70980"/>
                  </a:lnTo>
                  <a:lnTo>
                    <a:pt x="161700" y="70980"/>
                  </a:lnTo>
                  <a:lnTo>
                    <a:pt x="164350" y="74358"/>
                  </a:lnTo>
                  <a:lnTo>
                    <a:pt x="164350" y="250075"/>
                  </a:lnTo>
                  <a:close/>
                </a:path>
                <a:path w="164465" h="270510">
                  <a:moveTo>
                    <a:pt x="161700" y="70980"/>
                  </a:moveTo>
                  <a:lnTo>
                    <a:pt x="139153" y="70980"/>
                  </a:lnTo>
                  <a:lnTo>
                    <a:pt x="106019" y="28714"/>
                  </a:lnTo>
                  <a:lnTo>
                    <a:pt x="128545" y="28714"/>
                  </a:lnTo>
                  <a:lnTo>
                    <a:pt x="161700" y="7098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2807" y="3479732"/>
              <a:ext cx="3601731" cy="4609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2040" y="3495111"/>
              <a:ext cx="2086023" cy="49660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145476" y="3490264"/>
              <a:ext cx="3559175" cy="418465"/>
            </a:xfrm>
            <a:custGeom>
              <a:avLst/>
              <a:gdLst/>
              <a:ahLst/>
              <a:cxnLst/>
              <a:rect l="l" t="t" r="r" b="b"/>
              <a:pathLst>
                <a:path w="3559175" h="418464">
                  <a:moveTo>
                    <a:pt x="3558832" y="418007"/>
                  </a:moveTo>
                  <a:lnTo>
                    <a:pt x="0" y="418007"/>
                  </a:lnTo>
                  <a:lnTo>
                    <a:pt x="0" y="0"/>
                  </a:lnTo>
                  <a:lnTo>
                    <a:pt x="3558832" y="0"/>
                  </a:lnTo>
                  <a:lnTo>
                    <a:pt x="3558832" y="41800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145476" y="3490264"/>
            <a:ext cx="3559175" cy="4184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520"/>
              </a:spcBef>
            </a:pPr>
            <a:r>
              <a:rPr sz="1700" spc="-15" dirty="0">
                <a:solidFill>
                  <a:srgbClr val="252525"/>
                </a:solidFill>
                <a:latin typeface="Calibri"/>
                <a:cs typeface="Calibri"/>
              </a:rPr>
              <a:t>‘CustomerEntity.csv’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253871" y="3542410"/>
            <a:ext cx="9394825" cy="3171825"/>
            <a:chOff x="1253871" y="3542410"/>
            <a:chExt cx="9394825" cy="3171825"/>
          </a:xfrm>
        </p:grpSpPr>
        <p:sp>
          <p:nvSpPr>
            <p:cNvPr id="79" name="object 79"/>
            <p:cNvSpPr/>
            <p:nvPr/>
          </p:nvSpPr>
          <p:spPr>
            <a:xfrm>
              <a:off x="1253871" y="3542410"/>
              <a:ext cx="165100" cy="270510"/>
            </a:xfrm>
            <a:custGeom>
              <a:avLst/>
              <a:gdLst/>
              <a:ahLst/>
              <a:cxnLst/>
              <a:rect l="l" t="t" r="r" b="b"/>
              <a:pathLst>
                <a:path w="165100" h="270510">
                  <a:moveTo>
                    <a:pt x="164909" y="270370"/>
                  </a:moveTo>
                  <a:lnTo>
                    <a:pt x="0" y="270370"/>
                  </a:lnTo>
                  <a:lnTo>
                    <a:pt x="0" y="0"/>
                  </a:lnTo>
                  <a:lnTo>
                    <a:pt x="106413" y="0"/>
                  </a:lnTo>
                  <a:lnTo>
                    <a:pt x="122368" y="20281"/>
                  </a:lnTo>
                  <a:lnTo>
                    <a:pt x="15976" y="20281"/>
                  </a:lnTo>
                  <a:lnTo>
                    <a:pt x="15976" y="250075"/>
                  </a:lnTo>
                  <a:lnTo>
                    <a:pt x="164909" y="250075"/>
                  </a:lnTo>
                  <a:lnTo>
                    <a:pt x="164909" y="270370"/>
                  </a:lnTo>
                  <a:close/>
                </a:path>
                <a:path w="165100" h="270510">
                  <a:moveTo>
                    <a:pt x="164909" y="250075"/>
                  </a:moveTo>
                  <a:lnTo>
                    <a:pt x="148983" y="250075"/>
                  </a:lnTo>
                  <a:lnTo>
                    <a:pt x="148983" y="91224"/>
                  </a:lnTo>
                  <a:lnTo>
                    <a:pt x="90449" y="91224"/>
                  </a:lnTo>
                  <a:lnTo>
                    <a:pt x="90449" y="20281"/>
                  </a:lnTo>
                  <a:lnTo>
                    <a:pt x="122368" y="20281"/>
                  </a:lnTo>
                  <a:lnTo>
                    <a:pt x="129002" y="28714"/>
                  </a:lnTo>
                  <a:lnTo>
                    <a:pt x="106413" y="28714"/>
                  </a:lnTo>
                  <a:lnTo>
                    <a:pt x="106413" y="70942"/>
                  </a:lnTo>
                  <a:lnTo>
                    <a:pt x="162221" y="70942"/>
                  </a:lnTo>
                  <a:lnTo>
                    <a:pt x="164909" y="74358"/>
                  </a:lnTo>
                  <a:lnTo>
                    <a:pt x="164909" y="250075"/>
                  </a:lnTo>
                  <a:close/>
                </a:path>
                <a:path w="165100" h="270510">
                  <a:moveTo>
                    <a:pt x="162221" y="70942"/>
                  </a:moveTo>
                  <a:lnTo>
                    <a:pt x="139661" y="70942"/>
                  </a:lnTo>
                  <a:lnTo>
                    <a:pt x="106413" y="28714"/>
                  </a:lnTo>
                  <a:lnTo>
                    <a:pt x="129002" y="28714"/>
                  </a:lnTo>
                  <a:lnTo>
                    <a:pt x="162221" y="7094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76829" y="4413249"/>
              <a:ext cx="1564640" cy="2293620"/>
            </a:xfrm>
            <a:custGeom>
              <a:avLst/>
              <a:gdLst/>
              <a:ahLst/>
              <a:cxnLst/>
              <a:rect l="l" t="t" r="r" b="b"/>
              <a:pathLst>
                <a:path w="1564640" h="2293620">
                  <a:moveTo>
                    <a:pt x="97281" y="0"/>
                  </a:moveTo>
                  <a:lnTo>
                    <a:pt x="260743" y="463499"/>
                  </a:lnTo>
                  <a:lnTo>
                    <a:pt x="213871" y="467700"/>
                  </a:lnTo>
                  <a:lnTo>
                    <a:pt x="169756" y="479811"/>
                  </a:lnTo>
                  <a:lnTo>
                    <a:pt x="129135" y="499098"/>
                  </a:lnTo>
                  <a:lnTo>
                    <a:pt x="92744" y="524822"/>
                  </a:lnTo>
                  <a:lnTo>
                    <a:pt x="61319" y="556248"/>
                  </a:lnTo>
                  <a:lnTo>
                    <a:pt x="35596" y="592640"/>
                  </a:lnTo>
                  <a:lnTo>
                    <a:pt x="16311" y="633260"/>
                  </a:lnTo>
                  <a:lnTo>
                    <a:pt x="4200" y="677373"/>
                  </a:lnTo>
                  <a:lnTo>
                    <a:pt x="0" y="724242"/>
                  </a:lnTo>
                  <a:lnTo>
                    <a:pt x="0" y="2032787"/>
                  </a:lnTo>
                  <a:lnTo>
                    <a:pt x="4200" y="2079660"/>
                  </a:lnTo>
                  <a:lnTo>
                    <a:pt x="16311" y="2123776"/>
                  </a:lnTo>
                  <a:lnTo>
                    <a:pt x="35596" y="2164398"/>
                  </a:lnTo>
                  <a:lnTo>
                    <a:pt x="61319" y="2200791"/>
                  </a:lnTo>
                  <a:lnTo>
                    <a:pt x="92744" y="2232219"/>
                  </a:lnTo>
                  <a:lnTo>
                    <a:pt x="129135" y="2257944"/>
                  </a:lnTo>
                  <a:lnTo>
                    <a:pt x="169756" y="2277230"/>
                  </a:lnTo>
                  <a:lnTo>
                    <a:pt x="213871" y="2289342"/>
                  </a:lnTo>
                  <a:lnTo>
                    <a:pt x="260743" y="2293543"/>
                  </a:lnTo>
                  <a:lnTo>
                    <a:pt x="1303578" y="2293543"/>
                  </a:lnTo>
                  <a:lnTo>
                    <a:pt x="1350451" y="2289342"/>
                  </a:lnTo>
                  <a:lnTo>
                    <a:pt x="1394567" y="2277230"/>
                  </a:lnTo>
                  <a:lnTo>
                    <a:pt x="1435190" y="2257944"/>
                  </a:lnTo>
                  <a:lnTo>
                    <a:pt x="1471583" y="2232219"/>
                  </a:lnTo>
                  <a:lnTo>
                    <a:pt x="1503010" y="2200791"/>
                  </a:lnTo>
                  <a:lnTo>
                    <a:pt x="1528735" y="2164398"/>
                  </a:lnTo>
                  <a:lnTo>
                    <a:pt x="1548022" y="2123776"/>
                  </a:lnTo>
                  <a:lnTo>
                    <a:pt x="1560134" y="2079660"/>
                  </a:lnTo>
                  <a:lnTo>
                    <a:pt x="1564335" y="2032787"/>
                  </a:lnTo>
                  <a:lnTo>
                    <a:pt x="1564335" y="724242"/>
                  </a:lnTo>
                  <a:lnTo>
                    <a:pt x="1560134" y="677373"/>
                  </a:lnTo>
                  <a:lnTo>
                    <a:pt x="1548022" y="633260"/>
                  </a:lnTo>
                  <a:lnTo>
                    <a:pt x="1528735" y="592640"/>
                  </a:lnTo>
                  <a:lnTo>
                    <a:pt x="1503010" y="556248"/>
                  </a:lnTo>
                  <a:lnTo>
                    <a:pt x="1471583" y="524822"/>
                  </a:lnTo>
                  <a:lnTo>
                    <a:pt x="1435190" y="499098"/>
                  </a:lnTo>
                  <a:lnTo>
                    <a:pt x="1394567" y="479811"/>
                  </a:lnTo>
                  <a:lnTo>
                    <a:pt x="1350451" y="467700"/>
                  </a:lnTo>
                  <a:lnTo>
                    <a:pt x="1303578" y="463499"/>
                  </a:lnTo>
                  <a:lnTo>
                    <a:pt x="651814" y="463499"/>
                  </a:lnTo>
                  <a:lnTo>
                    <a:pt x="97281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76829" y="4413249"/>
              <a:ext cx="1564640" cy="2293620"/>
            </a:xfrm>
            <a:custGeom>
              <a:avLst/>
              <a:gdLst/>
              <a:ahLst/>
              <a:cxnLst/>
              <a:rect l="l" t="t" r="r" b="b"/>
              <a:pathLst>
                <a:path w="1564640" h="2293620">
                  <a:moveTo>
                    <a:pt x="0" y="724242"/>
                  </a:moveTo>
                  <a:lnTo>
                    <a:pt x="4200" y="677373"/>
                  </a:lnTo>
                  <a:lnTo>
                    <a:pt x="16311" y="633260"/>
                  </a:lnTo>
                  <a:lnTo>
                    <a:pt x="35596" y="592640"/>
                  </a:lnTo>
                  <a:lnTo>
                    <a:pt x="61319" y="556248"/>
                  </a:lnTo>
                  <a:lnTo>
                    <a:pt x="92744" y="524822"/>
                  </a:lnTo>
                  <a:lnTo>
                    <a:pt x="129135" y="499098"/>
                  </a:lnTo>
                  <a:lnTo>
                    <a:pt x="169756" y="479811"/>
                  </a:lnTo>
                  <a:lnTo>
                    <a:pt x="213871" y="467700"/>
                  </a:lnTo>
                  <a:lnTo>
                    <a:pt x="260743" y="463499"/>
                  </a:lnTo>
                  <a:lnTo>
                    <a:pt x="97281" y="0"/>
                  </a:lnTo>
                  <a:lnTo>
                    <a:pt x="651814" y="463499"/>
                  </a:lnTo>
                  <a:lnTo>
                    <a:pt x="1303578" y="463499"/>
                  </a:lnTo>
                  <a:lnTo>
                    <a:pt x="1350451" y="467700"/>
                  </a:lnTo>
                  <a:lnTo>
                    <a:pt x="1394567" y="479811"/>
                  </a:lnTo>
                  <a:lnTo>
                    <a:pt x="1435190" y="499098"/>
                  </a:lnTo>
                  <a:lnTo>
                    <a:pt x="1471583" y="524822"/>
                  </a:lnTo>
                  <a:lnTo>
                    <a:pt x="1503010" y="556248"/>
                  </a:lnTo>
                  <a:lnTo>
                    <a:pt x="1528735" y="592640"/>
                  </a:lnTo>
                  <a:lnTo>
                    <a:pt x="1548022" y="633260"/>
                  </a:lnTo>
                  <a:lnTo>
                    <a:pt x="1560134" y="677373"/>
                  </a:lnTo>
                  <a:lnTo>
                    <a:pt x="1564335" y="724242"/>
                  </a:lnTo>
                  <a:lnTo>
                    <a:pt x="1564335" y="2032787"/>
                  </a:lnTo>
                  <a:lnTo>
                    <a:pt x="1560134" y="2079660"/>
                  </a:lnTo>
                  <a:lnTo>
                    <a:pt x="1548022" y="2123776"/>
                  </a:lnTo>
                  <a:lnTo>
                    <a:pt x="1528735" y="2164398"/>
                  </a:lnTo>
                  <a:lnTo>
                    <a:pt x="1503010" y="2200791"/>
                  </a:lnTo>
                  <a:lnTo>
                    <a:pt x="1471583" y="2232219"/>
                  </a:lnTo>
                  <a:lnTo>
                    <a:pt x="1435190" y="2257944"/>
                  </a:lnTo>
                  <a:lnTo>
                    <a:pt x="1394567" y="2277230"/>
                  </a:lnTo>
                  <a:lnTo>
                    <a:pt x="1350451" y="2289342"/>
                  </a:lnTo>
                  <a:lnTo>
                    <a:pt x="1303578" y="2293543"/>
                  </a:lnTo>
                  <a:lnTo>
                    <a:pt x="260743" y="2293543"/>
                  </a:lnTo>
                  <a:lnTo>
                    <a:pt x="213871" y="2289342"/>
                  </a:lnTo>
                  <a:lnTo>
                    <a:pt x="169756" y="2277230"/>
                  </a:lnTo>
                  <a:lnTo>
                    <a:pt x="129135" y="2257944"/>
                  </a:lnTo>
                  <a:lnTo>
                    <a:pt x="92744" y="2232219"/>
                  </a:lnTo>
                  <a:lnTo>
                    <a:pt x="61319" y="2200791"/>
                  </a:lnTo>
                  <a:lnTo>
                    <a:pt x="35596" y="2164398"/>
                  </a:lnTo>
                  <a:lnTo>
                    <a:pt x="16311" y="2123776"/>
                  </a:lnTo>
                  <a:lnTo>
                    <a:pt x="4200" y="2079660"/>
                  </a:lnTo>
                  <a:lnTo>
                    <a:pt x="0" y="2032787"/>
                  </a:lnTo>
                  <a:lnTo>
                    <a:pt x="0" y="724242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9197058" y="4987730"/>
            <a:ext cx="13233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status: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263487" y="5246801"/>
            <a:ext cx="11918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308852" y="5506400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315333" y="5765634"/>
            <a:ext cx="108775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0" algn="just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preview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so  capabilities 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evolving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78510" y="5360837"/>
            <a:ext cx="405778" cy="410633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3599900" y="5773870"/>
            <a:ext cx="79502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3990">
              <a:lnSpc>
                <a:spcPct val="101400"/>
              </a:lnSpc>
              <a:spcBef>
                <a:spcPts val="90"/>
              </a:spcBef>
            </a:pPr>
            <a:r>
              <a:rPr sz="1400" dirty="0">
                <a:solidFill>
                  <a:srgbClr val="525252"/>
                </a:solidFill>
                <a:latin typeface="Calibri"/>
                <a:cs typeface="Calibri"/>
              </a:rPr>
              <a:t>Azure  Databricks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17108" y="3005003"/>
            <a:ext cx="3800475" cy="2787650"/>
            <a:chOff x="217108" y="3005003"/>
            <a:chExt cx="3800475" cy="2787650"/>
          </a:xfrm>
        </p:grpSpPr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91886" y="5406968"/>
              <a:ext cx="383180" cy="38561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7998" y="5285452"/>
              <a:ext cx="506316" cy="50550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391742" y="5046865"/>
              <a:ext cx="2625725" cy="322580"/>
            </a:xfrm>
            <a:custGeom>
              <a:avLst/>
              <a:gdLst/>
              <a:ahLst/>
              <a:cxnLst/>
              <a:rect l="l" t="t" r="r" b="b"/>
              <a:pathLst>
                <a:path w="2625725" h="322579">
                  <a:moveTo>
                    <a:pt x="101295" y="101295"/>
                  </a:moveTo>
                  <a:lnTo>
                    <a:pt x="96202" y="91122"/>
                  </a:lnTo>
                  <a:lnTo>
                    <a:pt x="50647" y="0"/>
                  </a:lnTo>
                  <a:lnTo>
                    <a:pt x="0" y="101295"/>
                  </a:lnTo>
                  <a:lnTo>
                    <a:pt x="40525" y="101295"/>
                  </a:lnTo>
                  <a:lnTo>
                    <a:pt x="40525" y="292188"/>
                  </a:lnTo>
                  <a:lnTo>
                    <a:pt x="60769" y="292188"/>
                  </a:lnTo>
                  <a:lnTo>
                    <a:pt x="60769" y="101295"/>
                  </a:lnTo>
                  <a:lnTo>
                    <a:pt x="101295" y="101295"/>
                  </a:lnTo>
                  <a:close/>
                </a:path>
                <a:path w="2625725" h="322579">
                  <a:moveTo>
                    <a:pt x="1342377" y="131267"/>
                  </a:moveTo>
                  <a:lnTo>
                    <a:pt x="1337310" y="121145"/>
                  </a:lnTo>
                  <a:lnTo>
                    <a:pt x="1291729" y="30010"/>
                  </a:lnTo>
                  <a:lnTo>
                    <a:pt x="1241120" y="131267"/>
                  </a:lnTo>
                  <a:lnTo>
                    <a:pt x="1281607" y="131267"/>
                  </a:lnTo>
                  <a:lnTo>
                    <a:pt x="1281607" y="322160"/>
                  </a:lnTo>
                  <a:lnTo>
                    <a:pt x="1301851" y="322160"/>
                  </a:lnTo>
                  <a:lnTo>
                    <a:pt x="1301851" y="131267"/>
                  </a:lnTo>
                  <a:lnTo>
                    <a:pt x="1342377" y="131267"/>
                  </a:lnTo>
                  <a:close/>
                </a:path>
                <a:path w="2625725" h="322579">
                  <a:moveTo>
                    <a:pt x="2625572" y="101295"/>
                  </a:moveTo>
                  <a:lnTo>
                    <a:pt x="2620480" y="91122"/>
                  </a:lnTo>
                  <a:lnTo>
                    <a:pt x="2574925" y="0"/>
                  </a:lnTo>
                  <a:lnTo>
                    <a:pt x="2524328" y="101295"/>
                  </a:lnTo>
                  <a:lnTo>
                    <a:pt x="2564803" y="101295"/>
                  </a:lnTo>
                  <a:lnTo>
                    <a:pt x="2564803" y="292188"/>
                  </a:lnTo>
                  <a:lnTo>
                    <a:pt x="2585047" y="292188"/>
                  </a:lnTo>
                  <a:lnTo>
                    <a:pt x="2585047" y="101295"/>
                  </a:lnTo>
                  <a:lnTo>
                    <a:pt x="2625572" y="10129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7108" y="3005003"/>
              <a:ext cx="346725" cy="311080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2115786" y="5849210"/>
            <a:ext cx="112204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7015" marR="5080" indent="-234950">
              <a:lnSpc>
                <a:spcPct val="101400"/>
              </a:lnSpc>
              <a:spcBef>
                <a:spcPts val="90"/>
              </a:spcBef>
            </a:pPr>
            <a:r>
              <a:rPr sz="1400" dirty="0">
                <a:solidFill>
                  <a:srgbClr val="525252"/>
                </a:solidFill>
                <a:latin typeface="Calibri"/>
                <a:cs typeface="Calibri"/>
              </a:rPr>
              <a:t>Azure</a:t>
            </a:r>
            <a:r>
              <a:rPr sz="14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25252"/>
                </a:solidFill>
                <a:latin typeface="Calibri"/>
                <a:cs typeface="Calibri"/>
              </a:rPr>
              <a:t>Machine  Learning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28865" y="5859269"/>
            <a:ext cx="83058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3510" marR="5080" indent="-131445">
              <a:lnSpc>
                <a:spcPct val="101499"/>
              </a:lnSpc>
              <a:spcBef>
                <a:spcPts val="90"/>
              </a:spcBef>
            </a:pPr>
            <a:r>
              <a:rPr sz="1400" dirty="0">
                <a:solidFill>
                  <a:srgbClr val="525252"/>
                </a:solidFill>
                <a:latin typeface="Calibri"/>
                <a:cs typeface="Calibri"/>
              </a:rPr>
              <a:t>Azure</a:t>
            </a:r>
            <a:r>
              <a:rPr sz="14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25252"/>
                </a:solidFill>
                <a:latin typeface="Calibri"/>
                <a:cs typeface="Calibri"/>
              </a:rPr>
              <a:t>Data  Factory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7843" y="3317331"/>
            <a:ext cx="62357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5250">
              <a:lnSpc>
                <a:spcPct val="100000"/>
              </a:lnSpc>
              <a:spcBef>
                <a:spcPts val="105"/>
              </a:spcBef>
            </a:pP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Data 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Sou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83755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 Storage </a:t>
            </a:r>
            <a:r>
              <a:rPr spc="-5" dirty="0"/>
              <a:t>Gen</a:t>
            </a:r>
            <a:r>
              <a:rPr spc="-9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06572" y="2074075"/>
            <a:ext cx="7143115" cy="3808095"/>
            <a:chOff x="2906572" y="2074075"/>
            <a:chExt cx="7143115" cy="3808095"/>
          </a:xfrm>
        </p:grpSpPr>
        <p:sp>
          <p:nvSpPr>
            <p:cNvPr id="5" name="object 5"/>
            <p:cNvSpPr/>
            <p:nvPr/>
          </p:nvSpPr>
          <p:spPr>
            <a:xfrm>
              <a:off x="2913557" y="2081060"/>
              <a:ext cx="7129145" cy="3794125"/>
            </a:xfrm>
            <a:custGeom>
              <a:avLst/>
              <a:gdLst/>
              <a:ahLst/>
              <a:cxnLst/>
              <a:rect l="l" t="t" r="r" b="b"/>
              <a:pathLst>
                <a:path w="7129145" h="3794125">
                  <a:moveTo>
                    <a:pt x="7128916" y="0"/>
                  </a:moveTo>
                  <a:lnTo>
                    <a:pt x="0" y="0"/>
                  </a:lnTo>
                  <a:lnTo>
                    <a:pt x="0" y="3793731"/>
                  </a:lnTo>
                  <a:lnTo>
                    <a:pt x="7128916" y="3793731"/>
                  </a:lnTo>
                  <a:lnTo>
                    <a:pt x="7128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13557" y="2081060"/>
              <a:ext cx="7129145" cy="3794125"/>
            </a:xfrm>
            <a:custGeom>
              <a:avLst/>
              <a:gdLst/>
              <a:ahLst/>
              <a:cxnLst/>
              <a:rect l="l" t="t" r="r" b="b"/>
              <a:pathLst>
                <a:path w="7129145" h="3794125">
                  <a:moveTo>
                    <a:pt x="0" y="0"/>
                  </a:moveTo>
                  <a:lnTo>
                    <a:pt x="7128916" y="0"/>
                  </a:lnTo>
                  <a:lnTo>
                    <a:pt x="7128916" y="3793731"/>
                  </a:lnTo>
                  <a:lnTo>
                    <a:pt x="0" y="379373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38294" y="2175041"/>
            <a:ext cx="16052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Storage</a:t>
            </a:r>
            <a:r>
              <a:rPr sz="170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484848"/>
                </a:solidFill>
                <a:latin typeface="Segoe UI"/>
                <a:cs typeface="Segoe UI"/>
              </a:rPr>
              <a:t>Account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52914" y="2493721"/>
            <a:ext cx="6252210" cy="2128520"/>
            <a:chOff x="3352914" y="2493721"/>
            <a:chExt cx="6252210" cy="2128520"/>
          </a:xfrm>
        </p:grpSpPr>
        <p:sp>
          <p:nvSpPr>
            <p:cNvPr id="9" name="object 9"/>
            <p:cNvSpPr/>
            <p:nvPr/>
          </p:nvSpPr>
          <p:spPr>
            <a:xfrm>
              <a:off x="3359899" y="2500706"/>
              <a:ext cx="6238240" cy="2114550"/>
            </a:xfrm>
            <a:custGeom>
              <a:avLst/>
              <a:gdLst/>
              <a:ahLst/>
              <a:cxnLst/>
              <a:rect l="l" t="t" r="r" b="b"/>
              <a:pathLst>
                <a:path w="6238240" h="2114550">
                  <a:moveTo>
                    <a:pt x="6237833" y="0"/>
                  </a:moveTo>
                  <a:lnTo>
                    <a:pt x="0" y="0"/>
                  </a:lnTo>
                  <a:lnTo>
                    <a:pt x="0" y="2114397"/>
                  </a:lnTo>
                  <a:lnTo>
                    <a:pt x="6237833" y="2114397"/>
                  </a:lnTo>
                  <a:lnTo>
                    <a:pt x="6237833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9899" y="2500706"/>
              <a:ext cx="6238240" cy="2114550"/>
            </a:xfrm>
            <a:custGeom>
              <a:avLst/>
              <a:gdLst/>
              <a:ahLst/>
              <a:cxnLst/>
              <a:rect l="l" t="t" r="r" b="b"/>
              <a:pathLst>
                <a:path w="6238240" h="2114550">
                  <a:moveTo>
                    <a:pt x="0" y="0"/>
                  </a:moveTo>
                  <a:lnTo>
                    <a:pt x="6237833" y="0"/>
                  </a:lnTo>
                  <a:lnTo>
                    <a:pt x="6237833" y="2114397"/>
                  </a:lnTo>
                  <a:lnTo>
                    <a:pt x="0" y="2114397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83939" y="3038627"/>
              <a:ext cx="5525770" cy="1361440"/>
            </a:xfrm>
            <a:custGeom>
              <a:avLst/>
              <a:gdLst/>
              <a:ahLst/>
              <a:cxnLst/>
              <a:rect l="l" t="t" r="r" b="b"/>
              <a:pathLst>
                <a:path w="5525770" h="1361439">
                  <a:moveTo>
                    <a:pt x="5525744" y="0"/>
                  </a:moveTo>
                  <a:lnTo>
                    <a:pt x="0" y="0"/>
                  </a:lnTo>
                  <a:lnTo>
                    <a:pt x="0" y="1360982"/>
                  </a:lnTo>
                  <a:lnTo>
                    <a:pt x="5525744" y="1360982"/>
                  </a:lnTo>
                  <a:lnTo>
                    <a:pt x="55257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83939" y="3038627"/>
            <a:ext cx="5525770" cy="136144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919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Folders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170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Files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9899" y="4701781"/>
            <a:ext cx="6238240" cy="419100"/>
          </a:xfrm>
          <a:prstGeom prst="rect">
            <a:avLst/>
          </a:prstGeom>
          <a:solidFill>
            <a:srgbClr val="4F81BC"/>
          </a:solidFill>
          <a:ln w="13771">
            <a:solidFill>
              <a:srgbClr val="585858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R="239395" algn="ctr">
              <a:lnSpc>
                <a:spcPct val="100000"/>
              </a:lnSpc>
              <a:spcBef>
                <a:spcPts val="57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Hierarchical</a:t>
            </a:r>
            <a:r>
              <a:rPr sz="17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Namespace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7068" y="2576381"/>
            <a:ext cx="10909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File</a:t>
            </a:r>
            <a:r>
              <a:rPr sz="17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59899" y="5217020"/>
            <a:ext cx="2961005" cy="419734"/>
          </a:xfrm>
          <a:prstGeom prst="rect">
            <a:avLst/>
          </a:prstGeom>
          <a:solidFill>
            <a:srgbClr val="44536A"/>
          </a:solidFill>
          <a:ln w="13771">
            <a:solidFill>
              <a:srgbClr val="585858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58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Object store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drivers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424" y="5217020"/>
            <a:ext cx="3048000" cy="419734"/>
          </a:xfrm>
          <a:prstGeom prst="rect">
            <a:avLst/>
          </a:prstGeom>
          <a:solidFill>
            <a:srgbClr val="4F81BC"/>
          </a:solidFill>
          <a:ln w="13771">
            <a:solidFill>
              <a:srgbClr val="585858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90550">
              <a:lnSpc>
                <a:spcPct val="100000"/>
              </a:lnSpc>
              <a:spcBef>
                <a:spcPts val="58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File system</a:t>
            </a:r>
            <a:r>
              <a:rPr sz="17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drivers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85671" y="5890215"/>
            <a:ext cx="27508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 </a:t>
            </a:r>
            <a:r>
              <a:rPr sz="1700" i="1" spc="-5" dirty="0">
                <a:latin typeface="Calibri"/>
                <a:cs typeface="Calibri"/>
              </a:rPr>
              <a:t>file </a:t>
            </a:r>
            <a:r>
              <a:rPr sz="1700" i="1" spc="-15" dirty="0">
                <a:latin typeface="Calibri"/>
                <a:cs typeface="Calibri"/>
              </a:rPr>
              <a:t>system </a:t>
            </a:r>
            <a:r>
              <a:rPr sz="1700" i="1" spc="-10" dirty="0">
                <a:latin typeface="Calibri"/>
                <a:cs typeface="Calibri"/>
              </a:rPr>
              <a:t>access  </a:t>
            </a:r>
            <a:r>
              <a:rPr sz="1700" i="1" spc="-5" dirty="0">
                <a:latin typeface="Calibri"/>
                <a:cs typeface="Calibri"/>
              </a:rPr>
              <a:t>ADLS Gen </a:t>
            </a:r>
            <a:r>
              <a:rPr sz="1700" i="1" dirty="0">
                <a:latin typeface="Calibri"/>
                <a:cs typeface="Calibri"/>
              </a:rPr>
              <a:t>2 </a:t>
            </a:r>
            <a:r>
              <a:rPr sz="1700" i="1" spc="-5" dirty="0">
                <a:latin typeface="Calibri"/>
                <a:cs typeface="Calibri"/>
              </a:rPr>
              <a:t>API using</a:t>
            </a:r>
            <a:r>
              <a:rPr sz="1700" i="1" spc="-30" dirty="0"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30859C"/>
                </a:solidFill>
                <a:latin typeface="Calibri"/>
                <a:cs typeface="Calibri"/>
              </a:rPr>
              <a:t>abfs[s]://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56300" y="5740400"/>
            <a:ext cx="241300" cy="241300"/>
            <a:chOff x="5956300" y="5740400"/>
            <a:chExt cx="241300" cy="24130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6300" y="57404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5350" y="5753696"/>
              <a:ext cx="205778" cy="1968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2919" y="5751266"/>
              <a:ext cx="210638" cy="2017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433356" y="5913546"/>
            <a:ext cx="254444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latin typeface="Calibri"/>
                <a:cs typeface="Calibri"/>
              </a:rPr>
              <a:t>Endpoint: </a:t>
            </a:r>
            <a:r>
              <a:rPr sz="1700" i="1" spc="-5" dirty="0">
                <a:latin typeface="Calibri"/>
                <a:cs typeface="Calibri"/>
              </a:rPr>
              <a:t>object </a:t>
            </a:r>
            <a:r>
              <a:rPr sz="1700" i="1" spc="-15" dirty="0">
                <a:latin typeface="Calibri"/>
                <a:cs typeface="Calibri"/>
              </a:rPr>
              <a:t>store </a:t>
            </a:r>
            <a:r>
              <a:rPr sz="1700" i="1" spc="-10" dirty="0">
                <a:latin typeface="Calibri"/>
                <a:cs typeface="Calibri"/>
              </a:rPr>
              <a:t>access  </a:t>
            </a:r>
            <a:r>
              <a:rPr sz="1700" i="1" spc="-5" dirty="0">
                <a:latin typeface="Calibri"/>
                <a:cs typeface="Calibri"/>
              </a:rPr>
              <a:t>Blob API using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30859C"/>
                </a:solidFill>
                <a:latin typeface="Calibri"/>
                <a:cs typeface="Calibri"/>
              </a:rPr>
              <a:t>wasb[s]://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59480" y="1343479"/>
            <a:ext cx="7245350" cy="5154930"/>
            <a:chOff x="3259480" y="1343479"/>
            <a:chExt cx="7245350" cy="5154930"/>
          </a:xfrm>
        </p:grpSpPr>
        <p:sp>
          <p:nvSpPr>
            <p:cNvPr id="24" name="object 24"/>
            <p:cNvSpPr/>
            <p:nvPr/>
          </p:nvSpPr>
          <p:spPr>
            <a:xfrm>
              <a:off x="3944290" y="3514826"/>
              <a:ext cx="5041265" cy="662305"/>
            </a:xfrm>
            <a:custGeom>
              <a:avLst/>
              <a:gdLst/>
              <a:ahLst/>
              <a:cxnLst/>
              <a:rect l="l" t="t" r="r" b="b"/>
              <a:pathLst>
                <a:path w="5041265" h="662304">
                  <a:moveTo>
                    <a:pt x="209397" y="465683"/>
                  </a:moveTo>
                  <a:lnTo>
                    <a:pt x="205968" y="462254"/>
                  </a:lnTo>
                  <a:lnTo>
                    <a:pt x="189166" y="445439"/>
                  </a:lnTo>
                  <a:lnTo>
                    <a:pt x="189166" y="482549"/>
                  </a:lnTo>
                  <a:lnTo>
                    <a:pt x="189166" y="641400"/>
                  </a:lnTo>
                  <a:lnTo>
                    <a:pt x="20294" y="641400"/>
                  </a:lnTo>
                  <a:lnTo>
                    <a:pt x="20294" y="411607"/>
                  </a:lnTo>
                  <a:lnTo>
                    <a:pt x="114846" y="411607"/>
                  </a:lnTo>
                  <a:lnTo>
                    <a:pt x="114846" y="482549"/>
                  </a:lnTo>
                  <a:lnTo>
                    <a:pt x="189166" y="482549"/>
                  </a:lnTo>
                  <a:lnTo>
                    <a:pt x="189166" y="445439"/>
                  </a:lnTo>
                  <a:lnTo>
                    <a:pt x="177304" y="433565"/>
                  </a:lnTo>
                  <a:lnTo>
                    <a:pt x="177304" y="462254"/>
                  </a:lnTo>
                  <a:lnTo>
                    <a:pt x="135089" y="462254"/>
                  </a:lnTo>
                  <a:lnTo>
                    <a:pt x="135089" y="420039"/>
                  </a:lnTo>
                  <a:lnTo>
                    <a:pt x="177304" y="462254"/>
                  </a:lnTo>
                  <a:lnTo>
                    <a:pt x="177304" y="433565"/>
                  </a:lnTo>
                  <a:lnTo>
                    <a:pt x="163791" y="420039"/>
                  </a:lnTo>
                  <a:lnTo>
                    <a:pt x="155359" y="411607"/>
                  </a:lnTo>
                  <a:lnTo>
                    <a:pt x="135089" y="391312"/>
                  </a:lnTo>
                  <a:lnTo>
                    <a:pt x="0" y="391312"/>
                  </a:lnTo>
                  <a:lnTo>
                    <a:pt x="0" y="661682"/>
                  </a:lnTo>
                  <a:lnTo>
                    <a:pt x="209397" y="661682"/>
                  </a:lnTo>
                  <a:lnTo>
                    <a:pt x="209397" y="641400"/>
                  </a:lnTo>
                  <a:lnTo>
                    <a:pt x="209397" y="465683"/>
                  </a:lnTo>
                  <a:close/>
                </a:path>
                <a:path w="5041265" h="662304">
                  <a:moveTo>
                    <a:pt x="517232" y="465683"/>
                  </a:moveTo>
                  <a:lnTo>
                    <a:pt x="513803" y="462254"/>
                  </a:lnTo>
                  <a:lnTo>
                    <a:pt x="496989" y="445427"/>
                  </a:lnTo>
                  <a:lnTo>
                    <a:pt x="496989" y="482549"/>
                  </a:lnTo>
                  <a:lnTo>
                    <a:pt x="496989" y="641400"/>
                  </a:lnTo>
                  <a:lnTo>
                    <a:pt x="328117" y="641400"/>
                  </a:lnTo>
                  <a:lnTo>
                    <a:pt x="328117" y="411607"/>
                  </a:lnTo>
                  <a:lnTo>
                    <a:pt x="422668" y="411607"/>
                  </a:lnTo>
                  <a:lnTo>
                    <a:pt x="422668" y="482549"/>
                  </a:lnTo>
                  <a:lnTo>
                    <a:pt x="496989" y="482549"/>
                  </a:lnTo>
                  <a:lnTo>
                    <a:pt x="496989" y="445427"/>
                  </a:lnTo>
                  <a:lnTo>
                    <a:pt x="485178" y="433603"/>
                  </a:lnTo>
                  <a:lnTo>
                    <a:pt x="485178" y="462254"/>
                  </a:lnTo>
                  <a:lnTo>
                    <a:pt x="442963" y="462254"/>
                  </a:lnTo>
                  <a:lnTo>
                    <a:pt x="442963" y="420039"/>
                  </a:lnTo>
                  <a:lnTo>
                    <a:pt x="485178" y="462254"/>
                  </a:lnTo>
                  <a:lnTo>
                    <a:pt x="485178" y="433603"/>
                  </a:lnTo>
                  <a:lnTo>
                    <a:pt x="471639" y="420039"/>
                  </a:lnTo>
                  <a:lnTo>
                    <a:pt x="463219" y="411607"/>
                  </a:lnTo>
                  <a:lnTo>
                    <a:pt x="442963" y="391312"/>
                  </a:lnTo>
                  <a:lnTo>
                    <a:pt x="307822" y="391312"/>
                  </a:lnTo>
                  <a:lnTo>
                    <a:pt x="307822" y="661682"/>
                  </a:lnTo>
                  <a:lnTo>
                    <a:pt x="517232" y="661682"/>
                  </a:lnTo>
                  <a:lnTo>
                    <a:pt x="517232" y="641400"/>
                  </a:lnTo>
                  <a:lnTo>
                    <a:pt x="517232" y="465683"/>
                  </a:lnTo>
                  <a:close/>
                </a:path>
                <a:path w="5041265" h="662304">
                  <a:moveTo>
                    <a:pt x="817816" y="465683"/>
                  </a:moveTo>
                  <a:lnTo>
                    <a:pt x="814387" y="462254"/>
                  </a:lnTo>
                  <a:lnTo>
                    <a:pt x="797521" y="445389"/>
                  </a:lnTo>
                  <a:lnTo>
                    <a:pt x="797521" y="482549"/>
                  </a:lnTo>
                  <a:lnTo>
                    <a:pt x="797521" y="641400"/>
                  </a:lnTo>
                  <a:lnTo>
                    <a:pt x="628650" y="641400"/>
                  </a:lnTo>
                  <a:lnTo>
                    <a:pt x="628650" y="411607"/>
                  </a:lnTo>
                  <a:lnTo>
                    <a:pt x="723214" y="411607"/>
                  </a:lnTo>
                  <a:lnTo>
                    <a:pt x="723214" y="482549"/>
                  </a:lnTo>
                  <a:lnTo>
                    <a:pt x="797521" y="482549"/>
                  </a:lnTo>
                  <a:lnTo>
                    <a:pt x="797521" y="445389"/>
                  </a:lnTo>
                  <a:lnTo>
                    <a:pt x="785710" y="433565"/>
                  </a:lnTo>
                  <a:lnTo>
                    <a:pt x="785710" y="462254"/>
                  </a:lnTo>
                  <a:lnTo>
                    <a:pt x="743496" y="462254"/>
                  </a:lnTo>
                  <a:lnTo>
                    <a:pt x="743496" y="420039"/>
                  </a:lnTo>
                  <a:lnTo>
                    <a:pt x="785710" y="462254"/>
                  </a:lnTo>
                  <a:lnTo>
                    <a:pt x="785710" y="433565"/>
                  </a:lnTo>
                  <a:lnTo>
                    <a:pt x="772198" y="420039"/>
                  </a:lnTo>
                  <a:lnTo>
                    <a:pt x="763765" y="411607"/>
                  </a:lnTo>
                  <a:lnTo>
                    <a:pt x="743496" y="391312"/>
                  </a:lnTo>
                  <a:lnTo>
                    <a:pt x="608406" y="391312"/>
                  </a:lnTo>
                  <a:lnTo>
                    <a:pt x="608406" y="661682"/>
                  </a:lnTo>
                  <a:lnTo>
                    <a:pt x="817816" y="661682"/>
                  </a:lnTo>
                  <a:lnTo>
                    <a:pt x="817816" y="641400"/>
                  </a:lnTo>
                  <a:lnTo>
                    <a:pt x="817816" y="465683"/>
                  </a:lnTo>
                  <a:close/>
                </a:path>
                <a:path w="5041265" h="662304">
                  <a:moveTo>
                    <a:pt x="1125639" y="465683"/>
                  </a:moveTo>
                  <a:lnTo>
                    <a:pt x="1122210" y="462254"/>
                  </a:lnTo>
                  <a:lnTo>
                    <a:pt x="1105344" y="445389"/>
                  </a:lnTo>
                  <a:lnTo>
                    <a:pt x="1105344" y="482549"/>
                  </a:lnTo>
                  <a:lnTo>
                    <a:pt x="1105344" y="641400"/>
                  </a:lnTo>
                  <a:lnTo>
                    <a:pt x="936523" y="641400"/>
                  </a:lnTo>
                  <a:lnTo>
                    <a:pt x="936523" y="411607"/>
                  </a:lnTo>
                  <a:lnTo>
                    <a:pt x="1031087" y="411607"/>
                  </a:lnTo>
                  <a:lnTo>
                    <a:pt x="1031087" y="482549"/>
                  </a:lnTo>
                  <a:lnTo>
                    <a:pt x="1105344" y="482549"/>
                  </a:lnTo>
                  <a:lnTo>
                    <a:pt x="1105344" y="445389"/>
                  </a:lnTo>
                  <a:lnTo>
                    <a:pt x="1093546" y="433578"/>
                  </a:lnTo>
                  <a:lnTo>
                    <a:pt x="1093546" y="462254"/>
                  </a:lnTo>
                  <a:lnTo>
                    <a:pt x="1051318" y="462254"/>
                  </a:lnTo>
                  <a:lnTo>
                    <a:pt x="1051318" y="420039"/>
                  </a:lnTo>
                  <a:lnTo>
                    <a:pt x="1093546" y="462254"/>
                  </a:lnTo>
                  <a:lnTo>
                    <a:pt x="1093546" y="433578"/>
                  </a:lnTo>
                  <a:lnTo>
                    <a:pt x="1080020" y="420039"/>
                  </a:lnTo>
                  <a:lnTo>
                    <a:pt x="1071587" y="411607"/>
                  </a:lnTo>
                  <a:lnTo>
                    <a:pt x="1051318" y="391312"/>
                  </a:lnTo>
                  <a:lnTo>
                    <a:pt x="916241" y="391312"/>
                  </a:lnTo>
                  <a:lnTo>
                    <a:pt x="916241" y="661682"/>
                  </a:lnTo>
                  <a:lnTo>
                    <a:pt x="1125639" y="661682"/>
                  </a:lnTo>
                  <a:lnTo>
                    <a:pt x="1125639" y="641400"/>
                  </a:lnTo>
                  <a:lnTo>
                    <a:pt x="1125639" y="465683"/>
                  </a:lnTo>
                  <a:close/>
                </a:path>
                <a:path w="5041265" h="662304">
                  <a:moveTo>
                    <a:pt x="1131290" y="74358"/>
                  </a:moveTo>
                  <a:lnTo>
                    <a:pt x="1127925" y="70993"/>
                  </a:lnTo>
                  <a:lnTo>
                    <a:pt x="1111059" y="54114"/>
                  </a:lnTo>
                  <a:lnTo>
                    <a:pt x="1111059" y="91274"/>
                  </a:lnTo>
                  <a:lnTo>
                    <a:pt x="1111059" y="250126"/>
                  </a:lnTo>
                  <a:lnTo>
                    <a:pt x="942187" y="250126"/>
                  </a:lnTo>
                  <a:lnTo>
                    <a:pt x="942187" y="20281"/>
                  </a:lnTo>
                  <a:lnTo>
                    <a:pt x="1036739" y="20281"/>
                  </a:lnTo>
                  <a:lnTo>
                    <a:pt x="1036739" y="91274"/>
                  </a:lnTo>
                  <a:lnTo>
                    <a:pt x="1111059" y="91274"/>
                  </a:lnTo>
                  <a:lnTo>
                    <a:pt x="1111059" y="54114"/>
                  </a:lnTo>
                  <a:lnTo>
                    <a:pt x="1099197" y="42240"/>
                  </a:lnTo>
                  <a:lnTo>
                    <a:pt x="1099197" y="70993"/>
                  </a:lnTo>
                  <a:lnTo>
                    <a:pt x="1057033" y="70993"/>
                  </a:lnTo>
                  <a:lnTo>
                    <a:pt x="1057033" y="28765"/>
                  </a:lnTo>
                  <a:lnTo>
                    <a:pt x="1099197" y="70993"/>
                  </a:lnTo>
                  <a:lnTo>
                    <a:pt x="1099197" y="42240"/>
                  </a:lnTo>
                  <a:lnTo>
                    <a:pt x="1085748" y="28765"/>
                  </a:lnTo>
                  <a:lnTo>
                    <a:pt x="1077277" y="20281"/>
                  </a:lnTo>
                  <a:lnTo>
                    <a:pt x="1057033" y="0"/>
                  </a:lnTo>
                  <a:lnTo>
                    <a:pt x="921893" y="0"/>
                  </a:lnTo>
                  <a:lnTo>
                    <a:pt x="921893" y="270370"/>
                  </a:lnTo>
                  <a:lnTo>
                    <a:pt x="1131290" y="270370"/>
                  </a:lnTo>
                  <a:lnTo>
                    <a:pt x="1131290" y="250126"/>
                  </a:lnTo>
                  <a:lnTo>
                    <a:pt x="1131290" y="74358"/>
                  </a:lnTo>
                  <a:close/>
                </a:path>
                <a:path w="5041265" h="662304">
                  <a:moveTo>
                    <a:pt x="1410004" y="465683"/>
                  </a:moveTo>
                  <a:lnTo>
                    <a:pt x="1406575" y="462254"/>
                  </a:lnTo>
                  <a:lnTo>
                    <a:pt x="1389710" y="445389"/>
                  </a:lnTo>
                  <a:lnTo>
                    <a:pt x="1389710" y="482549"/>
                  </a:lnTo>
                  <a:lnTo>
                    <a:pt x="1389710" y="641400"/>
                  </a:lnTo>
                  <a:lnTo>
                    <a:pt x="1220838" y="641400"/>
                  </a:lnTo>
                  <a:lnTo>
                    <a:pt x="1220838" y="411607"/>
                  </a:lnTo>
                  <a:lnTo>
                    <a:pt x="1315389" y="411607"/>
                  </a:lnTo>
                  <a:lnTo>
                    <a:pt x="1315389" y="482549"/>
                  </a:lnTo>
                  <a:lnTo>
                    <a:pt x="1389710" y="482549"/>
                  </a:lnTo>
                  <a:lnTo>
                    <a:pt x="1389710" y="445389"/>
                  </a:lnTo>
                  <a:lnTo>
                    <a:pt x="1377899" y="433565"/>
                  </a:lnTo>
                  <a:lnTo>
                    <a:pt x="1377899" y="462254"/>
                  </a:lnTo>
                  <a:lnTo>
                    <a:pt x="1335684" y="462254"/>
                  </a:lnTo>
                  <a:lnTo>
                    <a:pt x="1335684" y="420039"/>
                  </a:lnTo>
                  <a:lnTo>
                    <a:pt x="1377899" y="462254"/>
                  </a:lnTo>
                  <a:lnTo>
                    <a:pt x="1377899" y="433565"/>
                  </a:lnTo>
                  <a:lnTo>
                    <a:pt x="1364386" y="420039"/>
                  </a:lnTo>
                  <a:lnTo>
                    <a:pt x="1355953" y="411607"/>
                  </a:lnTo>
                  <a:lnTo>
                    <a:pt x="1335684" y="391312"/>
                  </a:lnTo>
                  <a:lnTo>
                    <a:pt x="1200594" y="391312"/>
                  </a:lnTo>
                  <a:lnTo>
                    <a:pt x="1200594" y="661682"/>
                  </a:lnTo>
                  <a:lnTo>
                    <a:pt x="1410004" y="661682"/>
                  </a:lnTo>
                  <a:lnTo>
                    <a:pt x="1410004" y="641400"/>
                  </a:lnTo>
                  <a:lnTo>
                    <a:pt x="1410004" y="465683"/>
                  </a:lnTo>
                  <a:close/>
                </a:path>
                <a:path w="5041265" h="662304">
                  <a:moveTo>
                    <a:pt x="1415656" y="74358"/>
                  </a:moveTo>
                  <a:lnTo>
                    <a:pt x="1412290" y="70993"/>
                  </a:lnTo>
                  <a:lnTo>
                    <a:pt x="1395361" y="54063"/>
                  </a:lnTo>
                  <a:lnTo>
                    <a:pt x="1395361" y="91274"/>
                  </a:lnTo>
                  <a:lnTo>
                    <a:pt x="1395361" y="250126"/>
                  </a:lnTo>
                  <a:lnTo>
                    <a:pt x="1226540" y="250126"/>
                  </a:lnTo>
                  <a:lnTo>
                    <a:pt x="1226540" y="20281"/>
                  </a:lnTo>
                  <a:lnTo>
                    <a:pt x="1321104" y="20281"/>
                  </a:lnTo>
                  <a:lnTo>
                    <a:pt x="1321104" y="91274"/>
                  </a:lnTo>
                  <a:lnTo>
                    <a:pt x="1395361" y="91274"/>
                  </a:lnTo>
                  <a:lnTo>
                    <a:pt x="1395361" y="54063"/>
                  </a:lnTo>
                  <a:lnTo>
                    <a:pt x="1383563" y="42265"/>
                  </a:lnTo>
                  <a:lnTo>
                    <a:pt x="1383563" y="70993"/>
                  </a:lnTo>
                  <a:lnTo>
                    <a:pt x="1341335" y="70993"/>
                  </a:lnTo>
                  <a:lnTo>
                    <a:pt x="1341335" y="28765"/>
                  </a:lnTo>
                  <a:lnTo>
                    <a:pt x="1383563" y="70993"/>
                  </a:lnTo>
                  <a:lnTo>
                    <a:pt x="1383563" y="42265"/>
                  </a:lnTo>
                  <a:lnTo>
                    <a:pt x="1370076" y="28765"/>
                  </a:lnTo>
                  <a:lnTo>
                    <a:pt x="1361605" y="20281"/>
                  </a:lnTo>
                  <a:lnTo>
                    <a:pt x="1341335" y="0"/>
                  </a:lnTo>
                  <a:lnTo>
                    <a:pt x="1206258" y="0"/>
                  </a:lnTo>
                  <a:lnTo>
                    <a:pt x="1206258" y="270370"/>
                  </a:lnTo>
                  <a:lnTo>
                    <a:pt x="1415656" y="270370"/>
                  </a:lnTo>
                  <a:lnTo>
                    <a:pt x="1415656" y="250126"/>
                  </a:lnTo>
                  <a:lnTo>
                    <a:pt x="1415656" y="74358"/>
                  </a:lnTo>
                  <a:close/>
                </a:path>
                <a:path w="5041265" h="662304">
                  <a:moveTo>
                    <a:pt x="1717027" y="465683"/>
                  </a:moveTo>
                  <a:lnTo>
                    <a:pt x="1713598" y="462254"/>
                  </a:lnTo>
                  <a:lnTo>
                    <a:pt x="1696745" y="445389"/>
                  </a:lnTo>
                  <a:lnTo>
                    <a:pt x="1696745" y="482549"/>
                  </a:lnTo>
                  <a:lnTo>
                    <a:pt x="1696745" y="641400"/>
                  </a:lnTo>
                  <a:lnTo>
                    <a:pt x="1527873" y="641400"/>
                  </a:lnTo>
                  <a:lnTo>
                    <a:pt x="1527873" y="411607"/>
                  </a:lnTo>
                  <a:lnTo>
                    <a:pt x="1622425" y="411607"/>
                  </a:lnTo>
                  <a:lnTo>
                    <a:pt x="1622425" y="482549"/>
                  </a:lnTo>
                  <a:lnTo>
                    <a:pt x="1696745" y="482549"/>
                  </a:lnTo>
                  <a:lnTo>
                    <a:pt x="1696745" y="445389"/>
                  </a:lnTo>
                  <a:lnTo>
                    <a:pt x="1684934" y="433565"/>
                  </a:lnTo>
                  <a:lnTo>
                    <a:pt x="1684934" y="462254"/>
                  </a:lnTo>
                  <a:lnTo>
                    <a:pt x="1642719" y="462254"/>
                  </a:lnTo>
                  <a:lnTo>
                    <a:pt x="1642719" y="420039"/>
                  </a:lnTo>
                  <a:lnTo>
                    <a:pt x="1684934" y="462254"/>
                  </a:lnTo>
                  <a:lnTo>
                    <a:pt x="1684934" y="433565"/>
                  </a:lnTo>
                  <a:lnTo>
                    <a:pt x="1671421" y="420039"/>
                  </a:lnTo>
                  <a:lnTo>
                    <a:pt x="1662988" y="411607"/>
                  </a:lnTo>
                  <a:lnTo>
                    <a:pt x="1642719" y="391312"/>
                  </a:lnTo>
                  <a:lnTo>
                    <a:pt x="1507629" y="391312"/>
                  </a:lnTo>
                  <a:lnTo>
                    <a:pt x="1507629" y="661682"/>
                  </a:lnTo>
                  <a:lnTo>
                    <a:pt x="1717027" y="661682"/>
                  </a:lnTo>
                  <a:lnTo>
                    <a:pt x="1717027" y="641400"/>
                  </a:lnTo>
                  <a:lnTo>
                    <a:pt x="1717027" y="465683"/>
                  </a:lnTo>
                  <a:close/>
                </a:path>
                <a:path w="5041265" h="662304">
                  <a:moveTo>
                    <a:pt x="1722691" y="74358"/>
                  </a:moveTo>
                  <a:lnTo>
                    <a:pt x="1719326" y="70993"/>
                  </a:lnTo>
                  <a:lnTo>
                    <a:pt x="1702396" y="54063"/>
                  </a:lnTo>
                  <a:lnTo>
                    <a:pt x="1702396" y="91274"/>
                  </a:lnTo>
                  <a:lnTo>
                    <a:pt x="1702396" y="250126"/>
                  </a:lnTo>
                  <a:lnTo>
                    <a:pt x="1533575" y="250126"/>
                  </a:lnTo>
                  <a:lnTo>
                    <a:pt x="1533575" y="20281"/>
                  </a:lnTo>
                  <a:lnTo>
                    <a:pt x="1628127" y="20281"/>
                  </a:lnTo>
                  <a:lnTo>
                    <a:pt x="1628127" y="91274"/>
                  </a:lnTo>
                  <a:lnTo>
                    <a:pt x="1702396" y="91274"/>
                  </a:lnTo>
                  <a:lnTo>
                    <a:pt x="1702396" y="54063"/>
                  </a:lnTo>
                  <a:lnTo>
                    <a:pt x="1690585" y="42252"/>
                  </a:lnTo>
                  <a:lnTo>
                    <a:pt x="1690585" y="70993"/>
                  </a:lnTo>
                  <a:lnTo>
                    <a:pt x="1648371" y="70993"/>
                  </a:lnTo>
                  <a:lnTo>
                    <a:pt x="1648371" y="28765"/>
                  </a:lnTo>
                  <a:lnTo>
                    <a:pt x="1690585" y="70993"/>
                  </a:lnTo>
                  <a:lnTo>
                    <a:pt x="1690585" y="42252"/>
                  </a:lnTo>
                  <a:lnTo>
                    <a:pt x="1677111" y="28765"/>
                  </a:lnTo>
                  <a:lnTo>
                    <a:pt x="1668640" y="20281"/>
                  </a:lnTo>
                  <a:lnTo>
                    <a:pt x="1648371" y="0"/>
                  </a:lnTo>
                  <a:lnTo>
                    <a:pt x="1513281" y="0"/>
                  </a:lnTo>
                  <a:lnTo>
                    <a:pt x="1513281" y="270370"/>
                  </a:lnTo>
                  <a:lnTo>
                    <a:pt x="1722691" y="270370"/>
                  </a:lnTo>
                  <a:lnTo>
                    <a:pt x="1722691" y="250126"/>
                  </a:lnTo>
                  <a:lnTo>
                    <a:pt x="1722691" y="74358"/>
                  </a:lnTo>
                  <a:close/>
                </a:path>
                <a:path w="5041265" h="662304">
                  <a:moveTo>
                    <a:pt x="2026500" y="465683"/>
                  </a:moveTo>
                  <a:lnTo>
                    <a:pt x="2023071" y="462254"/>
                  </a:lnTo>
                  <a:lnTo>
                    <a:pt x="2006206" y="445389"/>
                  </a:lnTo>
                  <a:lnTo>
                    <a:pt x="2006206" y="482549"/>
                  </a:lnTo>
                  <a:lnTo>
                    <a:pt x="2006206" y="641400"/>
                  </a:lnTo>
                  <a:lnTo>
                    <a:pt x="1837334" y="641400"/>
                  </a:lnTo>
                  <a:lnTo>
                    <a:pt x="1837334" y="411607"/>
                  </a:lnTo>
                  <a:lnTo>
                    <a:pt x="1931885" y="411607"/>
                  </a:lnTo>
                  <a:lnTo>
                    <a:pt x="1931885" y="482549"/>
                  </a:lnTo>
                  <a:lnTo>
                    <a:pt x="2006206" y="482549"/>
                  </a:lnTo>
                  <a:lnTo>
                    <a:pt x="2006206" y="445389"/>
                  </a:lnTo>
                  <a:lnTo>
                    <a:pt x="1994395" y="433565"/>
                  </a:lnTo>
                  <a:lnTo>
                    <a:pt x="1994395" y="462254"/>
                  </a:lnTo>
                  <a:lnTo>
                    <a:pt x="1952180" y="462254"/>
                  </a:lnTo>
                  <a:lnTo>
                    <a:pt x="1952180" y="420039"/>
                  </a:lnTo>
                  <a:lnTo>
                    <a:pt x="1994395" y="462254"/>
                  </a:lnTo>
                  <a:lnTo>
                    <a:pt x="1994395" y="433565"/>
                  </a:lnTo>
                  <a:lnTo>
                    <a:pt x="1980882" y="420039"/>
                  </a:lnTo>
                  <a:lnTo>
                    <a:pt x="1972449" y="411607"/>
                  </a:lnTo>
                  <a:lnTo>
                    <a:pt x="1952180" y="391312"/>
                  </a:lnTo>
                  <a:lnTo>
                    <a:pt x="1817090" y="391312"/>
                  </a:lnTo>
                  <a:lnTo>
                    <a:pt x="1817090" y="661682"/>
                  </a:lnTo>
                  <a:lnTo>
                    <a:pt x="2026500" y="661682"/>
                  </a:lnTo>
                  <a:lnTo>
                    <a:pt x="2026500" y="641400"/>
                  </a:lnTo>
                  <a:lnTo>
                    <a:pt x="2026500" y="465683"/>
                  </a:lnTo>
                  <a:close/>
                </a:path>
                <a:path w="5041265" h="662304">
                  <a:moveTo>
                    <a:pt x="2031352" y="74358"/>
                  </a:moveTo>
                  <a:lnTo>
                    <a:pt x="2027986" y="70993"/>
                  </a:lnTo>
                  <a:lnTo>
                    <a:pt x="2011070" y="54076"/>
                  </a:lnTo>
                  <a:lnTo>
                    <a:pt x="2011070" y="91274"/>
                  </a:lnTo>
                  <a:lnTo>
                    <a:pt x="2011070" y="250126"/>
                  </a:lnTo>
                  <a:lnTo>
                    <a:pt x="1842198" y="250126"/>
                  </a:lnTo>
                  <a:lnTo>
                    <a:pt x="1842198" y="20281"/>
                  </a:lnTo>
                  <a:lnTo>
                    <a:pt x="1936750" y="20281"/>
                  </a:lnTo>
                  <a:lnTo>
                    <a:pt x="1936750" y="91274"/>
                  </a:lnTo>
                  <a:lnTo>
                    <a:pt x="2011070" y="91274"/>
                  </a:lnTo>
                  <a:lnTo>
                    <a:pt x="2011070" y="54076"/>
                  </a:lnTo>
                  <a:lnTo>
                    <a:pt x="1999259" y="42252"/>
                  </a:lnTo>
                  <a:lnTo>
                    <a:pt x="1999259" y="70993"/>
                  </a:lnTo>
                  <a:lnTo>
                    <a:pt x="1957044" y="70993"/>
                  </a:lnTo>
                  <a:lnTo>
                    <a:pt x="1957044" y="28765"/>
                  </a:lnTo>
                  <a:lnTo>
                    <a:pt x="1999259" y="70993"/>
                  </a:lnTo>
                  <a:lnTo>
                    <a:pt x="1999259" y="42252"/>
                  </a:lnTo>
                  <a:lnTo>
                    <a:pt x="1985784" y="28765"/>
                  </a:lnTo>
                  <a:lnTo>
                    <a:pt x="1977301" y="20281"/>
                  </a:lnTo>
                  <a:lnTo>
                    <a:pt x="1957044" y="0"/>
                  </a:lnTo>
                  <a:lnTo>
                    <a:pt x="1821954" y="0"/>
                  </a:lnTo>
                  <a:lnTo>
                    <a:pt x="1821954" y="270370"/>
                  </a:lnTo>
                  <a:lnTo>
                    <a:pt x="2031352" y="270370"/>
                  </a:lnTo>
                  <a:lnTo>
                    <a:pt x="2031352" y="250126"/>
                  </a:lnTo>
                  <a:lnTo>
                    <a:pt x="2031352" y="74358"/>
                  </a:lnTo>
                  <a:close/>
                </a:path>
                <a:path w="5041265" h="662304">
                  <a:moveTo>
                    <a:pt x="2333472" y="465683"/>
                  </a:moveTo>
                  <a:lnTo>
                    <a:pt x="2330043" y="462254"/>
                  </a:lnTo>
                  <a:lnTo>
                    <a:pt x="2313241" y="445439"/>
                  </a:lnTo>
                  <a:lnTo>
                    <a:pt x="2313241" y="482549"/>
                  </a:lnTo>
                  <a:lnTo>
                    <a:pt x="2313241" y="641400"/>
                  </a:lnTo>
                  <a:lnTo>
                    <a:pt x="2144369" y="641400"/>
                  </a:lnTo>
                  <a:lnTo>
                    <a:pt x="2144369" y="411607"/>
                  </a:lnTo>
                  <a:lnTo>
                    <a:pt x="2238921" y="411607"/>
                  </a:lnTo>
                  <a:lnTo>
                    <a:pt x="2238921" y="482549"/>
                  </a:lnTo>
                  <a:lnTo>
                    <a:pt x="2313241" y="482549"/>
                  </a:lnTo>
                  <a:lnTo>
                    <a:pt x="2313241" y="445439"/>
                  </a:lnTo>
                  <a:lnTo>
                    <a:pt x="2301430" y="433603"/>
                  </a:lnTo>
                  <a:lnTo>
                    <a:pt x="2301430" y="462254"/>
                  </a:lnTo>
                  <a:lnTo>
                    <a:pt x="2259215" y="462254"/>
                  </a:lnTo>
                  <a:lnTo>
                    <a:pt x="2259215" y="420039"/>
                  </a:lnTo>
                  <a:lnTo>
                    <a:pt x="2301430" y="462254"/>
                  </a:lnTo>
                  <a:lnTo>
                    <a:pt x="2301430" y="433603"/>
                  </a:lnTo>
                  <a:lnTo>
                    <a:pt x="2287892" y="420039"/>
                  </a:lnTo>
                  <a:lnTo>
                    <a:pt x="2279472" y="411607"/>
                  </a:lnTo>
                  <a:lnTo>
                    <a:pt x="2259215" y="391312"/>
                  </a:lnTo>
                  <a:lnTo>
                    <a:pt x="2124125" y="391312"/>
                  </a:lnTo>
                  <a:lnTo>
                    <a:pt x="2124125" y="661682"/>
                  </a:lnTo>
                  <a:lnTo>
                    <a:pt x="2333472" y="661682"/>
                  </a:lnTo>
                  <a:lnTo>
                    <a:pt x="2333472" y="641400"/>
                  </a:lnTo>
                  <a:lnTo>
                    <a:pt x="2333472" y="465683"/>
                  </a:lnTo>
                  <a:close/>
                </a:path>
                <a:path w="5041265" h="662304">
                  <a:moveTo>
                    <a:pt x="2339187" y="74358"/>
                  </a:moveTo>
                  <a:lnTo>
                    <a:pt x="2335822" y="70993"/>
                  </a:lnTo>
                  <a:lnTo>
                    <a:pt x="2318893" y="54063"/>
                  </a:lnTo>
                  <a:lnTo>
                    <a:pt x="2318893" y="91274"/>
                  </a:lnTo>
                  <a:lnTo>
                    <a:pt x="2318893" y="250126"/>
                  </a:lnTo>
                  <a:lnTo>
                    <a:pt x="2150021" y="250126"/>
                  </a:lnTo>
                  <a:lnTo>
                    <a:pt x="2150021" y="20281"/>
                  </a:lnTo>
                  <a:lnTo>
                    <a:pt x="2244623" y="20281"/>
                  </a:lnTo>
                  <a:lnTo>
                    <a:pt x="2244623" y="91274"/>
                  </a:lnTo>
                  <a:lnTo>
                    <a:pt x="2318893" y="91274"/>
                  </a:lnTo>
                  <a:lnTo>
                    <a:pt x="2318893" y="54063"/>
                  </a:lnTo>
                  <a:lnTo>
                    <a:pt x="2307082" y="42252"/>
                  </a:lnTo>
                  <a:lnTo>
                    <a:pt x="2307082" y="70993"/>
                  </a:lnTo>
                  <a:lnTo>
                    <a:pt x="2264867" y="70993"/>
                  </a:lnTo>
                  <a:lnTo>
                    <a:pt x="2264867" y="28765"/>
                  </a:lnTo>
                  <a:lnTo>
                    <a:pt x="2307082" y="70993"/>
                  </a:lnTo>
                  <a:lnTo>
                    <a:pt x="2307082" y="42252"/>
                  </a:lnTo>
                  <a:lnTo>
                    <a:pt x="2293607" y="28765"/>
                  </a:lnTo>
                  <a:lnTo>
                    <a:pt x="2285136" y="20281"/>
                  </a:lnTo>
                  <a:lnTo>
                    <a:pt x="2264867" y="0"/>
                  </a:lnTo>
                  <a:lnTo>
                    <a:pt x="2129777" y="0"/>
                  </a:lnTo>
                  <a:lnTo>
                    <a:pt x="2129777" y="270370"/>
                  </a:lnTo>
                  <a:lnTo>
                    <a:pt x="2339187" y="270370"/>
                  </a:lnTo>
                  <a:lnTo>
                    <a:pt x="2339187" y="250126"/>
                  </a:lnTo>
                  <a:lnTo>
                    <a:pt x="2339187" y="74358"/>
                  </a:lnTo>
                  <a:close/>
                </a:path>
                <a:path w="5041265" h="662304">
                  <a:moveTo>
                    <a:pt x="2634856" y="465683"/>
                  </a:moveTo>
                  <a:lnTo>
                    <a:pt x="2631427" y="462254"/>
                  </a:lnTo>
                  <a:lnTo>
                    <a:pt x="2614599" y="445427"/>
                  </a:lnTo>
                  <a:lnTo>
                    <a:pt x="2614599" y="482549"/>
                  </a:lnTo>
                  <a:lnTo>
                    <a:pt x="2614599" y="641400"/>
                  </a:lnTo>
                  <a:lnTo>
                    <a:pt x="2445740" y="641400"/>
                  </a:lnTo>
                  <a:lnTo>
                    <a:pt x="2445740" y="411607"/>
                  </a:lnTo>
                  <a:lnTo>
                    <a:pt x="2540304" y="411607"/>
                  </a:lnTo>
                  <a:lnTo>
                    <a:pt x="2540304" y="482549"/>
                  </a:lnTo>
                  <a:lnTo>
                    <a:pt x="2614599" y="482549"/>
                  </a:lnTo>
                  <a:lnTo>
                    <a:pt x="2614599" y="445427"/>
                  </a:lnTo>
                  <a:lnTo>
                    <a:pt x="2602750" y="433565"/>
                  </a:lnTo>
                  <a:lnTo>
                    <a:pt x="2602750" y="462254"/>
                  </a:lnTo>
                  <a:lnTo>
                    <a:pt x="2560536" y="462254"/>
                  </a:lnTo>
                  <a:lnTo>
                    <a:pt x="2560536" y="420039"/>
                  </a:lnTo>
                  <a:lnTo>
                    <a:pt x="2602750" y="462254"/>
                  </a:lnTo>
                  <a:lnTo>
                    <a:pt x="2602750" y="433565"/>
                  </a:lnTo>
                  <a:lnTo>
                    <a:pt x="2589238" y="420039"/>
                  </a:lnTo>
                  <a:lnTo>
                    <a:pt x="2580805" y="411607"/>
                  </a:lnTo>
                  <a:lnTo>
                    <a:pt x="2560536" y="391312"/>
                  </a:lnTo>
                  <a:lnTo>
                    <a:pt x="2425458" y="391312"/>
                  </a:lnTo>
                  <a:lnTo>
                    <a:pt x="2425458" y="661682"/>
                  </a:lnTo>
                  <a:lnTo>
                    <a:pt x="2634856" y="661682"/>
                  </a:lnTo>
                  <a:lnTo>
                    <a:pt x="2634856" y="641400"/>
                  </a:lnTo>
                  <a:lnTo>
                    <a:pt x="2634856" y="465683"/>
                  </a:lnTo>
                  <a:close/>
                </a:path>
                <a:path w="5041265" h="662304">
                  <a:moveTo>
                    <a:pt x="2639720" y="74358"/>
                  </a:moveTo>
                  <a:lnTo>
                    <a:pt x="2636355" y="70993"/>
                  </a:lnTo>
                  <a:lnTo>
                    <a:pt x="2619476" y="54114"/>
                  </a:lnTo>
                  <a:lnTo>
                    <a:pt x="2619476" y="91274"/>
                  </a:lnTo>
                  <a:lnTo>
                    <a:pt x="2619476" y="250126"/>
                  </a:lnTo>
                  <a:lnTo>
                    <a:pt x="2450604" y="250126"/>
                  </a:lnTo>
                  <a:lnTo>
                    <a:pt x="2450604" y="20281"/>
                  </a:lnTo>
                  <a:lnTo>
                    <a:pt x="2545156" y="20281"/>
                  </a:lnTo>
                  <a:lnTo>
                    <a:pt x="2545156" y="91274"/>
                  </a:lnTo>
                  <a:lnTo>
                    <a:pt x="2619476" y="91274"/>
                  </a:lnTo>
                  <a:lnTo>
                    <a:pt x="2619476" y="54114"/>
                  </a:lnTo>
                  <a:lnTo>
                    <a:pt x="2607614" y="42252"/>
                  </a:lnTo>
                  <a:lnTo>
                    <a:pt x="2607614" y="70993"/>
                  </a:lnTo>
                  <a:lnTo>
                    <a:pt x="2565387" y="70993"/>
                  </a:lnTo>
                  <a:lnTo>
                    <a:pt x="2565387" y="28765"/>
                  </a:lnTo>
                  <a:lnTo>
                    <a:pt x="2607614" y="70993"/>
                  </a:lnTo>
                  <a:lnTo>
                    <a:pt x="2607614" y="42252"/>
                  </a:lnTo>
                  <a:lnTo>
                    <a:pt x="2594140" y="28765"/>
                  </a:lnTo>
                  <a:lnTo>
                    <a:pt x="2585669" y="20281"/>
                  </a:lnTo>
                  <a:lnTo>
                    <a:pt x="2565387" y="0"/>
                  </a:lnTo>
                  <a:lnTo>
                    <a:pt x="2430322" y="0"/>
                  </a:lnTo>
                  <a:lnTo>
                    <a:pt x="2430322" y="270370"/>
                  </a:lnTo>
                  <a:lnTo>
                    <a:pt x="2639720" y="270370"/>
                  </a:lnTo>
                  <a:lnTo>
                    <a:pt x="2639720" y="250126"/>
                  </a:lnTo>
                  <a:lnTo>
                    <a:pt x="2639720" y="74358"/>
                  </a:lnTo>
                  <a:close/>
                </a:path>
                <a:path w="5041265" h="662304">
                  <a:moveTo>
                    <a:pt x="2941891" y="465683"/>
                  </a:moveTo>
                  <a:lnTo>
                    <a:pt x="2938462" y="462254"/>
                  </a:lnTo>
                  <a:lnTo>
                    <a:pt x="2921647" y="445439"/>
                  </a:lnTo>
                  <a:lnTo>
                    <a:pt x="2921647" y="482549"/>
                  </a:lnTo>
                  <a:lnTo>
                    <a:pt x="2921647" y="641400"/>
                  </a:lnTo>
                  <a:lnTo>
                    <a:pt x="2752775" y="641400"/>
                  </a:lnTo>
                  <a:lnTo>
                    <a:pt x="2752775" y="411607"/>
                  </a:lnTo>
                  <a:lnTo>
                    <a:pt x="2847327" y="411607"/>
                  </a:lnTo>
                  <a:lnTo>
                    <a:pt x="2847327" y="482549"/>
                  </a:lnTo>
                  <a:lnTo>
                    <a:pt x="2921647" y="482549"/>
                  </a:lnTo>
                  <a:lnTo>
                    <a:pt x="2921647" y="445439"/>
                  </a:lnTo>
                  <a:lnTo>
                    <a:pt x="2909786" y="433565"/>
                  </a:lnTo>
                  <a:lnTo>
                    <a:pt x="2909786" y="462254"/>
                  </a:lnTo>
                  <a:lnTo>
                    <a:pt x="2867571" y="462254"/>
                  </a:lnTo>
                  <a:lnTo>
                    <a:pt x="2867571" y="420039"/>
                  </a:lnTo>
                  <a:lnTo>
                    <a:pt x="2909786" y="462254"/>
                  </a:lnTo>
                  <a:lnTo>
                    <a:pt x="2909786" y="433565"/>
                  </a:lnTo>
                  <a:lnTo>
                    <a:pt x="2896273" y="420039"/>
                  </a:lnTo>
                  <a:lnTo>
                    <a:pt x="2887840" y="411607"/>
                  </a:lnTo>
                  <a:lnTo>
                    <a:pt x="2867571" y="391312"/>
                  </a:lnTo>
                  <a:lnTo>
                    <a:pt x="2732481" y="391312"/>
                  </a:lnTo>
                  <a:lnTo>
                    <a:pt x="2732481" y="661682"/>
                  </a:lnTo>
                  <a:lnTo>
                    <a:pt x="2941891" y="661682"/>
                  </a:lnTo>
                  <a:lnTo>
                    <a:pt x="2941891" y="641400"/>
                  </a:lnTo>
                  <a:lnTo>
                    <a:pt x="2941891" y="465683"/>
                  </a:lnTo>
                  <a:close/>
                </a:path>
                <a:path w="5041265" h="662304">
                  <a:moveTo>
                    <a:pt x="2947543" y="74358"/>
                  </a:moveTo>
                  <a:lnTo>
                    <a:pt x="2944177" y="70993"/>
                  </a:lnTo>
                  <a:lnTo>
                    <a:pt x="2927299" y="54102"/>
                  </a:lnTo>
                  <a:lnTo>
                    <a:pt x="2927299" y="91274"/>
                  </a:lnTo>
                  <a:lnTo>
                    <a:pt x="2927299" y="250126"/>
                  </a:lnTo>
                  <a:lnTo>
                    <a:pt x="2758427" y="250126"/>
                  </a:lnTo>
                  <a:lnTo>
                    <a:pt x="2758427" y="20281"/>
                  </a:lnTo>
                  <a:lnTo>
                    <a:pt x="2852991" y="20281"/>
                  </a:lnTo>
                  <a:lnTo>
                    <a:pt x="2852991" y="91274"/>
                  </a:lnTo>
                  <a:lnTo>
                    <a:pt x="2927299" y="91274"/>
                  </a:lnTo>
                  <a:lnTo>
                    <a:pt x="2927299" y="54102"/>
                  </a:lnTo>
                  <a:lnTo>
                    <a:pt x="2915501" y="42291"/>
                  </a:lnTo>
                  <a:lnTo>
                    <a:pt x="2915501" y="70993"/>
                  </a:lnTo>
                  <a:lnTo>
                    <a:pt x="2873273" y="70993"/>
                  </a:lnTo>
                  <a:lnTo>
                    <a:pt x="2873273" y="28765"/>
                  </a:lnTo>
                  <a:lnTo>
                    <a:pt x="2915501" y="70993"/>
                  </a:lnTo>
                  <a:lnTo>
                    <a:pt x="2915501" y="42291"/>
                  </a:lnTo>
                  <a:lnTo>
                    <a:pt x="2902000" y="28765"/>
                  </a:lnTo>
                  <a:lnTo>
                    <a:pt x="2893530" y="20281"/>
                  </a:lnTo>
                  <a:lnTo>
                    <a:pt x="2873273" y="0"/>
                  </a:lnTo>
                  <a:lnTo>
                    <a:pt x="2738196" y="0"/>
                  </a:lnTo>
                  <a:lnTo>
                    <a:pt x="2738196" y="270370"/>
                  </a:lnTo>
                  <a:lnTo>
                    <a:pt x="2947543" y="270370"/>
                  </a:lnTo>
                  <a:lnTo>
                    <a:pt x="2947543" y="250126"/>
                  </a:lnTo>
                  <a:lnTo>
                    <a:pt x="2947543" y="74358"/>
                  </a:lnTo>
                  <a:close/>
                </a:path>
                <a:path w="5041265" h="662304">
                  <a:moveTo>
                    <a:pt x="3226244" y="465683"/>
                  </a:moveTo>
                  <a:lnTo>
                    <a:pt x="3222815" y="462254"/>
                  </a:lnTo>
                  <a:lnTo>
                    <a:pt x="3205962" y="445389"/>
                  </a:lnTo>
                  <a:lnTo>
                    <a:pt x="3205962" y="482549"/>
                  </a:lnTo>
                  <a:lnTo>
                    <a:pt x="3205962" y="641400"/>
                  </a:lnTo>
                  <a:lnTo>
                    <a:pt x="3037090" y="641400"/>
                  </a:lnTo>
                  <a:lnTo>
                    <a:pt x="3037090" y="411607"/>
                  </a:lnTo>
                  <a:lnTo>
                    <a:pt x="3131693" y="411607"/>
                  </a:lnTo>
                  <a:lnTo>
                    <a:pt x="3131693" y="482549"/>
                  </a:lnTo>
                  <a:lnTo>
                    <a:pt x="3205962" y="482549"/>
                  </a:lnTo>
                  <a:lnTo>
                    <a:pt x="3205962" y="445389"/>
                  </a:lnTo>
                  <a:lnTo>
                    <a:pt x="3194151" y="433565"/>
                  </a:lnTo>
                  <a:lnTo>
                    <a:pt x="3194151" y="462254"/>
                  </a:lnTo>
                  <a:lnTo>
                    <a:pt x="3151936" y="462254"/>
                  </a:lnTo>
                  <a:lnTo>
                    <a:pt x="3151936" y="420039"/>
                  </a:lnTo>
                  <a:lnTo>
                    <a:pt x="3194151" y="462254"/>
                  </a:lnTo>
                  <a:lnTo>
                    <a:pt x="3194151" y="433565"/>
                  </a:lnTo>
                  <a:lnTo>
                    <a:pt x="3180638" y="420039"/>
                  </a:lnTo>
                  <a:lnTo>
                    <a:pt x="3172206" y="411607"/>
                  </a:lnTo>
                  <a:lnTo>
                    <a:pt x="3151936" y="391312"/>
                  </a:lnTo>
                  <a:lnTo>
                    <a:pt x="3016847" y="391312"/>
                  </a:lnTo>
                  <a:lnTo>
                    <a:pt x="3016847" y="661682"/>
                  </a:lnTo>
                  <a:lnTo>
                    <a:pt x="3226244" y="661682"/>
                  </a:lnTo>
                  <a:lnTo>
                    <a:pt x="3226244" y="641400"/>
                  </a:lnTo>
                  <a:lnTo>
                    <a:pt x="3226244" y="465683"/>
                  </a:lnTo>
                  <a:close/>
                </a:path>
                <a:path w="5041265" h="662304">
                  <a:moveTo>
                    <a:pt x="3231908" y="74358"/>
                  </a:moveTo>
                  <a:lnTo>
                    <a:pt x="3228543" y="70993"/>
                  </a:lnTo>
                  <a:lnTo>
                    <a:pt x="3211665" y="54114"/>
                  </a:lnTo>
                  <a:lnTo>
                    <a:pt x="3211665" y="91274"/>
                  </a:lnTo>
                  <a:lnTo>
                    <a:pt x="3211665" y="250126"/>
                  </a:lnTo>
                  <a:lnTo>
                    <a:pt x="3042793" y="250126"/>
                  </a:lnTo>
                  <a:lnTo>
                    <a:pt x="3042793" y="20281"/>
                  </a:lnTo>
                  <a:lnTo>
                    <a:pt x="3137344" y="20281"/>
                  </a:lnTo>
                  <a:lnTo>
                    <a:pt x="3137344" y="91274"/>
                  </a:lnTo>
                  <a:lnTo>
                    <a:pt x="3211665" y="91274"/>
                  </a:lnTo>
                  <a:lnTo>
                    <a:pt x="3211665" y="54114"/>
                  </a:lnTo>
                  <a:lnTo>
                    <a:pt x="3199803" y="42252"/>
                  </a:lnTo>
                  <a:lnTo>
                    <a:pt x="3199803" y="70993"/>
                  </a:lnTo>
                  <a:lnTo>
                    <a:pt x="3157588" y="70993"/>
                  </a:lnTo>
                  <a:lnTo>
                    <a:pt x="3157588" y="28765"/>
                  </a:lnTo>
                  <a:lnTo>
                    <a:pt x="3199803" y="70993"/>
                  </a:lnTo>
                  <a:lnTo>
                    <a:pt x="3199803" y="42252"/>
                  </a:lnTo>
                  <a:lnTo>
                    <a:pt x="3186328" y="28765"/>
                  </a:lnTo>
                  <a:lnTo>
                    <a:pt x="3177857" y="20281"/>
                  </a:lnTo>
                  <a:lnTo>
                    <a:pt x="3157588" y="0"/>
                  </a:lnTo>
                  <a:lnTo>
                    <a:pt x="3022498" y="0"/>
                  </a:lnTo>
                  <a:lnTo>
                    <a:pt x="3022498" y="270370"/>
                  </a:lnTo>
                  <a:lnTo>
                    <a:pt x="3231908" y="270370"/>
                  </a:lnTo>
                  <a:lnTo>
                    <a:pt x="3231908" y="250126"/>
                  </a:lnTo>
                  <a:lnTo>
                    <a:pt x="3231908" y="74358"/>
                  </a:lnTo>
                  <a:close/>
                </a:path>
                <a:path w="5041265" h="662304">
                  <a:moveTo>
                    <a:pt x="3534079" y="465683"/>
                  </a:moveTo>
                  <a:lnTo>
                    <a:pt x="3530650" y="462254"/>
                  </a:lnTo>
                  <a:lnTo>
                    <a:pt x="3513836" y="445439"/>
                  </a:lnTo>
                  <a:lnTo>
                    <a:pt x="3513836" y="482549"/>
                  </a:lnTo>
                  <a:lnTo>
                    <a:pt x="3513836" y="641400"/>
                  </a:lnTo>
                  <a:lnTo>
                    <a:pt x="3344964" y="641400"/>
                  </a:lnTo>
                  <a:lnTo>
                    <a:pt x="3344964" y="411607"/>
                  </a:lnTo>
                  <a:lnTo>
                    <a:pt x="3439515" y="411607"/>
                  </a:lnTo>
                  <a:lnTo>
                    <a:pt x="3439515" y="482549"/>
                  </a:lnTo>
                  <a:lnTo>
                    <a:pt x="3513836" y="482549"/>
                  </a:lnTo>
                  <a:lnTo>
                    <a:pt x="3513836" y="445439"/>
                  </a:lnTo>
                  <a:lnTo>
                    <a:pt x="3501974" y="433565"/>
                  </a:lnTo>
                  <a:lnTo>
                    <a:pt x="3501974" y="462254"/>
                  </a:lnTo>
                  <a:lnTo>
                    <a:pt x="3459759" y="462254"/>
                  </a:lnTo>
                  <a:lnTo>
                    <a:pt x="3459759" y="420039"/>
                  </a:lnTo>
                  <a:lnTo>
                    <a:pt x="3501974" y="462254"/>
                  </a:lnTo>
                  <a:lnTo>
                    <a:pt x="3501974" y="433565"/>
                  </a:lnTo>
                  <a:lnTo>
                    <a:pt x="3488461" y="420039"/>
                  </a:lnTo>
                  <a:lnTo>
                    <a:pt x="3480028" y="411607"/>
                  </a:lnTo>
                  <a:lnTo>
                    <a:pt x="3459759" y="391312"/>
                  </a:lnTo>
                  <a:lnTo>
                    <a:pt x="3324669" y="391312"/>
                  </a:lnTo>
                  <a:lnTo>
                    <a:pt x="3324669" y="661682"/>
                  </a:lnTo>
                  <a:lnTo>
                    <a:pt x="3534079" y="661682"/>
                  </a:lnTo>
                  <a:lnTo>
                    <a:pt x="3534079" y="641400"/>
                  </a:lnTo>
                  <a:lnTo>
                    <a:pt x="3534079" y="465683"/>
                  </a:lnTo>
                  <a:close/>
                </a:path>
                <a:path w="5041265" h="662304">
                  <a:moveTo>
                    <a:pt x="3539731" y="74358"/>
                  </a:moveTo>
                  <a:lnTo>
                    <a:pt x="3536365" y="70993"/>
                  </a:lnTo>
                  <a:lnTo>
                    <a:pt x="3519487" y="54102"/>
                  </a:lnTo>
                  <a:lnTo>
                    <a:pt x="3519487" y="91274"/>
                  </a:lnTo>
                  <a:lnTo>
                    <a:pt x="3519487" y="250126"/>
                  </a:lnTo>
                  <a:lnTo>
                    <a:pt x="3350615" y="250126"/>
                  </a:lnTo>
                  <a:lnTo>
                    <a:pt x="3350615" y="20281"/>
                  </a:lnTo>
                  <a:lnTo>
                    <a:pt x="3445179" y="20281"/>
                  </a:lnTo>
                  <a:lnTo>
                    <a:pt x="3445179" y="91274"/>
                  </a:lnTo>
                  <a:lnTo>
                    <a:pt x="3519487" y="91274"/>
                  </a:lnTo>
                  <a:lnTo>
                    <a:pt x="3519487" y="54102"/>
                  </a:lnTo>
                  <a:lnTo>
                    <a:pt x="3507689" y="42291"/>
                  </a:lnTo>
                  <a:lnTo>
                    <a:pt x="3507689" y="70993"/>
                  </a:lnTo>
                  <a:lnTo>
                    <a:pt x="3465461" y="70993"/>
                  </a:lnTo>
                  <a:lnTo>
                    <a:pt x="3465461" y="28765"/>
                  </a:lnTo>
                  <a:lnTo>
                    <a:pt x="3507689" y="70993"/>
                  </a:lnTo>
                  <a:lnTo>
                    <a:pt x="3507689" y="42291"/>
                  </a:lnTo>
                  <a:lnTo>
                    <a:pt x="3494189" y="28765"/>
                  </a:lnTo>
                  <a:lnTo>
                    <a:pt x="3485718" y="20281"/>
                  </a:lnTo>
                  <a:lnTo>
                    <a:pt x="3465461" y="0"/>
                  </a:lnTo>
                  <a:lnTo>
                    <a:pt x="3330384" y="0"/>
                  </a:lnTo>
                  <a:lnTo>
                    <a:pt x="3330384" y="270370"/>
                  </a:lnTo>
                  <a:lnTo>
                    <a:pt x="3539731" y="270370"/>
                  </a:lnTo>
                  <a:lnTo>
                    <a:pt x="3539731" y="250126"/>
                  </a:lnTo>
                  <a:lnTo>
                    <a:pt x="3539731" y="74358"/>
                  </a:lnTo>
                  <a:close/>
                </a:path>
                <a:path w="5041265" h="662304">
                  <a:moveTo>
                    <a:pt x="3834612" y="465683"/>
                  </a:moveTo>
                  <a:lnTo>
                    <a:pt x="3831183" y="462254"/>
                  </a:lnTo>
                  <a:lnTo>
                    <a:pt x="3814368" y="445427"/>
                  </a:lnTo>
                  <a:lnTo>
                    <a:pt x="3814368" y="482549"/>
                  </a:lnTo>
                  <a:lnTo>
                    <a:pt x="3814368" y="641400"/>
                  </a:lnTo>
                  <a:lnTo>
                    <a:pt x="3645497" y="641400"/>
                  </a:lnTo>
                  <a:lnTo>
                    <a:pt x="3645497" y="411607"/>
                  </a:lnTo>
                  <a:lnTo>
                    <a:pt x="3740048" y="411607"/>
                  </a:lnTo>
                  <a:lnTo>
                    <a:pt x="3740048" y="482549"/>
                  </a:lnTo>
                  <a:lnTo>
                    <a:pt x="3814368" y="482549"/>
                  </a:lnTo>
                  <a:lnTo>
                    <a:pt x="3814368" y="445427"/>
                  </a:lnTo>
                  <a:lnTo>
                    <a:pt x="3802557" y="433603"/>
                  </a:lnTo>
                  <a:lnTo>
                    <a:pt x="3802557" y="462254"/>
                  </a:lnTo>
                  <a:lnTo>
                    <a:pt x="3760343" y="462254"/>
                  </a:lnTo>
                  <a:lnTo>
                    <a:pt x="3760343" y="420039"/>
                  </a:lnTo>
                  <a:lnTo>
                    <a:pt x="3802557" y="462254"/>
                  </a:lnTo>
                  <a:lnTo>
                    <a:pt x="3802557" y="433603"/>
                  </a:lnTo>
                  <a:lnTo>
                    <a:pt x="3789019" y="420039"/>
                  </a:lnTo>
                  <a:lnTo>
                    <a:pt x="3780599" y="411607"/>
                  </a:lnTo>
                  <a:lnTo>
                    <a:pt x="3760343" y="391312"/>
                  </a:lnTo>
                  <a:lnTo>
                    <a:pt x="3625253" y="391312"/>
                  </a:lnTo>
                  <a:lnTo>
                    <a:pt x="3625253" y="661682"/>
                  </a:lnTo>
                  <a:lnTo>
                    <a:pt x="3834612" y="661682"/>
                  </a:lnTo>
                  <a:lnTo>
                    <a:pt x="3834612" y="641400"/>
                  </a:lnTo>
                  <a:lnTo>
                    <a:pt x="3834612" y="465683"/>
                  </a:lnTo>
                  <a:close/>
                </a:path>
                <a:path w="5041265" h="662304">
                  <a:moveTo>
                    <a:pt x="3840315" y="74358"/>
                  </a:moveTo>
                  <a:lnTo>
                    <a:pt x="3836949" y="70993"/>
                  </a:lnTo>
                  <a:lnTo>
                    <a:pt x="3820020" y="54063"/>
                  </a:lnTo>
                  <a:lnTo>
                    <a:pt x="3820020" y="91274"/>
                  </a:lnTo>
                  <a:lnTo>
                    <a:pt x="3820020" y="250126"/>
                  </a:lnTo>
                  <a:lnTo>
                    <a:pt x="3651148" y="250126"/>
                  </a:lnTo>
                  <a:lnTo>
                    <a:pt x="3651148" y="20281"/>
                  </a:lnTo>
                  <a:lnTo>
                    <a:pt x="3745763" y="20281"/>
                  </a:lnTo>
                  <a:lnTo>
                    <a:pt x="3745763" y="91274"/>
                  </a:lnTo>
                  <a:lnTo>
                    <a:pt x="3820020" y="91274"/>
                  </a:lnTo>
                  <a:lnTo>
                    <a:pt x="3820020" y="54063"/>
                  </a:lnTo>
                  <a:lnTo>
                    <a:pt x="3808222" y="42265"/>
                  </a:lnTo>
                  <a:lnTo>
                    <a:pt x="3808222" y="70993"/>
                  </a:lnTo>
                  <a:lnTo>
                    <a:pt x="3765994" y="70993"/>
                  </a:lnTo>
                  <a:lnTo>
                    <a:pt x="3765994" y="28765"/>
                  </a:lnTo>
                  <a:lnTo>
                    <a:pt x="3808222" y="70993"/>
                  </a:lnTo>
                  <a:lnTo>
                    <a:pt x="3808222" y="42265"/>
                  </a:lnTo>
                  <a:lnTo>
                    <a:pt x="3794734" y="28765"/>
                  </a:lnTo>
                  <a:lnTo>
                    <a:pt x="3786263" y="20281"/>
                  </a:lnTo>
                  <a:lnTo>
                    <a:pt x="3765994" y="0"/>
                  </a:lnTo>
                  <a:lnTo>
                    <a:pt x="3630917" y="0"/>
                  </a:lnTo>
                  <a:lnTo>
                    <a:pt x="3630917" y="270370"/>
                  </a:lnTo>
                  <a:lnTo>
                    <a:pt x="3840315" y="270370"/>
                  </a:lnTo>
                  <a:lnTo>
                    <a:pt x="3840315" y="250126"/>
                  </a:lnTo>
                  <a:lnTo>
                    <a:pt x="3840315" y="74358"/>
                  </a:lnTo>
                  <a:close/>
                </a:path>
                <a:path w="5041265" h="662304">
                  <a:moveTo>
                    <a:pt x="4142486" y="465683"/>
                  </a:moveTo>
                  <a:lnTo>
                    <a:pt x="4139057" y="462254"/>
                  </a:lnTo>
                  <a:lnTo>
                    <a:pt x="4122191" y="445389"/>
                  </a:lnTo>
                  <a:lnTo>
                    <a:pt x="4122191" y="482549"/>
                  </a:lnTo>
                  <a:lnTo>
                    <a:pt x="4122191" y="641400"/>
                  </a:lnTo>
                  <a:lnTo>
                    <a:pt x="3953319" y="641400"/>
                  </a:lnTo>
                  <a:lnTo>
                    <a:pt x="3953319" y="411607"/>
                  </a:lnTo>
                  <a:lnTo>
                    <a:pt x="4047883" y="411607"/>
                  </a:lnTo>
                  <a:lnTo>
                    <a:pt x="4047883" y="482549"/>
                  </a:lnTo>
                  <a:lnTo>
                    <a:pt x="4122191" y="482549"/>
                  </a:lnTo>
                  <a:lnTo>
                    <a:pt x="4122191" y="445389"/>
                  </a:lnTo>
                  <a:lnTo>
                    <a:pt x="4110393" y="433578"/>
                  </a:lnTo>
                  <a:lnTo>
                    <a:pt x="4110393" y="462254"/>
                  </a:lnTo>
                  <a:lnTo>
                    <a:pt x="4068165" y="462254"/>
                  </a:lnTo>
                  <a:lnTo>
                    <a:pt x="4068165" y="420039"/>
                  </a:lnTo>
                  <a:lnTo>
                    <a:pt x="4110393" y="462254"/>
                  </a:lnTo>
                  <a:lnTo>
                    <a:pt x="4110393" y="433578"/>
                  </a:lnTo>
                  <a:lnTo>
                    <a:pt x="4096867" y="420039"/>
                  </a:lnTo>
                  <a:lnTo>
                    <a:pt x="4088434" y="411607"/>
                  </a:lnTo>
                  <a:lnTo>
                    <a:pt x="4068165" y="391312"/>
                  </a:lnTo>
                  <a:lnTo>
                    <a:pt x="3933088" y="391312"/>
                  </a:lnTo>
                  <a:lnTo>
                    <a:pt x="3933088" y="661682"/>
                  </a:lnTo>
                  <a:lnTo>
                    <a:pt x="4142486" y="661682"/>
                  </a:lnTo>
                  <a:lnTo>
                    <a:pt x="4142486" y="641400"/>
                  </a:lnTo>
                  <a:lnTo>
                    <a:pt x="4142486" y="465683"/>
                  </a:lnTo>
                  <a:close/>
                </a:path>
                <a:path w="5041265" h="662304">
                  <a:moveTo>
                    <a:pt x="4148137" y="74358"/>
                  </a:moveTo>
                  <a:lnTo>
                    <a:pt x="4144772" y="70993"/>
                  </a:lnTo>
                  <a:lnTo>
                    <a:pt x="4127855" y="54076"/>
                  </a:lnTo>
                  <a:lnTo>
                    <a:pt x="4127855" y="91274"/>
                  </a:lnTo>
                  <a:lnTo>
                    <a:pt x="4127855" y="250126"/>
                  </a:lnTo>
                  <a:lnTo>
                    <a:pt x="3959034" y="250126"/>
                  </a:lnTo>
                  <a:lnTo>
                    <a:pt x="3959034" y="20281"/>
                  </a:lnTo>
                  <a:lnTo>
                    <a:pt x="4053586" y="20281"/>
                  </a:lnTo>
                  <a:lnTo>
                    <a:pt x="4053586" y="91274"/>
                  </a:lnTo>
                  <a:lnTo>
                    <a:pt x="4127855" y="91274"/>
                  </a:lnTo>
                  <a:lnTo>
                    <a:pt x="4127855" y="54076"/>
                  </a:lnTo>
                  <a:lnTo>
                    <a:pt x="4116044" y="42252"/>
                  </a:lnTo>
                  <a:lnTo>
                    <a:pt x="4116044" y="70993"/>
                  </a:lnTo>
                  <a:lnTo>
                    <a:pt x="4073829" y="70993"/>
                  </a:lnTo>
                  <a:lnTo>
                    <a:pt x="4073829" y="28765"/>
                  </a:lnTo>
                  <a:lnTo>
                    <a:pt x="4116044" y="70993"/>
                  </a:lnTo>
                  <a:lnTo>
                    <a:pt x="4116044" y="42252"/>
                  </a:lnTo>
                  <a:lnTo>
                    <a:pt x="4102570" y="28765"/>
                  </a:lnTo>
                  <a:lnTo>
                    <a:pt x="4094086" y="20281"/>
                  </a:lnTo>
                  <a:lnTo>
                    <a:pt x="4073829" y="0"/>
                  </a:lnTo>
                  <a:lnTo>
                    <a:pt x="3938740" y="0"/>
                  </a:lnTo>
                  <a:lnTo>
                    <a:pt x="3938740" y="270370"/>
                  </a:lnTo>
                  <a:lnTo>
                    <a:pt x="4148137" y="270370"/>
                  </a:lnTo>
                  <a:lnTo>
                    <a:pt x="4148137" y="250126"/>
                  </a:lnTo>
                  <a:lnTo>
                    <a:pt x="4148137" y="74358"/>
                  </a:lnTo>
                  <a:close/>
                </a:path>
                <a:path w="5041265" h="662304">
                  <a:moveTo>
                    <a:pt x="4443019" y="465683"/>
                  </a:moveTo>
                  <a:lnTo>
                    <a:pt x="4439590" y="462254"/>
                  </a:lnTo>
                  <a:lnTo>
                    <a:pt x="4422724" y="445389"/>
                  </a:lnTo>
                  <a:lnTo>
                    <a:pt x="4422724" y="482549"/>
                  </a:lnTo>
                  <a:lnTo>
                    <a:pt x="4422724" y="641400"/>
                  </a:lnTo>
                  <a:lnTo>
                    <a:pt x="4253903" y="641400"/>
                  </a:lnTo>
                  <a:lnTo>
                    <a:pt x="4253903" y="411607"/>
                  </a:lnTo>
                  <a:lnTo>
                    <a:pt x="4348467" y="411607"/>
                  </a:lnTo>
                  <a:lnTo>
                    <a:pt x="4348467" y="482549"/>
                  </a:lnTo>
                  <a:lnTo>
                    <a:pt x="4422724" y="482549"/>
                  </a:lnTo>
                  <a:lnTo>
                    <a:pt x="4422724" y="445389"/>
                  </a:lnTo>
                  <a:lnTo>
                    <a:pt x="4410926" y="433578"/>
                  </a:lnTo>
                  <a:lnTo>
                    <a:pt x="4410926" y="462254"/>
                  </a:lnTo>
                  <a:lnTo>
                    <a:pt x="4368698" y="462254"/>
                  </a:lnTo>
                  <a:lnTo>
                    <a:pt x="4368698" y="420039"/>
                  </a:lnTo>
                  <a:lnTo>
                    <a:pt x="4410926" y="462254"/>
                  </a:lnTo>
                  <a:lnTo>
                    <a:pt x="4410926" y="433578"/>
                  </a:lnTo>
                  <a:lnTo>
                    <a:pt x="4397400" y="420039"/>
                  </a:lnTo>
                  <a:lnTo>
                    <a:pt x="4388967" y="411607"/>
                  </a:lnTo>
                  <a:lnTo>
                    <a:pt x="4368698" y="391312"/>
                  </a:lnTo>
                  <a:lnTo>
                    <a:pt x="4233621" y="391312"/>
                  </a:lnTo>
                  <a:lnTo>
                    <a:pt x="4233621" y="661682"/>
                  </a:lnTo>
                  <a:lnTo>
                    <a:pt x="4443019" y="661682"/>
                  </a:lnTo>
                  <a:lnTo>
                    <a:pt x="4443019" y="641400"/>
                  </a:lnTo>
                  <a:lnTo>
                    <a:pt x="4443019" y="465683"/>
                  </a:lnTo>
                  <a:close/>
                </a:path>
                <a:path w="5041265" h="662304">
                  <a:moveTo>
                    <a:pt x="4448670" y="74358"/>
                  </a:moveTo>
                  <a:lnTo>
                    <a:pt x="4445305" y="70993"/>
                  </a:lnTo>
                  <a:lnTo>
                    <a:pt x="4428439" y="54114"/>
                  </a:lnTo>
                  <a:lnTo>
                    <a:pt x="4428439" y="91274"/>
                  </a:lnTo>
                  <a:lnTo>
                    <a:pt x="4428439" y="250126"/>
                  </a:lnTo>
                  <a:lnTo>
                    <a:pt x="4259567" y="250126"/>
                  </a:lnTo>
                  <a:lnTo>
                    <a:pt x="4259567" y="20281"/>
                  </a:lnTo>
                  <a:lnTo>
                    <a:pt x="4354119" y="20281"/>
                  </a:lnTo>
                  <a:lnTo>
                    <a:pt x="4354119" y="91274"/>
                  </a:lnTo>
                  <a:lnTo>
                    <a:pt x="4428439" y="91274"/>
                  </a:lnTo>
                  <a:lnTo>
                    <a:pt x="4428439" y="54114"/>
                  </a:lnTo>
                  <a:lnTo>
                    <a:pt x="4416628" y="42291"/>
                  </a:lnTo>
                  <a:lnTo>
                    <a:pt x="4416628" y="70993"/>
                  </a:lnTo>
                  <a:lnTo>
                    <a:pt x="4374413" y="70993"/>
                  </a:lnTo>
                  <a:lnTo>
                    <a:pt x="4374413" y="28765"/>
                  </a:lnTo>
                  <a:lnTo>
                    <a:pt x="4416628" y="70993"/>
                  </a:lnTo>
                  <a:lnTo>
                    <a:pt x="4416628" y="42291"/>
                  </a:lnTo>
                  <a:lnTo>
                    <a:pt x="4403128" y="28765"/>
                  </a:lnTo>
                  <a:lnTo>
                    <a:pt x="4394657" y="20281"/>
                  </a:lnTo>
                  <a:lnTo>
                    <a:pt x="4374413" y="0"/>
                  </a:lnTo>
                  <a:lnTo>
                    <a:pt x="4239272" y="0"/>
                  </a:lnTo>
                  <a:lnTo>
                    <a:pt x="4239272" y="270370"/>
                  </a:lnTo>
                  <a:lnTo>
                    <a:pt x="4448670" y="270370"/>
                  </a:lnTo>
                  <a:lnTo>
                    <a:pt x="4448670" y="250126"/>
                  </a:lnTo>
                  <a:lnTo>
                    <a:pt x="4448670" y="74358"/>
                  </a:lnTo>
                  <a:close/>
                </a:path>
                <a:path w="5041265" h="662304">
                  <a:moveTo>
                    <a:pt x="4750841" y="465683"/>
                  </a:moveTo>
                  <a:lnTo>
                    <a:pt x="4747412" y="462254"/>
                  </a:lnTo>
                  <a:lnTo>
                    <a:pt x="4730597" y="445427"/>
                  </a:lnTo>
                  <a:lnTo>
                    <a:pt x="4730597" y="482549"/>
                  </a:lnTo>
                  <a:lnTo>
                    <a:pt x="4730597" y="641400"/>
                  </a:lnTo>
                  <a:lnTo>
                    <a:pt x="4561738" y="641400"/>
                  </a:lnTo>
                  <a:lnTo>
                    <a:pt x="4561738" y="411607"/>
                  </a:lnTo>
                  <a:lnTo>
                    <a:pt x="4656290" y="411607"/>
                  </a:lnTo>
                  <a:lnTo>
                    <a:pt x="4656290" y="482549"/>
                  </a:lnTo>
                  <a:lnTo>
                    <a:pt x="4730597" y="482549"/>
                  </a:lnTo>
                  <a:lnTo>
                    <a:pt x="4730597" y="445427"/>
                  </a:lnTo>
                  <a:lnTo>
                    <a:pt x="4718799" y="433603"/>
                  </a:lnTo>
                  <a:lnTo>
                    <a:pt x="4718799" y="462254"/>
                  </a:lnTo>
                  <a:lnTo>
                    <a:pt x="4676584" y="462254"/>
                  </a:lnTo>
                  <a:lnTo>
                    <a:pt x="4676584" y="420039"/>
                  </a:lnTo>
                  <a:lnTo>
                    <a:pt x="4718799" y="462254"/>
                  </a:lnTo>
                  <a:lnTo>
                    <a:pt x="4718799" y="433603"/>
                  </a:lnTo>
                  <a:lnTo>
                    <a:pt x="4705261" y="420039"/>
                  </a:lnTo>
                  <a:lnTo>
                    <a:pt x="4696841" y="411607"/>
                  </a:lnTo>
                  <a:lnTo>
                    <a:pt x="4676584" y="391312"/>
                  </a:lnTo>
                  <a:lnTo>
                    <a:pt x="4541444" y="391312"/>
                  </a:lnTo>
                  <a:lnTo>
                    <a:pt x="4541444" y="661682"/>
                  </a:lnTo>
                  <a:lnTo>
                    <a:pt x="4750841" y="661682"/>
                  </a:lnTo>
                  <a:lnTo>
                    <a:pt x="4750841" y="641400"/>
                  </a:lnTo>
                  <a:lnTo>
                    <a:pt x="4750841" y="465683"/>
                  </a:lnTo>
                  <a:close/>
                </a:path>
                <a:path w="5041265" h="662304">
                  <a:moveTo>
                    <a:pt x="4756543" y="74358"/>
                  </a:moveTo>
                  <a:lnTo>
                    <a:pt x="4753178" y="70993"/>
                  </a:lnTo>
                  <a:lnTo>
                    <a:pt x="4736262" y="54076"/>
                  </a:lnTo>
                  <a:lnTo>
                    <a:pt x="4736262" y="91274"/>
                  </a:lnTo>
                  <a:lnTo>
                    <a:pt x="4736262" y="250126"/>
                  </a:lnTo>
                  <a:lnTo>
                    <a:pt x="4567390" y="250126"/>
                  </a:lnTo>
                  <a:lnTo>
                    <a:pt x="4567390" y="20281"/>
                  </a:lnTo>
                  <a:lnTo>
                    <a:pt x="4661941" y="20281"/>
                  </a:lnTo>
                  <a:lnTo>
                    <a:pt x="4661941" y="91274"/>
                  </a:lnTo>
                  <a:lnTo>
                    <a:pt x="4736262" y="91274"/>
                  </a:lnTo>
                  <a:lnTo>
                    <a:pt x="4736262" y="54076"/>
                  </a:lnTo>
                  <a:lnTo>
                    <a:pt x="4724451" y="42252"/>
                  </a:lnTo>
                  <a:lnTo>
                    <a:pt x="4724451" y="70993"/>
                  </a:lnTo>
                  <a:lnTo>
                    <a:pt x="4682236" y="70993"/>
                  </a:lnTo>
                  <a:lnTo>
                    <a:pt x="4682236" y="28765"/>
                  </a:lnTo>
                  <a:lnTo>
                    <a:pt x="4724451" y="70993"/>
                  </a:lnTo>
                  <a:lnTo>
                    <a:pt x="4724451" y="42252"/>
                  </a:lnTo>
                  <a:lnTo>
                    <a:pt x="4710976" y="28765"/>
                  </a:lnTo>
                  <a:lnTo>
                    <a:pt x="4702492" y="20281"/>
                  </a:lnTo>
                  <a:lnTo>
                    <a:pt x="4682236" y="0"/>
                  </a:lnTo>
                  <a:lnTo>
                    <a:pt x="4547146" y="0"/>
                  </a:lnTo>
                  <a:lnTo>
                    <a:pt x="4547146" y="270370"/>
                  </a:lnTo>
                  <a:lnTo>
                    <a:pt x="4756543" y="270370"/>
                  </a:lnTo>
                  <a:lnTo>
                    <a:pt x="4756543" y="250126"/>
                  </a:lnTo>
                  <a:lnTo>
                    <a:pt x="4756543" y="74358"/>
                  </a:lnTo>
                  <a:close/>
                </a:path>
                <a:path w="5041265" h="662304">
                  <a:moveTo>
                    <a:pt x="5035207" y="465683"/>
                  </a:moveTo>
                  <a:lnTo>
                    <a:pt x="5031778" y="462254"/>
                  </a:lnTo>
                  <a:lnTo>
                    <a:pt x="5014912" y="445389"/>
                  </a:lnTo>
                  <a:lnTo>
                    <a:pt x="5014912" y="482549"/>
                  </a:lnTo>
                  <a:lnTo>
                    <a:pt x="5014912" y="641400"/>
                  </a:lnTo>
                  <a:lnTo>
                    <a:pt x="4846091" y="641400"/>
                  </a:lnTo>
                  <a:lnTo>
                    <a:pt x="4846091" y="411607"/>
                  </a:lnTo>
                  <a:lnTo>
                    <a:pt x="4940655" y="411607"/>
                  </a:lnTo>
                  <a:lnTo>
                    <a:pt x="4940655" y="482549"/>
                  </a:lnTo>
                  <a:lnTo>
                    <a:pt x="5014912" y="482549"/>
                  </a:lnTo>
                  <a:lnTo>
                    <a:pt x="5014912" y="445389"/>
                  </a:lnTo>
                  <a:lnTo>
                    <a:pt x="5003114" y="433578"/>
                  </a:lnTo>
                  <a:lnTo>
                    <a:pt x="5003114" y="462254"/>
                  </a:lnTo>
                  <a:lnTo>
                    <a:pt x="4960886" y="462254"/>
                  </a:lnTo>
                  <a:lnTo>
                    <a:pt x="4960886" y="420039"/>
                  </a:lnTo>
                  <a:lnTo>
                    <a:pt x="5003114" y="462254"/>
                  </a:lnTo>
                  <a:lnTo>
                    <a:pt x="5003114" y="433578"/>
                  </a:lnTo>
                  <a:lnTo>
                    <a:pt x="4989588" y="420039"/>
                  </a:lnTo>
                  <a:lnTo>
                    <a:pt x="4981156" y="411607"/>
                  </a:lnTo>
                  <a:lnTo>
                    <a:pt x="4960886" y="391312"/>
                  </a:lnTo>
                  <a:lnTo>
                    <a:pt x="4825809" y="391312"/>
                  </a:lnTo>
                  <a:lnTo>
                    <a:pt x="4825809" y="661682"/>
                  </a:lnTo>
                  <a:lnTo>
                    <a:pt x="5035207" y="661682"/>
                  </a:lnTo>
                  <a:lnTo>
                    <a:pt x="5035207" y="641400"/>
                  </a:lnTo>
                  <a:lnTo>
                    <a:pt x="5035207" y="465683"/>
                  </a:lnTo>
                  <a:close/>
                </a:path>
                <a:path w="5041265" h="662304">
                  <a:moveTo>
                    <a:pt x="5040858" y="74358"/>
                  </a:moveTo>
                  <a:lnTo>
                    <a:pt x="5037493" y="70993"/>
                  </a:lnTo>
                  <a:lnTo>
                    <a:pt x="5020615" y="54102"/>
                  </a:lnTo>
                  <a:lnTo>
                    <a:pt x="5020615" y="91274"/>
                  </a:lnTo>
                  <a:lnTo>
                    <a:pt x="5020615" y="250126"/>
                  </a:lnTo>
                  <a:lnTo>
                    <a:pt x="4851755" y="250126"/>
                  </a:lnTo>
                  <a:lnTo>
                    <a:pt x="4851755" y="20281"/>
                  </a:lnTo>
                  <a:lnTo>
                    <a:pt x="4946307" y="20281"/>
                  </a:lnTo>
                  <a:lnTo>
                    <a:pt x="4946307" y="91274"/>
                  </a:lnTo>
                  <a:lnTo>
                    <a:pt x="5020615" y="91274"/>
                  </a:lnTo>
                  <a:lnTo>
                    <a:pt x="5020615" y="54102"/>
                  </a:lnTo>
                  <a:lnTo>
                    <a:pt x="5008816" y="42291"/>
                  </a:lnTo>
                  <a:lnTo>
                    <a:pt x="5008816" y="70993"/>
                  </a:lnTo>
                  <a:lnTo>
                    <a:pt x="4966601" y="70993"/>
                  </a:lnTo>
                  <a:lnTo>
                    <a:pt x="4966601" y="28765"/>
                  </a:lnTo>
                  <a:lnTo>
                    <a:pt x="5008816" y="70993"/>
                  </a:lnTo>
                  <a:lnTo>
                    <a:pt x="5008816" y="42291"/>
                  </a:lnTo>
                  <a:lnTo>
                    <a:pt x="4995316" y="28765"/>
                  </a:lnTo>
                  <a:lnTo>
                    <a:pt x="4986845" y="20281"/>
                  </a:lnTo>
                  <a:lnTo>
                    <a:pt x="4966601" y="0"/>
                  </a:lnTo>
                  <a:lnTo>
                    <a:pt x="4831512" y="0"/>
                  </a:lnTo>
                  <a:lnTo>
                    <a:pt x="4831512" y="270370"/>
                  </a:lnTo>
                  <a:lnTo>
                    <a:pt x="5040858" y="270370"/>
                  </a:lnTo>
                  <a:lnTo>
                    <a:pt x="5040858" y="250126"/>
                  </a:lnTo>
                  <a:lnTo>
                    <a:pt x="5040858" y="7435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7636" y="5932335"/>
              <a:ext cx="2868295" cy="523875"/>
            </a:xfrm>
            <a:custGeom>
              <a:avLst/>
              <a:gdLst/>
              <a:ahLst/>
              <a:cxnLst/>
              <a:rect l="l" t="t" r="r" b="b"/>
              <a:pathLst>
                <a:path w="2868295" h="523875">
                  <a:moveTo>
                    <a:pt x="0" y="0"/>
                  </a:moveTo>
                  <a:lnTo>
                    <a:pt x="0" y="523633"/>
                  </a:lnTo>
                </a:path>
                <a:path w="2868295" h="523875">
                  <a:moveTo>
                    <a:pt x="0" y="523328"/>
                  </a:moveTo>
                  <a:lnTo>
                    <a:pt x="2867774" y="523328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1145" y="5730193"/>
              <a:ext cx="249254" cy="2388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6270" y="5744768"/>
              <a:ext cx="205778" cy="1968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3840" y="5742338"/>
              <a:ext cx="210638" cy="20171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59480" y="5964732"/>
              <a:ext cx="2834005" cy="523875"/>
            </a:xfrm>
            <a:custGeom>
              <a:avLst/>
              <a:gdLst/>
              <a:ahLst/>
              <a:cxnLst/>
              <a:rect l="l" t="t" r="r" b="b"/>
              <a:pathLst>
                <a:path w="2834004" h="523875">
                  <a:moveTo>
                    <a:pt x="2833738" y="0"/>
                  </a:moveTo>
                  <a:lnTo>
                    <a:pt x="2833738" y="523633"/>
                  </a:lnTo>
                </a:path>
                <a:path w="2834004" h="523875">
                  <a:moveTo>
                    <a:pt x="0" y="523328"/>
                  </a:moveTo>
                  <a:lnTo>
                    <a:pt x="2819158" y="523328"/>
                  </a:lnTo>
                </a:path>
              </a:pathLst>
            </a:custGeom>
            <a:ln w="2025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0053" y="3498456"/>
              <a:ext cx="865505" cy="294005"/>
            </a:xfrm>
            <a:custGeom>
              <a:avLst/>
              <a:gdLst/>
              <a:ahLst/>
              <a:cxnLst/>
              <a:rect l="l" t="t" r="r" b="b"/>
              <a:pathLst>
                <a:path w="865504" h="294004">
                  <a:moveTo>
                    <a:pt x="354609" y="70586"/>
                  </a:moveTo>
                  <a:lnTo>
                    <a:pt x="352996" y="62712"/>
                  </a:lnTo>
                  <a:lnTo>
                    <a:pt x="348653" y="56261"/>
                  </a:lnTo>
                  <a:lnTo>
                    <a:pt x="342214" y="51904"/>
                  </a:lnTo>
                  <a:lnTo>
                    <a:pt x="334365" y="50304"/>
                  </a:lnTo>
                  <a:lnTo>
                    <a:pt x="182359" y="50304"/>
                  </a:lnTo>
                  <a:lnTo>
                    <a:pt x="126657" y="13296"/>
                  </a:lnTo>
                  <a:lnTo>
                    <a:pt x="123088" y="11252"/>
                  </a:lnTo>
                  <a:lnTo>
                    <a:pt x="119557" y="9715"/>
                  </a:lnTo>
                  <a:lnTo>
                    <a:pt x="20243" y="9715"/>
                  </a:lnTo>
                  <a:lnTo>
                    <a:pt x="12382" y="11328"/>
                  </a:lnTo>
                  <a:lnTo>
                    <a:pt x="5943" y="15684"/>
                  </a:lnTo>
                  <a:lnTo>
                    <a:pt x="1600" y="22136"/>
                  </a:lnTo>
                  <a:lnTo>
                    <a:pt x="0" y="30010"/>
                  </a:lnTo>
                  <a:lnTo>
                    <a:pt x="0" y="278409"/>
                  </a:lnTo>
                  <a:lnTo>
                    <a:pt x="10198" y="254038"/>
                  </a:lnTo>
                  <a:lnTo>
                    <a:pt x="65341" y="119748"/>
                  </a:lnTo>
                  <a:lnTo>
                    <a:pt x="71234" y="110045"/>
                  </a:lnTo>
                  <a:lnTo>
                    <a:pt x="79451" y="102514"/>
                  </a:lnTo>
                  <a:lnTo>
                    <a:pt x="89484" y="97637"/>
                  </a:lnTo>
                  <a:lnTo>
                    <a:pt x="100812" y="95897"/>
                  </a:lnTo>
                  <a:lnTo>
                    <a:pt x="354609" y="95897"/>
                  </a:lnTo>
                  <a:lnTo>
                    <a:pt x="354609" y="70586"/>
                  </a:lnTo>
                  <a:close/>
                </a:path>
                <a:path w="865504" h="294004">
                  <a:moveTo>
                    <a:pt x="395135" y="136474"/>
                  </a:moveTo>
                  <a:lnTo>
                    <a:pt x="393776" y="128955"/>
                  </a:lnTo>
                  <a:lnTo>
                    <a:pt x="390004" y="122720"/>
                  </a:lnTo>
                  <a:lnTo>
                    <a:pt x="384225" y="118300"/>
                  </a:lnTo>
                  <a:lnTo>
                    <a:pt x="376885" y="116179"/>
                  </a:lnTo>
                  <a:lnTo>
                    <a:pt x="93218" y="116179"/>
                  </a:lnTo>
                  <a:lnTo>
                    <a:pt x="86614" y="120751"/>
                  </a:lnTo>
                  <a:lnTo>
                    <a:pt x="83591" y="127342"/>
                  </a:lnTo>
                  <a:lnTo>
                    <a:pt x="15176" y="293585"/>
                  </a:lnTo>
                  <a:lnTo>
                    <a:pt x="324192" y="293585"/>
                  </a:lnTo>
                  <a:lnTo>
                    <a:pt x="393103" y="145605"/>
                  </a:lnTo>
                  <a:lnTo>
                    <a:pt x="394639" y="142570"/>
                  </a:lnTo>
                  <a:lnTo>
                    <a:pt x="395135" y="139496"/>
                  </a:lnTo>
                  <a:lnTo>
                    <a:pt x="395135" y="136474"/>
                  </a:lnTo>
                  <a:close/>
                </a:path>
                <a:path w="865504" h="294004">
                  <a:moveTo>
                    <a:pt x="824458" y="60871"/>
                  </a:moveTo>
                  <a:lnTo>
                    <a:pt x="822845" y="52997"/>
                  </a:lnTo>
                  <a:lnTo>
                    <a:pt x="818502" y="46545"/>
                  </a:lnTo>
                  <a:lnTo>
                    <a:pt x="812063" y="42189"/>
                  </a:lnTo>
                  <a:lnTo>
                    <a:pt x="804214" y="40576"/>
                  </a:lnTo>
                  <a:lnTo>
                    <a:pt x="652221" y="40576"/>
                  </a:lnTo>
                  <a:lnTo>
                    <a:pt x="596506" y="3568"/>
                  </a:lnTo>
                  <a:lnTo>
                    <a:pt x="592988" y="1536"/>
                  </a:lnTo>
                  <a:lnTo>
                    <a:pt x="589407" y="0"/>
                  </a:lnTo>
                  <a:lnTo>
                    <a:pt x="490143" y="0"/>
                  </a:lnTo>
                  <a:lnTo>
                    <a:pt x="482257" y="1612"/>
                  </a:lnTo>
                  <a:lnTo>
                    <a:pt x="475805" y="5969"/>
                  </a:lnTo>
                  <a:lnTo>
                    <a:pt x="471449" y="12420"/>
                  </a:lnTo>
                  <a:lnTo>
                    <a:pt x="469849" y="20281"/>
                  </a:lnTo>
                  <a:lnTo>
                    <a:pt x="469849" y="268681"/>
                  </a:lnTo>
                  <a:lnTo>
                    <a:pt x="480047" y="244322"/>
                  </a:lnTo>
                  <a:lnTo>
                    <a:pt x="535190" y="110032"/>
                  </a:lnTo>
                  <a:lnTo>
                    <a:pt x="541096" y="100330"/>
                  </a:lnTo>
                  <a:lnTo>
                    <a:pt x="549325" y="92786"/>
                  </a:lnTo>
                  <a:lnTo>
                    <a:pt x="559358" y="87909"/>
                  </a:lnTo>
                  <a:lnTo>
                    <a:pt x="570661" y="86169"/>
                  </a:lnTo>
                  <a:lnTo>
                    <a:pt x="824458" y="86169"/>
                  </a:lnTo>
                  <a:lnTo>
                    <a:pt x="824458" y="60871"/>
                  </a:lnTo>
                  <a:close/>
                </a:path>
                <a:path w="865504" h="294004">
                  <a:moveTo>
                    <a:pt x="864984" y="126746"/>
                  </a:moveTo>
                  <a:lnTo>
                    <a:pt x="863625" y="119227"/>
                  </a:lnTo>
                  <a:lnTo>
                    <a:pt x="859866" y="113004"/>
                  </a:lnTo>
                  <a:lnTo>
                    <a:pt x="854100" y="108572"/>
                  </a:lnTo>
                  <a:lnTo>
                    <a:pt x="846785" y="106464"/>
                  </a:lnTo>
                  <a:lnTo>
                    <a:pt x="563067" y="106464"/>
                  </a:lnTo>
                  <a:lnTo>
                    <a:pt x="556475" y="111023"/>
                  </a:lnTo>
                  <a:lnTo>
                    <a:pt x="553440" y="117614"/>
                  </a:lnTo>
                  <a:lnTo>
                    <a:pt x="485076" y="283908"/>
                  </a:lnTo>
                  <a:lnTo>
                    <a:pt x="794092" y="283908"/>
                  </a:lnTo>
                  <a:lnTo>
                    <a:pt x="862952" y="135877"/>
                  </a:lnTo>
                  <a:lnTo>
                    <a:pt x="864489" y="132854"/>
                  </a:lnTo>
                  <a:lnTo>
                    <a:pt x="864984" y="129781"/>
                  </a:lnTo>
                  <a:lnTo>
                    <a:pt x="864984" y="12674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98157" y="1350365"/>
              <a:ext cx="3799840" cy="1451610"/>
            </a:xfrm>
            <a:custGeom>
              <a:avLst/>
              <a:gdLst/>
              <a:ahLst/>
              <a:cxnLst/>
              <a:rect l="l" t="t" r="r" b="b"/>
              <a:pathLst>
                <a:path w="3799840" h="1451610">
                  <a:moveTo>
                    <a:pt x="1845564" y="879779"/>
                  </a:moveTo>
                  <a:lnTo>
                    <a:pt x="1008113" y="879779"/>
                  </a:lnTo>
                  <a:lnTo>
                    <a:pt x="0" y="1451076"/>
                  </a:lnTo>
                  <a:lnTo>
                    <a:pt x="1845564" y="879779"/>
                  </a:lnTo>
                  <a:close/>
                </a:path>
                <a:path w="3799840" h="1451610">
                  <a:moveTo>
                    <a:pt x="3652989" y="0"/>
                  </a:moveTo>
                  <a:lnTo>
                    <a:pt x="596455" y="0"/>
                  </a:lnTo>
                  <a:lnTo>
                    <a:pt x="550095" y="7474"/>
                  </a:lnTo>
                  <a:lnTo>
                    <a:pt x="509838" y="28287"/>
                  </a:lnTo>
                  <a:lnTo>
                    <a:pt x="478096" y="60029"/>
                  </a:lnTo>
                  <a:lnTo>
                    <a:pt x="457282" y="100286"/>
                  </a:lnTo>
                  <a:lnTo>
                    <a:pt x="449808" y="146646"/>
                  </a:lnTo>
                  <a:lnTo>
                    <a:pt x="449808" y="733132"/>
                  </a:lnTo>
                  <a:lnTo>
                    <a:pt x="457282" y="779493"/>
                  </a:lnTo>
                  <a:lnTo>
                    <a:pt x="478096" y="819750"/>
                  </a:lnTo>
                  <a:lnTo>
                    <a:pt x="509838" y="851491"/>
                  </a:lnTo>
                  <a:lnTo>
                    <a:pt x="550095" y="872305"/>
                  </a:lnTo>
                  <a:lnTo>
                    <a:pt x="596455" y="879779"/>
                  </a:lnTo>
                  <a:lnTo>
                    <a:pt x="3652989" y="879779"/>
                  </a:lnTo>
                  <a:lnTo>
                    <a:pt x="3699345" y="872305"/>
                  </a:lnTo>
                  <a:lnTo>
                    <a:pt x="3739589" y="851491"/>
                  </a:lnTo>
                  <a:lnTo>
                    <a:pt x="3771316" y="819750"/>
                  </a:lnTo>
                  <a:lnTo>
                    <a:pt x="3792117" y="779493"/>
                  </a:lnTo>
                  <a:lnTo>
                    <a:pt x="3799586" y="733132"/>
                  </a:lnTo>
                  <a:lnTo>
                    <a:pt x="3799586" y="146646"/>
                  </a:lnTo>
                  <a:lnTo>
                    <a:pt x="3792117" y="100286"/>
                  </a:lnTo>
                  <a:lnTo>
                    <a:pt x="3771316" y="60029"/>
                  </a:lnTo>
                  <a:lnTo>
                    <a:pt x="3739589" y="28287"/>
                  </a:lnTo>
                  <a:lnTo>
                    <a:pt x="3699345" y="7474"/>
                  </a:lnTo>
                  <a:lnTo>
                    <a:pt x="36529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98157" y="1350365"/>
              <a:ext cx="3799840" cy="1451610"/>
            </a:xfrm>
            <a:custGeom>
              <a:avLst/>
              <a:gdLst/>
              <a:ahLst/>
              <a:cxnLst/>
              <a:rect l="l" t="t" r="r" b="b"/>
              <a:pathLst>
                <a:path w="3799840" h="1451610">
                  <a:moveTo>
                    <a:pt x="449808" y="146646"/>
                  </a:moveTo>
                  <a:lnTo>
                    <a:pt x="457282" y="100286"/>
                  </a:lnTo>
                  <a:lnTo>
                    <a:pt x="478096" y="60029"/>
                  </a:lnTo>
                  <a:lnTo>
                    <a:pt x="509838" y="28287"/>
                  </a:lnTo>
                  <a:lnTo>
                    <a:pt x="550095" y="7474"/>
                  </a:lnTo>
                  <a:lnTo>
                    <a:pt x="596455" y="0"/>
                  </a:lnTo>
                  <a:lnTo>
                    <a:pt x="3652989" y="0"/>
                  </a:lnTo>
                  <a:lnTo>
                    <a:pt x="3699345" y="7474"/>
                  </a:lnTo>
                  <a:lnTo>
                    <a:pt x="3739589" y="28287"/>
                  </a:lnTo>
                  <a:lnTo>
                    <a:pt x="3771316" y="60029"/>
                  </a:lnTo>
                  <a:lnTo>
                    <a:pt x="3792117" y="100286"/>
                  </a:lnTo>
                  <a:lnTo>
                    <a:pt x="3799586" y="146646"/>
                  </a:lnTo>
                  <a:lnTo>
                    <a:pt x="3799586" y="733132"/>
                  </a:lnTo>
                  <a:lnTo>
                    <a:pt x="3792117" y="779493"/>
                  </a:lnTo>
                  <a:lnTo>
                    <a:pt x="3771316" y="819750"/>
                  </a:lnTo>
                  <a:lnTo>
                    <a:pt x="3739589" y="851491"/>
                  </a:lnTo>
                  <a:lnTo>
                    <a:pt x="3699345" y="872305"/>
                  </a:lnTo>
                  <a:lnTo>
                    <a:pt x="3652989" y="879779"/>
                  </a:lnTo>
                  <a:lnTo>
                    <a:pt x="1845564" y="879779"/>
                  </a:lnTo>
                  <a:lnTo>
                    <a:pt x="0" y="1451076"/>
                  </a:lnTo>
                  <a:lnTo>
                    <a:pt x="1008113" y="879779"/>
                  </a:lnTo>
                  <a:lnTo>
                    <a:pt x="596455" y="879779"/>
                  </a:lnTo>
                  <a:lnTo>
                    <a:pt x="550095" y="872305"/>
                  </a:lnTo>
                  <a:lnTo>
                    <a:pt x="509838" y="851491"/>
                  </a:lnTo>
                  <a:lnTo>
                    <a:pt x="478096" y="819750"/>
                  </a:lnTo>
                  <a:lnTo>
                    <a:pt x="457282" y="779493"/>
                  </a:lnTo>
                  <a:lnTo>
                    <a:pt x="449808" y="733132"/>
                  </a:lnTo>
                  <a:lnTo>
                    <a:pt x="449808" y="146646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8548" y="2084849"/>
            <a:ext cx="1854835" cy="2019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10" dirty="0">
                <a:solidFill>
                  <a:srgbClr val="585858"/>
                </a:solidFill>
                <a:latin typeface="Segoe UI"/>
                <a:cs typeface="Segoe UI"/>
              </a:rPr>
              <a:t>ADLS </a:t>
            </a:r>
            <a:r>
              <a:rPr sz="2150" spc="15" dirty="0">
                <a:solidFill>
                  <a:srgbClr val="585858"/>
                </a:solidFill>
                <a:latin typeface="Segoe UI"/>
                <a:cs typeface="Segoe UI"/>
              </a:rPr>
              <a:t>Gen 2</a:t>
            </a:r>
            <a:r>
              <a:rPr sz="215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150" spc="20" dirty="0">
                <a:solidFill>
                  <a:srgbClr val="585858"/>
                </a:solidFill>
                <a:latin typeface="Segoe UI"/>
                <a:cs typeface="Segoe UI"/>
              </a:rPr>
              <a:t>=</a:t>
            </a:r>
            <a:endParaRPr sz="2150">
              <a:latin typeface="Segoe UI"/>
              <a:cs typeface="Segoe UI"/>
            </a:endParaRPr>
          </a:p>
          <a:p>
            <a:pPr marL="12700" marR="5080">
              <a:lnSpc>
                <a:spcPct val="101400"/>
              </a:lnSpc>
            </a:pPr>
            <a:r>
              <a:rPr sz="2150" spc="15" dirty="0">
                <a:solidFill>
                  <a:srgbClr val="585858"/>
                </a:solidFill>
                <a:latin typeface="Segoe UI"/>
                <a:cs typeface="Segoe UI"/>
              </a:rPr>
              <a:t>Azure </a:t>
            </a:r>
            <a:r>
              <a:rPr sz="2150" spc="10" dirty="0">
                <a:solidFill>
                  <a:srgbClr val="585858"/>
                </a:solidFill>
                <a:latin typeface="Segoe UI"/>
                <a:cs typeface="Segoe UI"/>
              </a:rPr>
              <a:t>Storage  with the  </a:t>
            </a:r>
            <a:r>
              <a:rPr sz="2150" spc="5" dirty="0">
                <a:solidFill>
                  <a:srgbClr val="585858"/>
                </a:solidFill>
                <a:latin typeface="Segoe UI"/>
                <a:cs typeface="Segoe UI"/>
              </a:rPr>
              <a:t>Hierarchical  </a:t>
            </a:r>
            <a:r>
              <a:rPr sz="2150" spc="10" dirty="0">
                <a:solidFill>
                  <a:srgbClr val="585858"/>
                </a:solidFill>
                <a:latin typeface="Segoe UI"/>
                <a:cs typeface="Segoe UI"/>
              </a:rPr>
              <a:t>Namespace  (HNS)</a:t>
            </a:r>
            <a:r>
              <a:rPr sz="215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150" spc="5" dirty="0">
                <a:solidFill>
                  <a:srgbClr val="585858"/>
                </a:solidFill>
                <a:latin typeface="Segoe UI"/>
                <a:cs typeface="Segoe UI"/>
              </a:rPr>
              <a:t>enabled.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8353" y="5590178"/>
            <a:ext cx="2064385" cy="1038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90"/>
              </a:spcBef>
            </a:pPr>
            <a:r>
              <a:rPr sz="1300" spc="5" dirty="0">
                <a:latin typeface="Segoe UI"/>
                <a:cs typeface="Segoe UI"/>
              </a:rPr>
              <a:t>Adapted </a:t>
            </a:r>
            <a:r>
              <a:rPr sz="1300" dirty="0">
                <a:latin typeface="Segoe UI"/>
                <a:cs typeface="Segoe UI"/>
              </a:rPr>
              <a:t>from:  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ht</a:t>
            </a:r>
            <a:r>
              <a:rPr sz="130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t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ps</a:t>
            </a:r>
            <a:r>
              <a:rPr sz="130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: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//azu</a:t>
            </a:r>
            <a:r>
              <a:rPr sz="1300" u="sng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r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e.mic</a:t>
            </a:r>
            <a:r>
              <a:rPr sz="1300" u="sng" spc="-2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r</a:t>
            </a:r>
            <a:r>
              <a:rPr sz="1300" u="sng" spc="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o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s</a:t>
            </a:r>
            <a:r>
              <a:rPr sz="1300" u="sng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o</a:t>
            </a:r>
            <a:r>
              <a:rPr sz="1300" u="sng" spc="3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f</a:t>
            </a:r>
            <a:r>
              <a:rPr sz="130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t</a:t>
            </a:r>
            <a:r>
              <a:rPr sz="130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.</a:t>
            </a:r>
            <a:r>
              <a:rPr sz="1300" u="sng" spc="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com</a:t>
            </a:r>
            <a:endParaRPr sz="1300">
              <a:latin typeface="Segoe UI"/>
              <a:cs typeface="Segoe UI"/>
            </a:endParaRPr>
          </a:p>
          <a:p>
            <a:pPr marL="12700" marR="49530">
              <a:lnSpc>
                <a:spcPct val="102200"/>
              </a:lnSpc>
            </a:pP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/en-us/blog/a-closer-look- </a:t>
            </a:r>
            <a:r>
              <a:rPr sz="1300" spc="5" dirty="0">
                <a:solidFill>
                  <a:srgbClr val="30859B"/>
                </a:solidFill>
                <a:latin typeface="Segoe UI"/>
                <a:cs typeface="Segoe UI"/>
              </a:rPr>
              <a:t> 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at-azure-data-lake- </a:t>
            </a:r>
            <a:r>
              <a:rPr sz="1300" spc="5" dirty="0">
                <a:solidFill>
                  <a:srgbClr val="30859B"/>
                </a:solidFill>
                <a:latin typeface="Segoe UI"/>
                <a:cs typeface="Segoe UI"/>
              </a:rPr>
              <a:t> </a:t>
            </a:r>
            <a:r>
              <a:rPr sz="130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storage-gen2/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7332" y="1374656"/>
            <a:ext cx="220980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ADLS Gen 2: File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endParaRPr sz="1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Azure Storage: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92614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When to </a:t>
            </a:r>
            <a:r>
              <a:rPr spc="-15" dirty="0"/>
              <a:t>**Disable** </a:t>
            </a:r>
            <a:r>
              <a:rPr spc="-10" dirty="0"/>
              <a:t>the </a:t>
            </a:r>
            <a:r>
              <a:rPr spc="-20" dirty="0"/>
              <a:t>Hierarchical</a:t>
            </a:r>
            <a:r>
              <a:rPr spc="-30" dirty="0"/>
              <a:t> </a:t>
            </a:r>
            <a:r>
              <a:rPr spc="-10" dirty="0"/>
              <a:t>Namespace?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4200" y="4450233"/>
            <a:ext cx="9804400" cy="1628775"/>
            <a:chOff x="584200" y="4450233"/>
            <a:chExt cx="9804400" cy="1628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00" y="4450233"/>
              <a:ext cx="9803790" cy="16283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542" y="4464799"/>
              <a:ext cx="9761855" cy="1581150"/>
            </a:xfrm>
            <a:custGeom>
              <a:avLst/>
              <a:gdLst/>
              <a:ahLst/>
              <a:cxnLst/>
              <a:rect l="l" t="t" r="r" b="b"/>
              <a:pathLst>
                <a:path w="9761855" h="1581150">
                  <a:moveTo>
                    <a:pt x="9498368" y="0"/>
                  </a:moveTo>
                  <a:lnTo>
                    <a:pt x="263385" y="0"/>
                  </a:lnTo>
                  <a:lnTo>
                    <a:pt x="216044" y="4245"/>
                  </a:lnTo>
                  <a:lnTo>
                    <a:pt x="171485" y="16484"/>
                  </a:lnTo>
                  <a:lnTo>
                    <a:pt x="130454" y="35972"/>
                  </a:lnTo>
                  <a:lnTo>
                    <a:pt x="93693" y="61964"/>
                  </a:lnTo>
                  <a:lnTo>
                    <a:pt x="61948" y="93716"/>
                  </a:lnTo>
                  <a:lnTo>
                    <a:pt x="35962" y="130482"/>
                  </a:lnTo>
                  <a:lnTo>
                    <a:pt x="16479" y="171519"/>
                  </a:lnTo>
                  <a:lnTo>
                    <a:pt x="4243" y="216081"/>
                  </a:lnTo>
                  <a:lnTo>
                    <a:pt x="0" y="263423"/>
                  </a:lnTo>
                  <a:lnTo>
                    <a:pt x="0" y="1317129"/>
                  </a:lnTo>
                  <a:lnTo>
                    <a:pt x="4243" y="1364472"/>
                  </a:lnTo>
                  <a:lnTo>
                    <a:pt x="16479" y="1409033"/>
                  </a:lnTo>
                  <a:lnTo>
                    <a:pt x="35962" y="1450070"/>
                  </a:lnTo>
                  <a:lnTo>
                    <a:pt x="61948" y="1486837"/>
                  </a:lnTo>
                  <a:lnTo>
                    <a:pt x="93693" y="1518588"/>
                  </a:lnTo>
                  <a:lnTo>
                    <a:pt x="130454" y="1544581"/>
                  </a:lnTo>
                  <a:lnTo>
                    <a:pt x="171485" y="1564069"/>
                  </a:lnTo>
                  <a:lnTo>
                    <a:pt x="216044" y="1576307"/>
                  </a:lnTo>
                  <a:lnTo>
                    <a:pt x="263385" y="1580553"/>
                  </a:lnTo>
                  <a:lnTo>
                    <a:pt x="9498368" y="1580553"/>
                  </a:lnTo>
                  <a:lnTo>
                    <a:pt x="9545708" y="1576307"/>
                  </a:lnTo>
                  <a:lnTo>
                    <a:pt x="9590265" y="1564069"/>
                  </a:lnTo>
                  <a:lnTo>
                    <a:pt x="9631295" y="1544581"/>
                  </a:lnTo>
                  <a:lnTo>
                    <a:pt x="9668054" y="1518588"/>
                  </a:lnTo>
                  <a:lnTo>
                    <a:pt x="9699797" y="1486837"/>
                  </a:lnTo>
                  <a:lnTo>
                    <a:pt x="9725781" y="1450070"/>
                  </a:lnTo>
                  <a:lnTo>
                    <a:pt x="9745263" y="1409033"/>
                  </a:lnTo>
                  <a:lnTo>
                    <a:pt x="9757497" y="1364472"/>
                  </a:lnTo>
                  <a:lnTo>
                    <a:pt x="9761740" y="1317129"/>
                  </a:lnTo>
                  <a:lnTo>
                    <a:pt x="9761740" y="263423"/>
                  </a:lnTo>
                  <a:lnTo>
                    <a:pt x="9757497" y="216081"/>
                  </a:lnTo>
                  <a:lnTo>
                    <a:pt x="9745263" y="171519"/>
                  </a:lnTo>
                  <a:lnTo>
                    <a:pt x="9725781" y="130482"/>
                  </a:lnTo>
                  <a:lnTo>
                    <a:pt x="9699797" y="93716"/>
                  </a:lnTo>
                  <a:lnTo>
                    <a:pt x="9668054" y="61964"/>
                  </a:lnTo>
                  <a:lnTo>
                    <a:pt x="9631295" y="35972"/>
                  </a:lnTo>
                  <a:lnTo>
                    <a:pt x="9590265" y="16484"/>
                  </a:lnTo>
                  <a:lnTo>
                    <a:pt x="9545708" y="4245"/>
                  </a:lnTo>
                  <a:lnTo>
                    <a:pt x="94983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3542" y="4464799"/>
              <a:ext cx="9761855" cy="1581150"/>
            </a:xfrm>
            <a:custGeom>
              <a:avLst/>
              <a:gdLst/>
              <a:ahLst/>
              <a:cxnLst/>
              <a:rect l="l" t="t" r="r" b="b"/>
              <a:pathLst>
                <a:path w="9761855" h="1581150">
                  <a:moveTo>
                    <a:pt x="0" y="263423"/>
                  </a:moveTo>
                  <a:lnTo>
                    <a:pt x="4243" y="216081"/>
                  </a:lnTo>
                  <a:lnTo>
                    <a:pt x="16479" y="171519"/>
                  </a:lnTo>
                  <a:lnTo>
                    <a:pt x="35962" y="130482"/>
                  </a:lnTo>
                  <a:lnTo>
                    <a:pt x="61948" y="93716"/>
                  </a:lnTo>
                  <a:lnTo>
                    <a:pt x="93693" y="61964"/>
                  </a:lnTo>
                  <a:lnTo>
                    <a:pt x="130454" y="35972"/>
                  </a:lnTo>
                  <a:lnTo>
                    <a:pt x="171485" y="16484"/>
                  </a:lnTo>
                  <a:lnTo>
                    <a:pt x="216044" y="4245"/>
                  </a:lnTo>
                  <a:lnTo>
                    <a:pt x="263385" y="0"/>
                  </a:lnTo>
                  <a:lnTo>
                    <a:pt x="4677130" y="0"/>
                  </a:lnTo>
                  <a:lnTo>
                    <a:pt x="4067378" y="0"/>
                  </a:lnTo>
                  <a:lnTo>
                    <a:pt x="9498368" y="0"/>
                  </a:lnTo>
                  <a:lnTo>
                    <a:pt x="9545708" y="4245"/>
                  </a:lnTo>
                  <a:lnTo>
                    <a:pt x="9590265" y="16484"/>
                  </a:lnTo>
                  <a:lnTo>
                    <a:pt x="9631295" y="35972"/>
                  </a:lnTo>
                  <a:lnTo>
                    <a:pt x="9668054" y="61964"/>
                  </a:lnTo>
                  <a:lnTo>
                    <a:pt x="9699797" y="93716"/>
                  </a:lnTo>
                  <a:lnTo>
                    <a:pt x="9725781" y="130482"/>
                  </a:lnTo>
                  <a:lnTo>
                    <a:pt x="9745263" y="171519"/>
                  </a:lnTo>
                  <a:lnTo>
                    <a:pt x="9757497" y="216081"/>
                  </a:lnTo>
                  <a:lnTo>
                    <a:pt x="9761740" y="263423"/>
                  </a:lnTo>
                  <a:lnTo>
                    <a:pt x="9761740" y="1317129"/>
                  </a:lnTo>
                  <a:lnTo>
                    <a:pt x="9757497" y="1364472"/>
                  </a:lnTo>
                  <a:lnTo>
                    <a:pt x="9745263" y="1409033"/>
                  </a:lnTo>
                  <a:lnTo>
                    <a:pt x="9725781" y="1450070"/>
                  </a:lnTo>
                  <a:lnTo>
                    <a:pt x="9699797" y="1486837"/>
                  </a:lnTo>
                  <a:lnTo>
                    <a:pt x="9668054" y="1518588"/>
                  </a:lnTo>
                  <a:lnTo>
                    <a:pt x="9631295" y="1544581"/>
                  </a:lnTo>
                  <a:lnTo>
                    <a:pt x="9590265" y="1564069"/>
                  </a:lnTo>
                  <a:lnTo>
                    <a:pt x="9545708" y="1576307"/>
                  </a:lnTo>
                  <a:lnTo>
                    <a:pt x="9498368" y="1580553"/>
                  </a:lnTo>
                  <a:lnTo>
                    <a:pt x="263385" y="1580553"/>
                  </a:lnTo>
                  <a:lnTo>
                    <a:pt x="216044" y="1576307"/>
                  </a:lnTo>
                  <a:lnTo>
                    <a:pt x="171485" y="1564069"/>
                  </a:lnTo>
                  <a:lnTo>
                    <a:pt x="130454" y="1544581"/>
                  </a:lnTo>
                  <a:lnTo>
                    <a:pt x="93693" y="1518588"/>
                  </a:lnTo>
                  <a:lnTo>
                    <a:pt x="61948" y="1486837"/>
                  </a:lnTo>
                  <a:lnTo>
                    <a:pt x="35962" y="1450070"/>
                  </a:lnTo>
                  <a:lnTo>
                    <a:pt x="16479" y="1409033"/>
                  </a:lnTo>
                  <a:lnTo>
                    <a:pt x="4243" y="1364472"/>
                  </a:lnTo>
                  <a:lnTo>
                    <a:pt x="0" y="1317129"/>
                  </a:lnTo>
                  <a:lnTo>
                    <a:pt x="0" y="263423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31854" y="4644245"/>
            <a:ext cx="8103870" cy="1192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The HNS is enabled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at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the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storage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account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level.</a:t>
            </a:r>
            <a:endParaRPr sz="1900">
              <a:latin typeface="Calibri"/>
              <a:cs typeface="Calibri"/>
            </a:endParaRPr>
          </a:p>
          <a:p>
            <a:pPr marL="1017269" marR="1007744" algn="ctr">
              <a:lnSpc>
                <a:spcPct val="100699"/>
              </a:lnSpc>
              <a:spcBef>
                <a:spcPts val="5"/>
              </a:spcBef>
            </a:pP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Product team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says 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there’s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no harm or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performance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difference 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(even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for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raw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I/O) if the HNS is enabled but not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used.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However,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you’ll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pay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extra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cost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(~30%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extra)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on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every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transaction if HNS is</a:t>
            </a:r>
            <a:r>
              <a:rPr sz="1900" spc="1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enabled.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018" y="2162133"/>
            <a:ext cx="9973945" cy="1686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745"/>
              </a:spcBef>
              <a:buSzPct val="94594"/>
              <a:buFont typeface="Wingdings"/>
              <a:buChar char=""/>
              <a:tabLst>
                <a:tab pos="199390" algn="l"/>
                <a:tab pos="4093845" algn="l"/>
              </a:tabLst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General purpose file storage</a:t>
            </a:r>
            <a:r>
              <a:rPr sz="185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such</a:t>
            </a:r>
            <a:r>
              <a:rPr sz="185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as	</a:t>
            </a:r>
            <a:r>
              <a:rPr sz="1850" dirty="0">
                <a:solidFill>
                  <a:srgbClr val="30859C"/>
                </a:solidFill>
                <a:latin typeface="Segoe UI"/>
                <a:cs typeface="Segoe UI"/>
              </a:rPr>
              <a:t>backups and</a:t>
            </a:r>
            <a:r>
              <a:rPr sz="1850" spc="-2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30859C"/>
                </a:solidFill>
                <a:latin typeface="Segoe UI"/>
                <a:cs typeface="Segoe UI"/>
              </a:rPr>
              <a:t>VHDs</a:t>
            </a:r>
            <a:endParaRPr sz="1850">
              <a:latin typeface="Segoe UI"/>
              <a:cs typeface="Segoe UI"/>
            </a:endParaRPr>
          </a:p>
          <a:p>
            <a:pPr marL="199390" marR="5080" indent="-199390">
              <a:lnSpc>
                <a:spcPct val="100600"/>
              </a:lnSpc>
              <a:spcBef>
                <a:spcPts val="640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Classic object store </a:t>
            </a:r>
            <a:r>
              <a:rPr sz="1850" dirty="0">
                <a:solidFill>
                  <a:srgbClr val="30859C"/>
                </a:solidFill>
                <a:latin typeface="Segoe UI"/>
                <a:cs typeface="Segoe UI"/>
              </a:rPr>
              <a:t>use cases which do not benefit from </a:t>
            </a:r>
            <a:r>
              <a:rPr sz="1850" spc="-5" dirty="0">
                <a:solidFill>
                  <a:srgbClr val="30859C"/>
                </a:solidFill>
                <a:latin typeface="Segoe UI"/>
                <a:cs typeface="Segoe UI"/>
              </a:rPr>
              <a:t>hierarchical </a:t>
            </a:r>
            <a:r>
              <a:rPr sz="1850" dirty="0">
                <a:solidFill>
                  <a:srgbClr val="30859C"/>
                </a:solidFill>
                <a:latin typeface="Segoe UI"/>
                <a:cs typeface="Segoe UI"/>
              </a:rPr>
              <a:t>storage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or </a:t>
            </a:r>
            <a:r>
              <a:rPr sz="1850" spc="5" dirty="0">
                <a:solidFill>
                  <a:srgbClr val="585858"/>
                </a:solidFill>
                <a:latin typeface="Segoe UI"/>
                <a:cs typeface="Segoe UI"/>
              </a:rPr>
              <a:t>a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high degree  of organization (ex: image</a:t>
            </a:r>
            <a:r>
              <a:rPr sz="185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storage)</a:t>
            </a:r>
            <a:endParaRPr sz="1850">
              <a:latin typeface="Segoe UI"/>
              <a:cs typeface="Segoe UI"/>
            </a:endParaRPr>
          </a:p>
          <a:p>
            <a:pPr marL="199390" marR="132715" indent="-199390">
              <a:lnSpc>
                <a:spcPct val="100600"/>
              </a:lnSpc>
              <a:spcBef>
                <a:spcPts val="635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Custom apps, APIs, or </a:t>
            </a:r>
            <a:r>
              <a:rPr sz="1850" dirty="0">
                <a:solidFill>
                  <a:srgbClr val="30859C"/>
                </a:solidFill>
                <a:latin typeface="Segoe UI"/>
                <a:cs typeface="Segoe UI"/>
              </a:rPr>
              <a:t>legacy systems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which only use the Blob API and/or </a:t>
            </a:r>
            <a:r>
              <a:rPr sz="1850" spc="-5" dirty="0">
                <a:solidFill>
                  <a:srgbClr val="585858"/>
                </a:solidFill>
                <a:latin typeface="Segoe UI"/>
                <a:cs typeface="Segoe UI"/>
              </a:rPr>
              <a:t>are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unaware of </a:t>
            </a:r>
            <a:r>
              <a:rPr sz="1850" spc="-5" dirty="0">
                <a:solidFill>
                  <a:srgbClr val="585858"/>
                </a:solidFill>
                <a:latin typeface="Segoe UI"/>
                <a:cs typeface="Segoe UI"/>
              </a:rPr>
              <a:t>file 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system</a:t>
            </a:r>
            <a:r>
              <a:rPr sz="185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semantics</a:t>
            </a:r>
            <a:endParaRPr sz="1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87121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Summary: </a:t>
            </a:r>
            <a:r>
              <a:rPr spc="-10" dirty="0"/>
              <a:t>Goals </a:t>
            </a:r>
            <a:r>
              <a:rPr spc="-55" dirty="0"/>
              <a:t>of </a:t>
            </a:r>
            <a:r>
              <a:rPr spc="-15" dirty="0"/>
              <a:t>ADLS </a:t>
            </a:r>
            <a:r>
              <a:rPr spc="-10" dirty="0"/>
              <a:t>Gen</a:t>
            </a:r>
            <a:r>
              <a:rPr spc="-7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0537" y="1877316"/>
            <a:ext cx="9314180" cy="440118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16230" indent="-304165">
              <a:lnSpc>
                <a:spcPct val="100000"/>
              </a:lnSpc>
              <a:spcBef>
                <a:spcPts val="1405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Unify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the data lake story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on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Azure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10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Take advantage of the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best of both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feature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sets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(object storage </a:t>
            </a:r>
            <a:r>
              <a:rPr sz="1600" spc="-5" dirty="0">
                <a:solidFill>
                  <a:srgbClr val="484848"/>
                </a:solidFill>
                <a:latin typeface="Segoe UI"/>
                <a:cs typeface="Segoe UI"/>
              </a:rPr>
              <a:t>&amp;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hierarchical</a:t>
            </a:r>
            <a:r>
              <a:rPr sz="1600" spc="2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storage)</a:t>
            </a:r>
            <a:endParaRPr sz="16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05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Multiple protocol endpoints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to allow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flexibility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for use</a:t>
            </a:r>
            <a:r>
              <a:rPr sz="2100" spc="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cases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10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Avoid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duplicating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data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for specific use cases or tools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(‘islands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of</a:t>
            </a:r>
            <a:r>
              <a:rPr sz="2100" spc="1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data’)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05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Overcome limitations of object storage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(ex: metadata only</a:t>
            </a:r>
            <a:r>
              <a:rPr sz="1600" spc="8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operations)</a:t>
            </a:r>
            <a:endParaRPr sz="16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10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Improved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performance for big data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analytics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05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Implement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full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data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lifecycle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and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data</a:t>
            </a:r>
            <a:r>
              <a:rPr sz="2100" i="1" spc="8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100" i="1" dirty="0">
                <a:solidFill>
                  <a:srgbClr val="30859C"/>
                </a:solidFill>
                <a:latin typeface="Segoe UI"/>
                <a:cs typeface="Segoe UI"/>
              </a:rPr>
              <a:t>policies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10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i="1" spc="10" dirty="0">
                <a:solidFill>
                  <a:srgbClr val="30859C"/>
                </a:solidFill>
                <a:latin typeface="Segoe UI"/>
                <a:cs typeface="Segoe UI"/>
              </a:rPr>
              <a:t>Low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cost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with high-performing</a:t>
            </a:r>
            <a:r>
              <a:rPr sz="2100" spc="9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i="1" spc="5" dirty="0">
                <a:solidFill>
                  <a:srgbClr val="30859C"/>
                </a:solidFill>
                <a:latin typeface="Segoe UI"/>
                <a:cs typeface="Segoe UI"/>
              </a:rPr>
              <a:t>throughput</a:t>
            </a:r>
            <a:endParaRPr sz="2100">
              <a:latin typeface="Segoe UI"/>
              <a:cs typeface="Segoe UI"/>
            </a:endParaRPr>
          </a:p>
          <a:p>
            <a:pPr marL="316230" indent="-304165">
              <a:lnSpc>
                <a:spcPct val="100000"/>
              </a:lnSpc>
              <a:spcBef>
                <a:spcPts val="1310"/>
              </a:spcBef>
              <a:buClr>
                <a:srgbClr val="404040"/>
              </a:buClr>
              <a:buFont typeface="Arial"/>
              <a:buChar char="•"/>
              <a:tabLst>
                <a:tab pos="316230" algn="l"/>
                <a:tab pos="316865" algn="l"/>
              </a:tabLst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Integrate with the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new ‘</a:t>
            </a:r>
            <a:r>
              <a:rPr sz="2100" i="1" spc="10" dirty="0">
                <a:solidFill>
                  <a:srgbClr val="30859C"/>
                </a:solidFill>
                <a:latin typeface="Segoe UI"/>
                <a:cs typeface="Segoe UI"/>
              </a:rPr>
              <a:t>dataflows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’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functionality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in Power</a:t>
            </a:r>
            <a:r>
              <a:rPr sz="21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BI</a:t>
            </a:r>
            <a:endParaRPr sz="2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58851" y="2130095"/>
            <a:ext cx="4984750" cy="572135"/>
            <a:chOff x="5358851" y="2130095"/>
            <a:chExt cx="4984750" cy="572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851" y="2130095"/>
              <a:ext cx="4984582" cy="5184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1901" y="2148728"/>
              <a:ext cx="1749829" cy="553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81523" y="2142235"/>
              <a:ext cx="4942205" cy="475615"/>
            </a:xfrm>
            <a:custGeom>
              <a:avLst/>
              <a:gdLst/>
              <a:ahLst/>
              <a:cxnLst/>
              <a:rect l="l" t="t" r="r" b="b"/>
              <a:pathLst>
                <a:path w="4942205" h="475614">
                  <a:moveTo>
                    <a:pt x="4941633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4941633" y="0"/>
                  </a:lnTo>
                  <a:lnTo>
                    <a:pt x="4941633" y="475551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81523" y="2142235"/>
            <a:ext cx="4942205" cy="4756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678815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ADLS (Gen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1)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3685" y="2130095"/>
            <a:ext cx="4577715" cy="572135"/>
            <a:chOff x="423685" y="2130095"/>
            <a:chExt cx="4577715" cy="5721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85" y="2130095"/>
              <a:ext cx="4577099" cy="5184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306" y="2148728"/>
              <a:ext cx="1837320" cy="5532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6379" y="2142235"/>
              <a:ext cx="4534535" cy="475615"/>
            </a:xfrm>
            <a:custGeom>
              <a:avLst/>
              <a:gdLst/>
              <a:ahLst/>
              <a:cxnLst/>
              <a:rect l="l" t="t" r="r" b="b"/>
              <a:pathLst>
                <a:path w="4534535" h="475614">
                  <a:moveTo>
                    <a:pt x="4534154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4534154" y="0"/>
                  </a:lnTo>
                  <a:lnTo>
                    <a:pt x="4534154" y="475551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6379" y="2142235"/>
            <a:ext cx="4534535" cy="4756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612140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Storage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7070" y="2707119"/>
            <a:ext cx="3783329" cy="593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110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Fully supported in existing</a:t>
            </a:r>
            <a:r>
              <a:rPr sz="185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regions</a:t>
            </a:r>
            <a:endParaRPr sz="1850">
              <a:latin typeface="Segoe UI"/>
              <a:cs typeface="Segoe UI"/>
            </a:endParaRPr>
          </a:p>
          <a:p>
            <a:pPr marL="198755" indent="-186690">
              <a:lnSpc>
                <a:spcPct val="100000"/>
              </a:lnSpc>
              <a:spcBef>
                <a:spcPts val="15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No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new</a:t>
            </a:r>
            <a:r>
              <a:rPr sz="185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features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410" y="2754942"/>
            <a:ext cx="422783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99390">
              <a:lnSpc>
                <a:spcPct val="100600"/>
              </a:lnSpc>
              <a:spcBef>
                <a:spcPts val="100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Still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very valid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option for object</a:t>
            </a:r>
            <a:r>
              <a:rPr sz="1850" spc="-12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store  workloads</a:t>
            </a:r>
            <a:endParaRPr sz="18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884" y="2168164"/>
            <a:ext cx="405053" cy="4228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2545" y="2131709"/>
            <a:ext cx="449608" cy="449608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881876" y="3853191"/>
            <a:ext cx="6195695" cy="572135"/>
            <a:chOff x="1881876" y="3853191"/>
            <a:chExt cx="6195695" cy="57213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1876" y="3853191"/>
              <a:ext cx="6195691" cy="5184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1643" y="3871823"/>
              <a:ext cx="1749829" cy="5532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04555" y="3865308"/>
              <a:ext cx="6153150" cy="475615"/>
            </a:xfrm>
            <a:custGeom>
              <a:avLst/>
              <a:gdLst/>
              <a:ahLst/>
              <a:cxnLst/>
              <a:rect l="l" t="t" r="r" b="b"/>
              <a:pathLst>
                <a:path w="6153150" h="475614">
                  <a:moveTo>
                    <a:pt x="6152756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6152756" y="0"/>
                  </a:lnTo>
                  <a:lnTo>
                    <a:pt x="6152756" y="475551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04555" y="3865308"/>
            <a:ext cx="6153150" cy="4756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345565">
              <a:lnSpc>
                <a:spcPct val="100000"/>
              </a:lnSpc>
              <a:spcBef>
                <a:spcPts val="6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ADLS (Gen 2)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25265" y="3868576"/>
            <a:ext cx="1138555" cy="452120"/>
            <a:chOff x="2025265" y="3868576"/>
            <a:chExt cx="1138555" cy="45212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855" y="3868576"/>
              <a:ext cx="449608" cy="4496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5265" y="3896930"/>
              <a:ext cx="405053" cy="4236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30716" y="3916756"/>
              <a:ext cx="243204" cy="365125"/>
            </a:xfrm>
            <a:custGeom>
              <a:avLst/>
              <a:gdLst/>
              <a:ahLst/>
              <a:cxnLst/>
              <a:rect l="l" t="t" r="r" b="b"/>
              <a:pathLst>
                <a:path w="243205" h="365125">
                  <a:moveTo>
                    <a:pt x="243027" y="0"/>
                  </a:moveTo>
                  <a:lnTo>
                    <a:pt x="0" y="364578"/>
                  </a:lnTo>
                </a:path>
              </a:pathLst>
            </a:custGeom>
            <a:ln w="10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93800" y="3416300"/>
            <a:ext cx="571500" cy="838200"/>
            <a:chOff x="1193800" y="3416300"/>
            <a:chExt cx="571500" cy="83820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800" y="3416300"/>
              <a:ext cx="571500" cy="838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612" y="3427069"/>
              <a:ext cx="526554" cy="79796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17612" y="3427069"/>
              <a:ext cx="527050" cy="798195"/>
            </a:xfrm>
            <a:custGeom>
              <a:avLst/>
              <a:gdLst/>
              <a:ahLst/>
              <a:cxnLst/>
              <a:rect l="l" t="t" r="r" b="b"/>
              <a:pathLst>
                <a:path w="527050" h="798195">
                  <a:moveTo>
                    <a:pt x="0" y="0"/>
                  </a:moveTo>
                  <a:lnTo>
                    <a:pt x="0" y="477138"/>
                  </a:lnTo>
                  <a:lnTo>
                    <a:pt x="4170" y="523676"/>
                  </a:lnTo>
                  <a:lnTo>
                    <a:pt x="16195" y="567481"/>
                  </a:lnTo>
                  <a:lnTo>
                    <a:pt x="35344" y="607823"/>
                  </a:lnTo>
                  <a:lnTo>
                    <a:pt x="60887" y="643968"/>
                  </a:lnTo>
                  <a:lnTo>
                    <a:pt x="92094" y="675184"/>
                  </a:lnTo>
                  <a:lnTo>
                    <a:pt x="128236" y="700738"/>
                  </a:lnTo>
                  <a:lnTo>
                    <a:pt x="168581" y="719897"/>
                  </a:lnTo>
                  <a:lnTo>
                    <a:pt x="212401" y="731930"/>
                  </a:lnTo>
                  <a:lnTo>
                    <a:pt x="258965" y="736104"/>
                  </a:lnTo>
                  <a:lnTo>
                    <a:pt x="394893" y="736104"/>
                  </a:lnTo>
                  <a:lnTo>
                    <a:pt x="394893" y="797966"/>
                  </a:lnTo>
                  <a:lnTo>
                    <a:pt x="526554" y="670318"/>
                  </a:lnTo>
                  <a:lnTo>
                    <a:pt x="394893" y="542569"/>
                  </a:lnTo>
                  <a:lnTo>
                    <a:pt x="394893" y="604481"/>
                  </a:lnTo>
                  <a:lnTo>
                    <a:pt x="258965" y="604481"/>
                  </a:lnTo>
                  <a:lnTo>
                    <a:pt x="209389" y="594469"/>
                  </a:lnTo>
                  <a:lnTo>
                    <a:pt x="168908" y="567170"/>
                  </a:lnTo>
                  <a:lnTo>
                    <a:pt x="141617" y="526691"/>
                  </a:lnTo>
                  <a:lnTo>
                    <a:pt x="131610" y="477138"/>
                  </a:lnTo>
                  <a:lnTo>
                    <a:pt x="131610" y="0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157767" y="3404385"/>
            <a:ext cx="527685" cy="845185"/>
            <a:chOff x="8157767" y="3404385"/>
            <a:chExt cx="527685" cy="84518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7767" y="3404385"/>
              <a:ext cx="527379" cy="8449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2864" y="3418979"/>
              <a:ext cx="479577" cy="7971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82863" y="3418979"/>
              <a:ext cx="480059" cy="797560"/>
            </a:xfrm>
            <a:custGeom>
              <a:avLst/>
              <a:gdLst/>
              <a:ahLst/>
              <a:cxnLst/>
              <a:rect l="l" t="t" r="r" b="b"/>
              <a:pathLst>
                <a:path w="480059" h="797560">
                  <a:moveTo>
                    <a:pt x="479577" y="0"/>
                  </a:moveTo>
                  <a:lnTo>
                    <a:pt x="479577" y="504977"/>
                  </a:lnTo>
                  <a:lnTo>
                    <a:pt x="474787" y="552497"/>
                  </a:lnTo>
                  <a:lnTo>
                    <a:pt x="461047" y="596758"/>
                  </a:lnTo>
                  <a:lnTo>
                    <a:pt x="439306" y="636810"/>
                  </a:lnTo>
                  <a:lnTo>
                    <a:pt x="410511" y="671706"/>
                  </a:lnTo>
                  <a:lnTo>
                    <a:pt x="375609" y="700497"/>
                  </a:lnTo>
                  <a:lnTo>
                    <a:pt x="335548" y="722236"/>
                  </a:lnTo>
                  <a:lnTo>
                    <a:pt x="291275" y="735975"/>
                  </a:lnTo>
                  <a:lnTo>
                    <a:pt x="243738" y="740765"/>
                  </a:lnTo>
                  <a:lnTo>
                    <a:pt x="119913" y="740765"/>
                  </a:lnTo>
                  <a:lnTo>
                    <a:pt x="119913" y="797128"/>
                  </a:lnTo>
                  <a:lnTo>
                    <a:pt x="0" y="680834"/>
                  </a:lnTo>
                  <a:lnTo>
                    <a:pt x="119913" y="564553"/>
                  </a:lnTo>
                  <a:lnTo>
                    <a:pt x="119913" y="620864"/>
                  </a:lnTo>
                  <a:lnTo>
                    <a:pt x="243738" y="620864"/>
                  </a:lnTo>
                  <a:lnTo>
                    <a:pt x="288881" y="611756"/>
                  </a:lnTo>
                  <a:lnTo>
                    <a:pt x="325750" y="586919"/>
                  </a:lnTo>
                  <a:lnTo>
                    <a:pt x="350610" y="550082"/>
                  </a:lnTo>
                  <a:lnTo>
                    <a:pt x="359727" y="504977"/>
                  </a:lnTo>
                  <a:lnTo>
                    <a:pt x="359727" y="0"/>
                  </a:lnTo>
                  <a:lnTo>
                    <a:pt x="479577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87833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Summary: </a:t>
            </a:r>
            <a:r>
              <a:rPr spc="-20" dirty="0"/>
              <a:t>Current </a:t>
            </a:r>
            <a:r>
              <a:rPr spc="-10" dirty="0"/>
              <a:t>State </a:t>
            </a:r>
            <a:r>
              <a:rPr spc="-50" dirty="0"/>
              <a:t>of </a:t>
            </a:r>
            <a:r>
              <a:rPr spc="-10" dirty="0"/>
              <a:t>the Storage</a:t>
            </a:r>
            <a:r>
              <a:rPr spc="-80" dirty="0"/>
              <a:t> </a:t>
            </a:r>
            <a:r>
              <a:rPr spc="-10" dirty="0"/>
              <a:t>Options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38864" y="4452573"/>
            <a:ext cx="4069715" cy="7550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745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In public</a:t>
            </a:r>
            <a:r>
              <a:rPr sz="1850" spc="-1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850">
              <a:latin typeface="Segoe UI"/>
              <a:cs typeface="Segoe UI"/>
            </a:endParaRPr>
          </a:p>
          <a:p>
            <a:pPr marL="198755" indent="-186690">
              <a:lnSpc>
                <a:spcPct val="100000"/>
              </a:lnSpc>
              <a:spcBef>
                <a:spcPts val="650"/>
              </a:spcBef>
              <a:buSzPct val="94594"/>
              <a:buFont typeface="Wingdings"/>
              <a:buChar char=""/>
              <a:tabLst>
                <a:tab pos="199390" algn="l"/>
              </a:tabLst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Feature support is evolving over</a:t>
            </a:r>
            <a:r>
              <a:rPr sz="1850" spc="-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time</a:t>
            </a:r>
            <a:endParaRPr sz="1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87159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What </a:t>
            </a:r>
            <a:r>
              <a:rPr spc="-5" dirty="0"/>
              <a:t>is </a:t>
            </a:r>
            <a:r>
              <a:rPr dirty="0"/>
              <a:t>a </a:t>
            </a:r>
            <a:r>
              <a:rPr spc="-10" dirty="0"/>
              <a:t>Data</a:t>
            </a:r>
            <a:r>
              <a:rPr spc="-125" dirty="0"/>
              <a:t> </a:t>
            </a:r>
            <a:r>
              <a:rPr spc="-10" dirty="0"/>
              <a:t>Lake?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3462" y="2429414"/>
            <a:ext cx="6289040" cy="2374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2395">
              <a:lnSpc>
                <a:spcPct val="101299"/>
              </a:lnSpc>
              <a:spcBef>
                <a:spcPts val="90"/>
              </a:spcBef>
            </a:pPr>
            <a:r>
              <a:rPr sz="2100" spc="15" dirty="0">
                <a:latin typeface="Segoe UI"/>
                <a:cs typeface="Segoe UI"/>
              </a:rPr>
              <a:t>A </a:t>
            </a:r>
            <a:r>
              <a:rPr sz="2100" spc="10" dirty="0">
                <a:solidFill>
                  <a:srgbClr val="30859C"/>
                </a:solidFill>
                <a:latin typeface="Segoe UI"/>
                <a:cs typeface="Segoe UI"/>
              </a:rPr>
              <a:t>repository </a:t>
            </a:r>
            <a:r>
              <a:rPr sz="2100" spc="5" dirty="0">
                <a:latin typeface="Segoe UI"/>
                <a:cs typeface="Segoe UI"/>
              </a:rPr>
              <a:t>for </a:t>
            </a:r>
            <a:r>
              <a:rPr sz="2100" dirty="0">
                <a:latin typeface="Segoe UI"/>
                <a:cs typeface="Segoe UI"/>
              </a:rPr>
              <a:t>storing large </a:t>
            </a:r>
            <a:r>
              <a:rPr sz="2100" spc="5" dirty="0">
                <a:latin typeface="Segoe UI"/>
                <a:cs typeface="Segoe UI"/>
              </a:rPr>
              <a:t>quantities </a:t>
            </a:r>
            <a:r>
              <a:rPr sz="2100" spc="-15" dirty="0">
                <a:latin typeface="Segoe UI"/>
                <a:cs typeface="Segoe UI"/>
              </a:rPr>
              <a:t>of </a:t>
            </a:r>
            <a:r>
              <a:rPr sz="2100" dirty="0">
                <a:latin typeface="Segoe UI"/>
                <a:cs typeface="Segoe UI"/>
              </a:rPr>
              <a:t>disparate  sources </a:t>
            </a:r>
            <a:r>
              <a:rPr sz="2100" spc="-15" dirty="0">
                <a:latin typeface="Segoe UI"/>
                <a:cs typeface="Segoe UI"/>
              </a:rPr>
              <a:t>of </a:t>
            </a:r>
            <a:r>
              <a:rPr sz="2100" spc="5" dirty="0">
                <a:latin typeface="Segoe UI"/>
                <a:cs typeface="Segoe UI"/>
              </a:rPr>
              <a:t>data in </a:t>
            </a:r>
            <a:r>
              <a:rPr sz="2100" dirty="0">
                <a:latin typeface="Segoe UI"/>
                <a:cs typeface="Segoe UI"/>
              </a:rPr>
              <a:t>its native</a:t>
            </a:r>
            <a:r>
              <a:rPr sz="2100" spc="35" dirty="0">
                <a:latin typeface="Segoe UI"/>
                <a:cs typeface="Segoe UI"/>
              </a:rPr>
              <a:t> </a:t>
            </a:r>
            <a:r>
              <a:rPr sz="2100" spc="5" dirty="0">
                <a:latin typeface="Segoe UI"/>
                <a:cs typeface="Segoe UI"/>
              </a:rPr>
              <a:t>format</a:t>
            </a:r>
            <a:endParaRPr sz="2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10" dirty="0">
                <a:latin typeface="Segoe UI"/>
                <a:cs typeface="Segoe UI"/>
              </a:rPr>
              <a:t>One </a:t>
            </a:r>
            <a:r>
              <a:rPr sz="2100" dirty="0">
                <a:solidFill>
                  <a:srgbClr val="30859C"/>
                </a:solidFill>
                <a:latin typeface="Segoe UI"/>
                <a:cs typeface="Segoe UI"/>
              </a:rPr>
              <a:t>architectural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platform </a:t>
            </a:r>
            <a:r>
              <a:rPr sz="2100" spc="-5" dirty="0">
                <a:latin typeface="Segoe UI"/>
                <a:cs typeface="Segoe UI"/>
              </a:rPr>
              <a:t>to </a:t>
            </a:r>
            <a:r>
              <a:rPr sz="2100" spc="5" dirty="0">
                <a:latin typeface="Segoe UI"/>
                <a:cs typeface="Segoe UI"/>
              </a:rPr>
              <a:t>house </a:t>
            </a:r>
            <a:r>
              <a:rPr sz="2100" dirty="0">
                <a:latin typeface="Segoe UI"/>
                <a:cs typeface="Segoe UI"/>
              </a:rPr>
              <a:t>all </a:t>
            </a:r>
            <a:r>
              <a:rPr sz="2100" spc="5" dirty="0">
                <a:latin typeface="Segoe UI"/>
                <a:cs typeface="Segoe UI"/>
              </a:rPr>
              <a:t>types </a:t>
            </a:r>
            <a:r>
              <a:rPr sz="2100" spc="-10" dirty="0">
                <a:latin typeface="Segoe UI"/>
                <a:cs typeface="Segoe UI"/>
              </a:rPr>
              <a:t>of</a:t>
            </a:r>
            <a:r>
              <a:rPr sz="2100" spc="120" dirty="0">
                <a:latin typeface="Segoe UI"/>
                <a:cs typeface="Segoe UI"/>
              </a:rPr>
              <a:t> </a:t>
            </a:r>
            <a:r>
              <a:rPr sz="2100" spc="5" dirty="0">
                <a:latin typeface="Segoe UI"/>
                <a:cs typeface="Segoe UI"/>
              </a:rPr>
              <a:t>data:</a:t>
            </a:r>
            <a:endParaRPr sz="2100">
              <a:latin typeface="Segoe UI"/>
              <a:cs typeface="Segoe UI"/>
            </a:endParaRPr>
          </a:p>
          <a:p>
            <a:pPr marL="467995" indent="-213360">
              <a:lnSpc>
                <a:spcPct val="100000"/>
              </a:lnSpc>
              <a:spcBef>
                <a:spcPts val="675"/>
              </a:spcBef>
              <a:buSzPct val="95238"/>
              <a:buFont typeface="Wingdings"/>
              <a:buChar char=""/>
              <a:tabLst>
                <a:tab pos="468630" algn="l"/>
              </a:tabLst>
            </a:pPr>
            <a:r>
              <a:rPr sz="2100" spc="5" dirty="0">
                <a:latin typeface="Segoe UI"/>
                <a:cs typeface="Segoe UI"/>
              </a:rPr>
              <a:t>Machine-generated data (ex: </a:t>
            </a:r>
            <a:r>
              <a:rPr sz="2100" spc="-30" dirty="0">
                <a:latin typeface="Segoe UI"/>
                <a:cs typeface="Segoe UI"/>
              </a:rPr>
              <a:t>IoT,</a:t>
            </a:r>
            <a:r>
              <a:rPr sz="2100" spc="-5" dirty="0">
                <a:latin typeface="Segoe UI"/>
                <a:cs typeface="Segoe UI"/>
              </a:rPr>
              <a:t> </a:t>
            </a:r>
            <a:r>
              <a:rPr sz="2100" spc="5" dirty="0">
                <a:latin typeface="Segoe UI"/>
                <a:cs typeface="Segoe UI"/>
              </a:rPr>
              <a:t>logs)</a:t>
            </a:r>
            <a:endParaRPr sz="2100">
              <a:latin typeface="Segoe UI"/>
              <a:cs typeface="Segoe UI"/>
            </a:endParaRPr>
          </a:p>
          <a:p>
            <a:pPr marL="467995" indent="-213360">
              <a:lnSpc>
                <a:spcPct val="100000"/>
              </a:lnSpc>
              <a:spcBef>
                <a:spcPts val="670"/>
              </a:spcBef>
              <a:buSzPct val="95238"/>
              <a:buFont typeface="Wingdings"/>
              <a:buChar char=""/>
              <a:tabLst>
                <a:tab pos="468630" algn="l"/>
              </a:tabLst>
            </a:pPr>
            <a:r>
              <a:rPr sz="2100" spc="5" dirty="0">
                <a:latin typeface="Segoe UI"/>
                <a:cs typeface="Segoe UI"/>
              </a:rPr>
              <a:t>Human-generated data (ex: </a:t>
            </a:r>
            <a:r>
              <a:rPr sz="2100" dirty="0">
                <a:latin typeface="Segoe UI"/>
                <a:cs typeface="Segoe UI"/>
              </a:rPr>
              <a:t>tweets,</a:t>
            </a:r>
            <a:r>
              <a:rPr sz="2100" spc="-5" dirty="0">
                <a:latin typeface="Segoe UI"/>
                <a:cs typeface="Segoe UI"/>
              </a:rPr>
              <a:t> </a:t>
            </a:r>
            <a:r>
              <a:rPr sz="2100" spc="5" dirty="0">
                <a:latin typeface="Segoe UI"/>
                <a:cs typeface="Segoe UI"/>
              </a:rPr>
              <a:t>e-mail)</a:t>
            </a:r>
            <a:endParaRPr sz="2100">
              <a:latin typeface="Segoe UI"/>
              <a:cs typeface="Segoe UI"/>
            </a:endParaRPr>
          </a:p>
          <a:p>
            <a:pPr marL="467995" indent="-213360">
              <a:lnSpc>
                <a:spcPct val="100000"/>
              </a:lnSpc>
              <a:spcBef>
                <a:spcPts val="665"/>
              </a:spcBef>
              <a:buSzPct val="95238"/>
              <a:buFont typeface="Wingdings"/>
              <a:buChar char=""/>
              <a:tabLst>
                <a:tab pos="468630" algn="l"/>
              </a:tabLst>
            </a:pPr>
            <a:r>
              <a:rPr sz="2100" spc="-15" dirty="0">
                <a:latin typeface="Segoe UI"/>
                <a:cs typeface="Segoe UI"/>
              </a:rPr>
              <a:t>Traditional </a:t>
            </a:r>
            <a:r>
              <a:rPr sz="2100" spc="5" dirty="0">
                <a:latin typeface="Segoe UI"/>
                <a:cs typeface="Segoe UI"/>
              </a:rPr>
              <a:t>operational data (ex: sales,</a:t>
            </a:r>
            <a:r>
              <a:rPr sz="2100" spc="35" dirty="0">
                <a:latin typeface="Segoe UI"/>
                <a:cs typeface="Segoe UI"/>
              </a:rPr>
              <a:t> </a:t>
            </a:r>
            <a:r>
              <a:rPr sz="2100" spc="10" dirty="0">
                <a:latin typeface="Segoe UI"/>
                <a:cs typeface="Segoe UI"/>
              </a:rPr>
              <a:t>inventory)</a:t>
            </a:r>
            <a:endParaRPr sz="21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0335" y="2402276"/>
            <a:ext cx="932815" cy="3772535"/>
            <a:chOff x="1310335" y="2402276"/>
            <a:chExt cx="932815" cy="3772535"/>
          </a:xfrm>
        </p:grpSpPr>
        <p:sp>
          <p:nvSpPr>
            <p:cNvPr id="6" name="object 6"/>
            <p:cNvSpPr/>
            <p:nvPr/>
          </p:nvSpPr>
          <p:spPr>
            <a:xfrm>
              <a:off x="1698371" y="3624757"/>
              <a:ext cx="544830" cy="60960"/>
            </a:xfrm>
            <a:custGeom>
              <a:avLst/>
              <a:gdLst/>
              <a:ahLst/>
              <a:cxnLst/>
              <a:rect l="l" t="t" r="r" b="b"/>
              <a:pathLst>
                <a:path w="544830" h="60960">
                  <a:moveTo>
                    <a:pt x="483895" y="60718"/>
                  </a:moveTo>
                  <a:lnTo>
                    <a:pt x="483895" y="0"/>
                  </a:lnTo>
                  <a:lnTo>
                    <a:pt x="524408" y="20243"/>
                  </a:lnTo>
                  <a:lnTo>
                    <a:pt x="494068" y="20243"/>
                  </a:lnTo>
                  <a:lnTo>
                    <a:pt x="494068" y="40487"/>
                  </a:lnTo>
                  <a:lnTo>
                    <a:pt x="524399" y="40487"/>
                  </a:lnTo>
                  <a:lnTo>
                    <a:pt x="483895" y="60718"/>
                  </a:lnTo>
                  <a:close/>
                </a:path>
                <a:path w="544830" h="60960">
                  <a:moveTo>
                    <a:pt x="483895" y="40487"/>
                  </a:moveTo>
                  <a:lnTo>
                    <a:pt x="0" y="40487"/>
                  </a:lnTo>
                  <a:lnTo>
                    <a:pt x="0" y="20243"/>
                  </a:lnTo>
                  <a:lnTo>
                    <a:pt x="483895" y="20243"/>
                  </a:lnTo>
                  <a:lnTo>
                    <a:pt x="483895" y="40487"/>
                  </a:lnTo>
                  <a:close/>
                </a:path>
                <a:path w="544830" h="60960">
                  <a:moveTo>
                    <a:pt x="524399" y="40487"/>
                  </a:moveTo>
                  <a:lnTo>
                    <a:pt x="494068" y="40487"/>
                  </a:lnTo>
                  <a:lnTo>
                    <a:pt x="494068" y="20243"/>
                  </a:lnTo>
                  <a:lnTo>
                    <a:pt x="524408" y="20243"/>
                  </a:lnTo>
                  <a:lnTo>
                    <a:pt x="544664" y="30365"/>
                  </a:lnTo>
                  <a:lnTo>
                    <a:pt x="524399" y="404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335" y="2412403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33"/>
                  </a:moveTo>
                  <a:lnTo>
                    <a:pt x="388035" y="0"/>
                  </a:lnTo>
                </a:path>
                <a:path w="388619" h="3762375">
                  <a:moveTo>
                    <a:pt x="0" y="3749179"/>
                  </a:moveTo>
                  <a:lnTo>
                    <a:pt x="388188" y="3749179"/>
                  </a:lnTo>
                </a:path>
                <a:path w="388619" h="3762375">
                  <a:moveTo>
                    <a:pt x="0" y="1610525"/>
                  </a:moveTo>
                  <a:lnTo>
                    <a:pt x="388188" y="1610525"/>
                  </a:lnTo>
                </a:path>
                <a:path w="388619" h="3762375">
                  <a:moveTo>
                    <a:pt x="0" y="815784"/>
                  </a:moveTo>
                  <a:lnTo>
                    <a:pt x="388188" y="815784"/>
                  </a:lnTo>
                </a:path>
                <a:path w="388619" h="3762375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8995" y="4193556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568" y="3914752"/>
            <a:ext cx="619731" cy="2154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4264" y="3305004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021" y="2785606"/>
            <a:ext cx="652823" cy="6528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4089" y="2648557"/>
            <a:ext cx="414774" cy="414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243582" y="2520950"/>
            <a:ext cx="1564005" cy="230441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77545" marR="179070">
              <a:lnSpc>
                <a:spcPct val="102099"/>
              </a:lnSpc>
              <a:spcBef>
                <a:spcPts val="127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  Storage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564" y="4829362"/>
            <a:ext cx="257613" cy="2592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0097" y="5109111"/>
            <a:ext cx="7315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Web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Logs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415" y="5542255"/>
            <a:ext cx="335383" cy="3353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37622" y="5859944"/>
            <a:ext cx="107886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20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Images,</a:t>
            </a:r>
            <a:r>
              <a:rPr sz="125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Audio,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Video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703" y="2117937"/>
            <a:ext cx="294878" cy="27138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96985" y="2377298"/>
            <a:ext cx="5365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 marR="5080" indent="-1130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atial, 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GPS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5849" y="6180719"/>
            <a:ext cx="15303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3875" marR="5080" indent="-51117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Processing  Engine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6039" y="5515127"/>
            <a:ext cx="271780" cy="598805"/>
          </a:xfrm>
          <a:custGeom>
            <a:avLst/>
            <a:gdLst/>
            <a:ahLst/>
            <a:cxnLst/>
            <a:rect l="l" t="t" r="r" b="b"/>
            <a:pathLst>
              <a:path w="271780" h="598804">
                <a:moveTo>
                  <a:pt x="128917" y="68059"/>
                </a:moveTo>
                <a:lnTo>
                  <a:pt x="127304" y="60121"/>
                </a:lnTo>
                <a:lnTo>
                  <a:pt x="122936" y="53619"/>
                </a:lnTo>
                <a:lnTo>
                  <a:pt x="116459" y="49237"/>
                </a:lnTo>
                <a:lnTo>
                  <a:pt x="108521" y="47625"/>
                </a:lnTo>
                <a:lnTo>
                  <a:pt x="100584" y="49237"/>
                </a:lnTo>
                <a:lnTo>
                  <a:pt x="94094" y="53619"/>
                </a:lnTo>
                <a:lnTo>
                  <a:pt x="89738" y="60121"/>
                </a:lnTo>
                <a:lnTo>
                  <a:pt x="88138" y="68059"/>
                </a:lnTo>
                <a:lnTo>
                  <a:pt x="89738" y="76009"/>
                </a:lnTo>
                <a:lnTo>
                  <a:pt x="94094" y="82486"/>
                </a:lnTo>
                <a:lnTo>
                  <a:pt x="100584" y="86855"/>
                </a:lnTo>
                <a:lnTo>
                  <a:pt x="108521" y="88455"/>
                </a:lnTo>
                <a:lnTo>
                  <a:pt x="116459" y="86855"/>
                </a:lnTo>
                <a:lnTo>
                  <a:pt x="122936" y="82486"/>
                </a:lnTo>
                <a:lnTo>
                  <a:pt x="127304" y="76009"/>
                </a:lnTo>
                <a:lnTo>
                  <a:pt x="128917" y="68059"/>
                </a:lnTo>
                <a:close/>
              </a:path>
              <a:path w="271780" h="598804">
                <a:moveTo>
                  <a:pt x="149301" y="142875"/>
                </a:moveTo>
                <a:lnTo>
                  <a:pt x="147154" y="132283"/>
                </a:lnTo>
                <a:lnTo>
                  <a:pt x="141325" y="123621"/>
                </a:lnTo>
                <a:lnTo>
                  <a:pt x="132676" y="117779"/>
                </a:lnTo>
                <a:lnTo>
                  <a:pt x="122123" y="115633"/>
                </a:lnTo>
                <a:lnTo>
                  <a:pt x="111518" y="117779"/>
                </a:lnTo>
                <a:lnTo>
                  <a:pt x="102882" y="123621"/>
                </a:lnTo>
                <a:lnTo>
                  <a:pt x="97066" y="132283"/>
                </a:lnTo>
                <a:lnTo>
                  <a:pt x="94932" y="142875"/>
                </a:lnTo>
                <a:lnTo>
                  <a:pt x="97066" y="153466"/>
                </a:lnTo>
                <a:lnTo>
                  <a:pt x="102882" y="162102"/>
                </a:lnTo>
                <a:lnTo>
                  <a:pt x="111518" y="167919"/>
                </a:lnTo>
                <a:lnTo>
                  <a:pt x="122123" y="170053"/>
                </a:lnTo>
                <a:lnTo>
                  <a:pt x="132676" y="167919"/>
                </a:lnTo>
                <a:lnTo>
                  <a:pt x="141325" y="162102"/>
                </a:lnTo>
                <a:lnTo>
                  <a:pt x="147154" y="153466"/>
                </a:lnTo>
                <a:lnTo>
                  <a:pt x="149301" y="142875"/>
                </a:lnTo>
                <a:close/>
              </a:path>
              <a:path w="271780" h="598804">
                <a:moveTo>
                  <a:pt x="169697" y="20434"/>
                </a:moveTo>
                <a:lnTo>
                  <a:pt x="168084" y="12496"/>
                </a:lnTo>
                <a:lnTo>
                  <a:pt x="163715" y="5994"/>
                </a:lnTo>
                <a:lnTo>
                  <a:pt x="157238" y="1612"/>
                </a:lnTo>
                <a:lnTo>
                  <a:pt x="149301" y="0"/>
                </a:lnTo>
                <a:lnTo>
                  <a:pt x="141363" y="1612"/>
                </a:lnTo>
                <a:lnTo>
                  <a:pt x="134874" y="5994"/>
                </a:lnTo>
                <a:lnTo>
                  <a:pt x="130517" y="12496"/>
                </a:lnTo>
                <a:lnTo>
                  <a:pt x="128917" y="20434"/>
                </a:lnTo>
                <a:lnTo>
                  <a:pt x="130517" y="28384"/>
                </a:lnTo>
                <a:lnTo>
                  <a:pt x="134874" y="34861"/>
                </a:lnTo>
                <a:lnTo>
                  <a:pt x="141363" y="39230"/>
                </a:lnTo>
                <a:lnTo>
                  <a:pt x="149301" y="40830"/>
                </a:lnTo>
                <a:lnTo>
                  <a:pt x="157238" y="39230"/>
                </a:lnTo>
                <a:lnTo>
                  <a:pt x="163715" y="34861"/>
                </a:lnTo>
                <a:lnTo>
                  <a:pt x="168084" y="28384"/>
                </a:lnTo>
                <a:lnTo>
                  <a:pt x="169697" y="20434"/>
                </a:lnTo>
                <a:close/>
              </a:path>
              <a:path w="271780" h="598804">
                <a:moveTo>
                  <a:pt x="203669" y="81648"/>
                </a:moveTo>
                <a:lnTo>
                  <a:pt x="202057" y="73723"/>
                </a:lnTo>
                <a:lnTo>
                  <a:pt x="197700" y="67246"/>
                </a:lnTo>
                <a:lnTo>
                  <a:pt x="191211" y="62877"/>
                </a:lnTo>
                <a:lnTo>
                  <a:pt x="183286" y="61264"/>
                </a:lnTo>
                <a:lnTo>
                  <a:pt x="175336" y="62877"/>
                </a:lnTo>
                <a:lnTo>
                  <a:pt x="168859" y="67246"/>
                </a:lnTo>
                <a:lnTo>
                  <a:pt x="164490" y="73723"/>
                </a:lnTo>
                <a:lnTo>
                  <a:pt x="162890" y="81648"/>
                </a:lnTo>
                <a:lnTo>
                  <a:pt x="164490" y="89598"/>
                </a:lnTo>
                <a:lnTo>
                  <a:pt x="168859" y="96075"/>
                </a:lnTo>
                <a:lnTo>
                  <a:pt x="175336" y="100444"/>
                </a:lnTo>
                <a:lnTo>
                  <a:pt x="183286" y="102044"/>
                </a:lnTo>
                <a:lnTo>
                  <a:pt x="191211" y="100444"/>
                </a:lnTo>
                <a:lnTo>
                  <a:pt x="197700" y="96075"/>
                </a:lnTo>
                <a:lnTo>
                  <a:pt x="202057" y="89598"/>
                </a:lnTo>
                <a:lnTo>
                  <a:pt x="203669" y="81648"/>
                </a:lnTo>
                <a:close/>
              </a:path>
              <a:path w="271780" h="598804">
                <a:moveTo>
                  <a:pt x="271360" y="561314"/>
                </a:moveTo>
                <a:lnTo>
                  <a:pt x="271030" y="551307"/>
                </a:lnTo>
                <a:lnTo>
                  <a:pt x="268211" y="541439"/>
                </a:lnTo>
                <a:lnTo>
                  <a:pt x="190080" y="364578"/>
                </a:lnTo>
                <a:lnTo>
                  <a:pt x="190080" y="272110"/>
                </a:lnTo>
                <a:lnTo>
                  <a:pt x="190080" y="244868"/>
                </a:lnTo>
                <a:lnTo>
                  <a:pt x="193167" y="229120"/>
                </a:lnTo>
                <a:lnTo>
                  <a:pt x="217271" y="206121"/>
                </a:lnTo>
                <a:lnTo>
                  <a:pt x="220002" y="197942"/>
                </a:lnTo>
                <a:lnTo>
                  <a:pt x="216573" y="191135"/>
                </a:lnTo>
                <a:lnTo>
                  <a:pt x="213842" y="186385"/>
                </a:lnTo>
                <a:lnTo>
                  <a:pt x="209080" y="183654"/>
                </a:lnTo>
                <a:lnTo>
                  <a:pt x="172377" y="183654"/>
                </a:lnTo>
                <a:lnTo>
                  <a:pt x="172377" y="210883"/>
                </a:lnTo>
                <a:lnTo>
                  <a:pt x="168605" y="217919"/>
                </a:lnTo>
                <a:lnTo>
                  <a:pt x="165595" y="225831"/>
                </a:lnTo>
                <a:lnTo>
                  <a:pt x="163601" y="234772"/>
                </a:lnTo>
                <a:lnTo>
                  <a:pt x="162890" y="244868"/>
                </a:lnTo>
                <a:lnTo>
                  <a:pt x="162890" y="272110"/>
                </a:lnTo>
                <a:lnTo>
                  <a:pt x="108521" y="272110"/>
                </a:lnTo>
                <a:lnTo>
                  <a:pt x="108521" y="244868"/>
                </a:lnTo>
                <a:lnTo>
                  <a:pt x="107797" y="234772"/>
                </a:lnTo>
                <a:lnTo>
                  <a:pt x="105867" y="225831"/>
                </a:lnTo>
                <a:lnTo>
                  <a:pt x="103073" y="218020"/>
                </a:lnTo>
                <a:lnTo>
                  <a:pt x="99644" y="210883"/>
                </a:lnTo>
                <a:lnTo>
                  <a:pt x="172377" y="210883"/>
                </a:lnTo>
                <a:lnTo>
                  <a:pt x="172377" y="183654"/>
                </a:lnTo>
                <a:lnTo>
                  <a:pt x="62293" y="183654"/>
                </a:lnTo>
                <a:lnTo>
                  <a:pt x="57531" y="186385"/>
                </a:lnTo>
                <a:lnTo>
                  <a:pt x="54800" y="191135"/>
                </a:lnTo>
                <a:lnTo>
                  <a:pt x="51422" y="197942"/>
                </a:lnTo>
                <a:lnTo>
                  <a:pt x="54102" y="206121"/>
                </a:lnTo>
                <a:lnTo>
                  <a:pt x="60896" y="209499"/>
                </a:lnTo>
                <a:lnTo>
                  <a:pt x="64084" y="211594"/>
                </a:lnTo>
                <a:lnTo>
                  <a:pt x="71120" y="218020"/>
                </a:lnTo>
                <a:lnTo>
                  <a:pt x="78143" y="229031"/>
                </a:lnTo>
                <a:lnTo>
                  <a:pt x="81343" y="244868"/>
                </a:lnTo>
                <a:lnTo>
                  <a:pt x="81343" y="364578"/>
                </a:lnTo>
                <a:lnTo>
                  <a:pt x="3149" y="541439"/>
                </a:lnTo>
                <a:lnTo>
                  <a:pt x="330" y="551307"/>
                </a:lnTo>
                <a:lnTo>
                  <a:pt x="13081" y="587921"/>
                </a:lnTo>
                <a:lnTo>
                  <a:pt x="40513" y="598538"/>
                </a:lnTo>
                <a:lnTo>
                  <a:pt x="230860" y="598538"/>
                </a:lnTo>
                <a:lnTo>
                  <a:pt x="264845" y="580174"/>
                </a:lnTo>
                <a:lnTo>
                  <a:pt x="269278" y="571068"/>
                </a:lnTo>
                <a:lnTo>
                  <a:pt x="271360" y="561314"/>
                </a:lnTo>
                <a:close/>
              </a:path>
            </a:pathLst>
          </a:custGeom>
          <a:solidFill>
            <a:srgbClr val="205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82810" y="4840287"/>
            <a:ext cx="101600" cy="613410"/>
          </a:xfrm>
          <a:custGeom>
            <a:avLst/>
            <a:gdLst/>
            <a:ahLst/>
            <a:cxnLst/>
            <a:rect l="l" t="t" r="r" b="b"/>
            <a:pathLst>
              <a:path w="101600" h="613410">
                <a:moveTo>
                  <a:pt x="40487" y="60769"/>
                </a:moveTo>
                <a:lnTo>
                  <a:pt x="0" y="60769"/>
                </a:lnTo>
                <a:lnTo>
                  <a:pt x="50647" y="0"/>
                </a:lnTo>
                <a:lnTo>
                  <a:pt x="92827" y="50647"/>
                </a:lnTo>
                <a:lnTo>
                  <a:pt x="40487" y="50647"/>
                </a:lnTo>
                <a:lnTo>
                  <a:pt x="40487" y="60769"/>
                </a:lnTo>
                <a:close/>
              </a:path>
              <a:path w="101600" h="613410">
                <a:moveTo>
                  <a:pt x="60769" y="562368"/>
                </a:moveTo>
                <a:lnTo>
                  <a:pt x="40487" y="562368"/>
                </a:lnTo>
                <a:lnTo>
                  <a:pt x="40487" y="50647"/>
                </a:lnTo>
                <a:lnTo>
                  <a:pt x="60769" y="50647"/>
                </a:lnTo>
                <a:lnTo>
                  <a:pt x="60769" y="562368"/>
                </a:lnTo>
                <a:close/>
              </a:path>
              <a:path w="101600" h="613410">
                <a:moveTo>
                  <a:pt x="101257" y="60769"/>
                </a:moveTo>
                <a:lnTo>
                  <a:pt x="60769" y="60769"/>
                </a:lnTo>
                <a:lnTo>
                  <a:pt x="60769" y="50647"/>
                </a:lnTo>
                <a:lnTo>
                  <a:pt x="92827" y="50647"/>
                </a:lnTo>
                <a:lnTo>
                  <a:pt x="101257" y="60769"/>
                </a:lnTo>
                <a:close/>
              </a:path>
              <a:path w="101600" h="613410">
                <a:moveTo>
                  <a:pt x="50647" y="612978"/>
                </a:moveTo>
                <a:lnTo>
                  <a:pt x="0" y="552246"/>
                </a:lnTo>
                <a:lnTo>
                  <a:pt x="40487" y="552246"/>
                </a:lnTo>
                <a:lnTo>
                  <a:pt x="40487" y="562368"/>
                </a:lnTo>
                <a:lnTo>
                  <a:pt x="92822" y="562368"/>
                </a:lnTo>
                <a:lnTo>
                  <a:pt x="50647" y="612978"/>
                </a:lnTo>
                <a:close/>
              </a:path>
              <a:path w="101600" h="613410">
                <a:moveTo>
                  <a:pt x="92822" y="562368"/>
                </a:moveTo>
                <a:lnTo>
                  <a:pt x="60769" y="562368"/>
                </a:lnTo>
                <a:lnTo>
                  <a:pt x="60769" y="552246"/>
                </a:lnTo>
                <a:lnTo>
                  <a:pt x="101257" y="552246"/>
                </a:lnTo>
                <a:lnTo>
                  <a:pt x="92822" y="5623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5475" y="3274769"/>
            <a:ext cx="652135" cy="61163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18524" y="3956545"/>
            <a:ext cx="683895" cy="673100"/>
            <a:chOff x="2518524" y="3956545"/>
            <a:chExt cx="683895" cy="673100"/>
          </a:xfrm>
        </p:grpSpPr>
        <p:sp>
          <p:nvSpPr>
            <p:cNvPr id="25" name="object 25"/>
            <p:cNvSpPr/>
            <p:nvPr/>
          </p:nvSpPr>
          <p:spPr>
            <a:xfrm>
              <a:off x="2521292" y="3959326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83" y="405549"/>
                  </a:moveTo>
                  <a:lnTo>
                    <a:pt x="0" y="405549"/>
                  </a:lnTo>
                  <a:lnTo>
                    <a:pt x="0" y="0"/>
                  </a:lnTo>
                  <a:lnTo>
                    <a:pt x="202653" y="0"/>
                  </a:lnTo>
                  <a:lnTo>
                    <a:pt x="233070" y="30454"/>
                  </a:lnTo>
                  <a:lnTo>
                    <a:pt x="30416" y="30454"/>
                  </a:lnTo>
                  <a:lnTo>
                    <a:pt x="30416" y="375145"/>
                  </a:lnTo>
                  <a:lnTo>
                    <a:pt x="314083" y="375145"/>
                  </a:lnTo>
                  <a:lnTo>
                    <a:pt x="314083" y="405549"/>
                  </a:lnTo>
                  <a:close/>
                </a:path>
                <a:path w="314325" h="405764">
                  <a:moveTo>
                    <a:pt x="314083" y="375145"/>
                  </a:moveTo>
                  <a:lnTo>
                    <a:pt x="283718" y="375145"/>
                  </a:lnTo>
                  <a:lnTo>
                    <a:pt x="283718" y="136867"/>
                  </a:lnTo>
                  <a:lnTo>
                    <a:pt x="172250" y="136867"/>
                  </a:lnTo>
                  <a:lnTo>
                    <a:pt x="172250" y="30454"/>
                  </a:lnTo>
                  <a:lnTo>
                    <a:pt x="233070" y="30454"/>
                  </a:lnTo>
                  <a:lnTo>
                    <a:pt x="245703" y="43103"/>
                  </a:lnTo>
                  <a:lnTo>
                    <a:pt x="202653" y="43103"/>
                  </a:lnTo>
                  <a:lnTo>
                    <a:pt x="202653" y="106464"/>
                  </a:lnTo>
                  <a:lnTo>
                    <a:pt x="308984" y="106464"/>
                  </a:lnTo>
                  <a:lnTo>
                    <a:pt x="314083" y="111569"/>
                  </a:lnTo>
                  <a:lnTo>
                    <a:pt x="314083" y="375145"/>
                  </a:lnTo>
                  <a:close/>
                </a:path>
                <a:path w="314325" h="405764">
                  <a:moveTo>
                    <a:pt x="308984" y="106464"/>
                  </a:moveTo>
                  <a:lnTo>
                    <a:pt x="265963" y="106464"/>
                  </a:lnTo>
                  <a:lnTo>
                    <a:pt x="202653" y="43103"/>
                  </a:lnTo>
                  <a:lnTo>
                    <a:pt x="245703" y="43103"/>
                  </a:lnTo>
                  <a:lnTo>
                    <a:pt x="308984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8524" y="3956545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71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565" y="0"/>
                  </a:lnTo>
                  <a:lnTo>
                    <a:pt x="209345" y="2781"/>
                  </a:lnTo>
                  <a:lnTo>
                    <a:pt x="5549" y="2781"/>
                  </a:lnTo>
                  <a:lnTo>
                    <a:pt x="2768" y="5600"/>
                  </a:lnTo>
                  <a:lnTo>
                    <a:pt x="5549" y="5600"/>
                  </a:lnTo>
                  <a:lnTo>
                    <a:pt x="5549" y="405561"/>
                  </a:lnTo>
                  <a:lnTo>
                    <a:pt x="2768" y="405561"/>
                  </a:lnTo>
                  <a:lnTo>
                    <a:pt x="5549" y="408330"/>
                  </a:lnTo>
                  <a:lnTo>
                    <a:pt x="319671" y="408330"/>
                  </a:lnTo>
                  <a:lnTo>
                    <a:pt x="319671" y="411111"/>
                  </a:lnTo>
                  <a:close/>
                </a:path>
                <a:path w="320039" h="411479">
                  <a:moveTo>
                    <a:pt x="5549" y="5600"/>
                  </a:moveTo>
                  <a:lnTo>
                    <a:pt x="2768" y="5600"/>
                  </a:lnTo>
                  <a:lnTo>
                    <a:pt x="5549" y="2781"/>
                  </a:lnTo>
                  <a:lnTo>
                    <a:pt x="5549" y="5600"/>
                  </a:lnTo>
                  <a:close/>
                </a:path>
                <a:path w="320039" h="411479">
                  <a:moveTo>
                    <a:pt x="204278" y="5600"/>
                  </a:moveTo>
                  <a:lnTo>
                    <a:pt x="5549" y="5600"/>
                  </a:lnTo>
                  <a:lnTo>
                    <a:pt x="5549" y="2781"/>
                  </a:lnTo>
                  <a:lnTo>
                    <a:pt x="209345" y="2781"/>
                  </a:lnTo>
                  <a:lnTo>
                    <a:pt x="211325" y="4762"/>
                  </a:lnTo>
                  <a:lnTo>
                    <a:pt x="203441" y="4762"/>
                  </a:lnTo>
                  <a:lnTo>
                    <a:pt x="204278" y="5600"/>
                  </a:lnTo>
                  <a:close/>
                </a:path>
                <a:path w="320039" h="411479">
                  <a:moveTo>
                    <a:pt x="314070" y="115480"/>
                  </a:moveTo>
                  <a:lnTo>
                    <a:pt x="203441" y="4762"/>
                  </a:lnTo>
                  <a:lnTo>
                    <a:pt x="205422" y="5600"/>
                  </a:lnTo>
                  <a:lnTo>
                    <a:pt x="212163" y="5600"/>
                  </a:lnTo>
                  <a:lnTo>
                    <a:pt x="319671" y="113157"/>
                  </a:lnTo>
                  <a:lnTo>
                    <a:pt x="319671" y="114350"/>
                  </a:lnTo>
                  <a:lnTo>
                    <a:pt x="314070" y="114350"/>
                  </a:lnTo>
                  <a:lnTo>
                    <a:pt x="314070" y="115480"/>
                  </a:lnTo>
                  <a:close/>
                </a:path>
                <a:path w="320039" h="411479">
                  <a:moveTo>
                    <a:pt x="212163" y="5600"/>
                  </a:moveTo>
                  <a:lnTo>
                    <a:pt x="205422" y="5600"/>
                  </a:lnTo>
                  <a:lnTo>
                    <a:pt x="203441" y="4762"/>
                  </a:lnTo>
                  <a:lnTo>
                    <a:pt x="211325" y="4762"/>
                  </a:lnTo>
                  <a:lnTo>
                    <a:pt x="212163" y="5600"/>
                  </a:lnTo>
                  <a:close/>
                </a:path>
                <a:path w="320039" h="411479">
                  <a:moveTo>
                    <a:pt x="289267" y="380707"/>
                  </a:moveTo>
                  <a:lnTo>
                    <a:pt x="30353" y="380707"/>
                  </a:lnTo>
                  <a:lnTo>
                    <a:pt x="30353" y="30416"/>
                  </a:lnTo>
                  <a:lnTo>
                    <a:pt x="177800" y="30416"/>
                  </a:lnTo>
                  <a:lnTo>
                    <a:pt x="177800" y="33235"/>
                  </a:lnTo>
                  <a:lnTo>
                    <a:pt x="35966" y="33235"/>
                  </a:lnTo>
                  <a:lnTo>
                    <a:pt x="33185" y="36017"/>
                  </a:lnTo>
                  <a:lnTo>
                    <a:pt x="35966" y="36017"/>
                  </a:lnTo>
                  <a:lnTo>
                    <a:pt x="35966" y="375094"/>
                  </a:lnTo>
                  <a:lnTo>
                    <a:pt x="33185" y="375094"/>
                  </a:lnTo>
                  <a:lnTo>
                    <a:pt x="35966" y="377926"/>
                  </a:lnTo>
                  <a:lnTo>
                    <a:pt x="289267" y="377926"/>
                  </a:lnTo>
                  <a:lnTo>
                    <a:pt x="289267" y="380707"/>
                  </a:lnTo>
                  <a:close/>
                </a:path>
                <a:path w="320039" h="411479">
                  <a:moveTo>
                    <a:pt x="35966" y="36017"/>
                  </a:moveTo>
                  <a:lnTo>
                    <a:pt x="33185" y="36017"/>
                  </a:lnTo>
                  <a:lnTo>
                    <a:pt x="35966" y="33235"/>
                  </a:lnTo>
                  <a:lnTo>
                    <a:pt x="35966" y="36017"/>
                  </a:lnTo>
                  <a:close/>
                </a:path>
                <a:path w="320039" h="411479">
                  <a:moveTo>
                    <a:pt x="172237" y="36017"/>
                  </a:moveTo>
                  <a:lnTo>
                    <a:pt x="35966" y="36017"/>
                  </a:lnTo>
                  <a:lnTo>
                    <a:pt x="35966" y="33235"/>
                  </a:lnTo>
                  <a:lnTo>
                    <a:pt x="172237" y="33235"/>
                  </a:lnTo>
                  <a:lnTo>
                    <a:pt x="172237" y="36017"/>
                  </a:lnTo>
                  <a:close/>
                </a:path>
                <a:path w="320039" h="411479">
                  <a:moveTo>
                    <a:pt x="283667" y="142481"/>
                  </a:moveTo>
                  <a:lnTo>
                    <a:pt x="172237" y="142481"/>
                  </a:lnTo>
                  <a:lnTo>
                    <a:pt x="172237" y="33235"/>
                  </a:lnTo>
                  <a:lnTo>
                    <a:pt x="175018" y="36017"/>
                  </a:lnTo>
                  <a:lnTo>
                    <a:pt x="177800" y="36017"/>
                  </a:lnTo>
                  <a:lnTo>
                    <a:pt x="177800" y="136867"/>
                  </a:lnTo>
                  <a:lnTo>
                    <a:pt x="175018" y="136867"/>
                  </a:lnTo>
                  <a:lnTo>
                    <a:pt x="177800" y="139649"/>
                  </a:lnTo>
                  <a:lnTo>
                    <a:pt x="283667" y="139649"/>
                  </a:lnTo>
                  <a:lnTo>
                    <a:pt x="283667" y="142481"/>
                  </a:lnTo>
                  <a:close/>
                </a:path>
                <a:path w="320039" h="411479">
                  <a:moveTo>
                    <a:pt x="177800" y="36017"/>
                  </a:moveTo>
                  <a:lnTo>
                    <a:pt x="175018" y="36017"/>
                  </a:lnTo>
                  <a:lnTo>
                    <a:pt x="172237" y="33235"/>
                  </a:lnTo>
                  <a:lnTo>
                    <a:pt x="177800" y="33235"/>
                  </a:lnTo>
                  <a:lnTo>
                    <a:pt x="177800" y="36017"/>
                  </a:lnTo>
                  <a:close/>
                </a:path>
                <a:path w="320039" h="411479">
                  <a:moveTo>
                    <a:pt x="275475" y="112064"/>
                  </a:moveTo>
                  <a:lnTo>
                    <a:pt x="202603" y="112064"/>
                  </a:lnTo>
                  <a:lnTo>
                    <a:pt x="202603" y="39141"/>
                  </a:lnTo>
                  <a:lnTo>
                    <a:pt x="209342" y="45885"/>
                  </a:lnTo>
                  <a:lnTo>
                    <a:pt x="208203" y="45885"/>
                  </a:lnTo>
                  <a:lnTo>
                    <a:pt x="203441" y="47879"/>
                  </a:lnTo>
                  <a:lnTo>
                    <a:pt x="208203" y="52645"/>
                  </a:lnTo>
                  <a:lnTo>
                    <a:pt x="208203" y="106464"/>
                  </a:lnTo>
                  <a:lnTo>
                    <a:pt x="205422" y="106464"/>
                  </a:lnTo>
                  <a:lnTo>
                    <a:pt x="208203" y="109245"/>
                  </a:lnTo>
                  <a:lnTo>
                    <a:pt x="264758" y="109245"/>
                  </a:lnTo>
                  <a:lnTo>
                    <a:pt x="266738" y="111226"/>
                  </a:lnTo>
                  <a:lnTo>
                    <a:pt x="274638" y="111226"/>
                  </a:lnTo>
                  <a:lnTo>
                    <a:pt x="275475" y="112064"/>
                  </a:lnTo>
                  <a:close/>
                </a:path>
                <a:path w="320039" h="411479">
                  <a:moveTo>
                    <a:pt x="208203" y="52645"/>
                  </a:moveTo>
                  <a:lnTo>
                    <a:pt x="203441" y="47879"/>
                  </a:lnTo>
                  <a:lnTo>
                    <a:pt x="208203" y="45885"/>
                  </a:lnTo>
                  <a:lnTo>
                    <a:pt x="208203" y="52645"/>
                  </a:lnTo>
                  <a:close/>
                </a:path>
                <a:path w="320039" h="411479">
                  <a:moveTo>
                    <a:pt x="266738" y="111226"/>
                  </a:moveTo>
                  <a:lnTo>
                    <a:pt x="208203" y="52645"/>
                  </a:lnTo>
                  <a:lnTo>
                    <a:pt x="208203" y="45885"/>
                  </a:lnTo>
                  <a:lnTo>
                    <a:pt x="209342" y="45885"/>
                  </a:lnTo>
                  <a:lnTo>
                    <a:pt x="269878" y="106464"/>
                  </a:lnTo>
                  <a:lnTo>
                    <a:pt x="268731" y="106464"/>
                  </a:lnTo>
                  <a:lnTo>
                    <a:pt x="266738" y="111226"/>
                  </a:lnTo>
                  <a:close/>
                </a:path>
                <a:path w="320039" h="411479">
                  <a:moveTo>
                    <a:pt x="208203" y="109245"/>
                  </a:moveTo>
                  <a:lnTo>
                    <a:pt x="205422" y="106464"/>
                  </a:lnTo>
                  <a:lnTo>
                    <a:pt x="208203" y="106464"/>
                  </a:lnTo>
                  <a:lnTo>
                    <a:pt x="208203" y="109245"/>
                  </a:lnTo>
                  <a:close/>
                </a:path>
                <a:path w="320039" h="411479">
                  <a:moveTo>
                    <a:pt x="264758" y="109245"/>
                  </a:moveTo>
                  <a:lnTo>
                    <a:pt x="208203" y="109245"/>
                  </a:lnTo>
                  <a:lnTo>
                    <a:pt x="208203" y="106464"/>
                  </a:lnTo>
                  <a:lnTo>
                    <a:pt x="261979" y="106464"/>
                  </a:lnTo>
                  <a:lnTo>
                    <a:pt x="264758" y="109245"/>
                  </a:lnTo>
                  <a:close/>
                </a:path>
                <a:path w="320039" h="411479">
                  <a:moveTo>
                    <a:pt x="274638" y="111226"/>
                  </a:moveTo>
                  <a:lnTo>
                    <a:pt x="266738" y="111226"/>
                  </a:lnTo>
                  <a:lnTo>
                    <a:pt x="268731" y="106464"/>
                  </a:lnTo>
                  <a:lnTo>
                    <a:pt x="269878" y="106464"/>
                  </a:lnTo>
                  <a:lnTo>
                    <a:pt x="274638" y="111226"/>
                  </a:lnTo>
                  <a:close/>
                </a:path>
                <a:path w="320039" h="411479">
                  <a:moveTo>
                    <a:pt x="314871" y="116281"/>
                  </a:moveTo>
                  <a:lnTo>
                    <a:pt x="314070" y="115480"/>
                  </a:lnTo>
                  <a:lnTo>
                    <a:pt x="314070" y="114350"/>
                  </a:lnTo>
                  <a:lnTo>
                    <a:pt x="314871" y="116281"/>
                  </a:lnTo>
                  <a:close/>
                </a:path>
                <a:path w="320039" h="411479">
                  <a:moveTo>
                    <a:pt x="319671" y="116281"/>
                  </a:moveTo>
                  <a:lnTo>
                    <a:pt x="314871" y="116281"/>
                  </a:lnTo>
                  <a:lnTo>
                    <a:pt x="314070" y="114350"/>
                  </a:lnTo>
                  <a:lnTo>
                    <a:pt x="319671" y="114350"/>
                  </a:lnTo>
                  <a:lnTo>
                    <a:pt x="319671" y="116281"/>
                  </a:lnTo>
                  <a:close/>
                </a:path>
                <a:path w="320039" h="411479">
                  <a:moveTo>
                    <a:pt x="314070" y="408330"/>
                  </a:moveTo>
                  <a:lnTo>
                    <a:pt x="314070" y="115480"/>
                  </a:lnTo>
                  <a:lnTo>
                    <a:pt x="314871" y="116281"/>
                  </a:lnTo>
                  <a:lnTo>
                    <a:pt x="319671" y="116281"/>
                  </a:lnTo>
                  <a:lnTo>
                    <a:pt x="319671" y="405561"/>
                  </a:lnTo>
                  <a:lnTo>
                    <a:pt x="316852" y="405561"/>
                  </a:lnTo>
                  <a:lnTo>
                    <a:pt x="314070" y="408330"/>
                  </a:lnTo>
                  <a:close/>
                </a:path>
                <a:path w="320039" h="411479">
                  <a:moveTo>
                    <a:pt x="177800" y="139649"/>
                  </a:moveTo>
                  <a:lnTo>
                    <a:pt x="175018" y="136867"/>
                  </a:lnTo>
                  <a:lnTo>
                    <a:pt x="177800" y="136867"/>
                  </a:lnTo>
                  <a:lnTo>
                    <a:pt x="177800" y="139649"/>
                  </a:lnTo>
                  <a:close/>
                </a:path>
                <a:path w="320039" h="411479">
                  <a:moveTo>
                    <a:pt x="289267" y="142481"/>
                  </a:moveTo>
                  <a:lnTo>
                    <a:pt x="286486" y="142481"/>
                  </a:lnTo>
                  <a:lnTo>
                    <a:pt x="283667" y="139649"/>
                  </a:lnTo>
                  <a:lnTo>
                    <a:pt x="177800" y="139649"/>
                  </a:lnTo>
                  <a:lnTo>
                    <a:pt x="177800" y="136867"/>
                  </a:lnTo>
                  <a:lnTo>
                    <a:pt x="289267" y="136867"/>
                  </a:lnTo>
                  <a:lnTo>
                    <a:pt x="289267" y="142481"/>
                  </a:lnTo>
                  <a:close/>
                </a:path>
                <a:path w="320039" h="411479">
                  <a:moveTo>
                    <a:pt x="283667" y="377926"/>
                  </a:moveTo>
                  <a:lnTo>
                    <a:pt x="283667" y="139649"/>
                  </a:lnTo>
                  <a:lnTo>
                    <a:pt x="286486" y="142481"/>
                  </a:lnTo>
                  <a:lnTo>
                    <a:pt x="289267" y="142481"/>
                  </a:lnTo>
                  <a:lnTo>
                    <a:pt x="289267" y="375094"/>
                  </a:lnTo>
                  <a:lnTo>
                    <a:pt x="286486" y="375094"/>
                  </a:lnTo>
                  <a:lnTo>
                    <a:pt x="283667" y="377926"/>
                  </a:lnTo>
                  <a:close/>
                </a:path>
                <a:path w="320039" h="411479">
                  <a:moveTo>
                    <a:pt x="35966" y="377926"/>
                  </a:moveTo>
                  <a:lnTo>
                    <a:pt x="33185" y="375094"/>
                  </a:lnTo>
                  <a:lnTo>
                    <a:pt x="35966" y="375094"/>
                  </a:lnTo>
                  <a:lnTo>
                    <a:pt x="35966" y="377926"/>
                  </a:lnTo>
                  <a:close/>
                </a:path>
                <a:path w="320039" h="411479">
                  <a:moveTo>
                    <a:pt x="283667" y="377926"/>
                  </a:moveTo>
                  <a:lnTo>
                    <a:pt x="35966" y="377926"/>
                  </a:lnTo>
                  <a:lnTo>
                    <a:pt x="35966" y="375094"/>
                  </a:lnTo>
                  <a:lnTo>
                    <a:pt x="283667" y="375094"/>
                  </a:lnTo>
                  <a:lnTo>
                    <a:pt x="283667" y="377926"/>
                  </a:lnTo>
                  <a:close/>
                </a:path>
                <a:path w="320039" h="411479">
                  <a:moveTo>
                    <a:pt x="289267" y="377926"/>
                  </a:moveTo>
                  <a:lnTo>
                    <a:pt x="283667" y="377926"/>
                  </a:lnTo>
                  <a:lnTo>
                    <a:pt x="286486" y="375094"/>
                  </a:lnTo>
                  <a:lnTo>
                    <a:pt x="289267" y="375094"/>
                  </a:lnTo>
                  <a:lnTo>
                    <a:pt x="289267" y="377926"/>
                  </a:lnTo>
                  <a:close/>
                </a:path>
                <a:path w="320039" h="411479">
                  <a:moveTo>
                    <a:pt x="5549" y="408330"/>
                  </a:moveTo>
                  <a:lnTo>
                    <a:pt x="2768" y="405561"/>
                  </a:lnTo>
                  <a:lnTo>
                    <a:pt x="5549" y="405561"/>
                  </a:lnTo>
                  <a:lnTo>
                    <a:pt x="5549" y="408330"/>
                  </a:lnTo>
                  <a:close/>
                </a:path>
                <a:path w="320039" h="411479">
                  <a:moveTo>
                    <a:pt x="314070" y="408330"/>
                  </a:moveTo>
                  <a:lnTo>
                    <a:pt x="5549" y="408330"/>
                  </a:lnTo>
                  <a:lnTo>
                    <a:pt x="5549" y="405561"/>
                  </a:lnTo>
                  <a:lnTo>
                    <a:pt x="314070" y="405561"/>
                  </a:lnTo>
                  <a:lnTo>
                    <a:pt x="314070" y="408330"/>
                  </a:lnTo>
                  <a:close/>
                </a:path>
                <a:path w="320039" h="411479">
                  <a:moveTo>
                    <a:pt x="319671" y="408330"/>
                  </a:moveTo>
                  <a:lnTo>
                    <a:pt x="314070" y="408330"/>
                  </a:lnTo>
                  <a:lnTo>
                    <a:pt x="316852" y="405561"/>
                  </a:lnTo>
                  <a:lnTo>
                    <a:pt x="319671" y="405561"/>
                  </a:lnTo>
                  <a:lnTo>
                    <a:pt x="319671" y="40833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85033" y="4221010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70" y="405511"/>
                  </a:moveTo>
                  <a:lnTo>
                    <a:pt x="0" y="405511"/>
                  </a:lnTo>
                  <a:lnTo>
                    <a:pt x="0" y="0"/>
                  </a:lnTo>
                  <a:lnTo>
                    <a:pt x="202653" y="0"/>
                  </a:lnTo>
                  <a:lnTo>
                    <a:pt x="233039" y="30416"/>
                  </a:lnTo>
                  <a:lnTo>
                    <a:pt x="30403" y="30416"/>
                  </a:lnTo>
                  <a:lnTo>
                    <a:pt x="30403" y="375094"/>
                  </a:lnTo>
                  <a:lnTo>
                    <a:pt x="314070" y="375094"/>
                  </a:lnTo>
                  <a:lnTo>
                    <a:pt x="314070" y="405511"/>
                  </a:lnTo>
                  <a:close/>
                </a:path>
                <a:path w="314325" h="405764">
                  <a:moveTo>
                    <a:pt x="314070" y="375094"/>
                  </a:moveTo>
                  <a:lnTo>
                    <a:pt x="283718" y="375094"/>
                  </a:lnTo>
                  <a:lnTo>
                    <a:pt x="283718" y="136880"/>
                  </a:lnTo>
                  <a:lnTo>
                    <a:pt x="172237" y="136880"/>
                  </a:lnTo>
                  <a:lnTo>
                    <a:pt x="172237" y="30416"/>
                  </a:lnTo>
                  <a:lnTo>
                    <a:pt x="233039" y="30416"/>
                  </a:lnTo>
                  <a:lnTo>
                    <a:pt x="245726" y="43116"/>
                  </a:lnTo>
                  <a:lnTo>
                    <a:pt x="202653" y="43116"/>
                  </a:lnTo>
                  <a:lnTo>
                    <a:pt x="202653" y="106464"/>
                  </a:lnTo>
                  <a:lnTo>
                    <a:pt x="309008" y="106464"/>
                  </a:lnTo>
                  <a:lnTo>
                    <a:pt x="314070" y="111531"/>
                  </a:lnTo>
                  <a:lnTo>
                    <a:pt x="314070" y="375094"/>
                  </a:lnTo>
                  <a:close/>
                </a:path>
                <a:path w="314325" h="405764">
                  <a:moveTo>
                    <a:pt x="309008" y="106464"/>
                  </a:moveTo>
                  <a:lnTo>
                    <a:pt x="265950" y="106464"/>
                  </a:lnTo>
                  <a:lnTo>
                    <a:pt x="202653" y="43116"/>
                  </a:lnTo>
                  <a:lnTo>
                    <a:pt x="245726" y="43116"/>
                  </a:lnTo>
                  <a:lnTo>
                    <a:pt x="309008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2252" y="4218241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84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578" y="0"/>
                  </a:lnTo>
                  <a:lnTo>
                    <a:pt x="209345" y="2768"/>
                  </a:lnTo>
                  <a:lnTo>
                    <a:pt x="5562" y="2768"/>
                  </a:lnTo>
                  <a:lnTo>
                    <a:pt x="2781" y="5600"/>
                  </a:lnTo>
                  <a:lnTo>
                    <a:pt x="5562" y="5600"/>
                  </a:lnTo>
                  <a:lnTo>
                    <a:pt x="5562" y="405498"/>
                  </a:lnTo>
                  <a:lnTo>
                    <a:pt x="2781" y="405498"/>
                  </a:lnTo>
                  <a:lnTo>
                    <a:pt x="5562" y="408279"/>
                  </a:lnTo>
                  <a:lnTo>
                    <a:pt x="319684" y="408279"/>
                  </a:lnTo>
                  <a:lnTo>
                    <a:pt x="319684" y="411111"/>
                  </a:lnTo>
                  <a:close/>
                </a:path>
                <a:path w="320039" h="411479">
                  <a:moveTo>
                    <a:pt x="5562" y="5600"/>
                  </a:moveTo>
                  <a:lnTo>
                    <a:pt x="2781" y="5600"/>
                  </a:lnTo>
                  <a:lnTo>
                    <a:pt x="5562" y="2768"/>
                  </a:lnTo>
                  <a:lnTo>
                    <a:pt x="5562" y="5600"/>
                  </a:lnTo>
                  <a:close/>
                </a:path>
                <a:path w="320039" h="411479">
                  <a:moveTo>
                    <a:pt x="204291" y="5600"/>
                  </a:moveTo>
                  <a:lnTo>
                    <a:pt x="5562" y="5600"/>
                  </a:lnTo>
                  <a:lnTo>
                    <a:pt x="5562" y="2768"/>
                  </a:lnTo>
                  <a:lnTo>
                    <a:pt x="209345" y="2768"/>
                  </a:lnTo>
                  <a:lnTo>
                    <a:pt x="211338" y="4762"/>
                  </a:lnTo>
                  <a:lnTo>
                    <a:pt x="203453" y="4762"/>
                  </a:lnTo>
                  <a:lnTo>
                    <a:pt x="204291" y="5600"/>
                  </a:lnTo>
                  <a:close/>
                </a:path>
                <a:path w="320039" h="411479">
                  <a:moveTo>
                    <a:pt x="314083" y="115493"/>
                  </a:moveTo>
                  <a:lnTo>
                    <a:pt x="203453" y="4762"/>
                  </a:lnTo>
                  <a:lnTo>
                    <a:pt x="205435" y="5600"/>
                  </a:lnTo>
                  <a:lnTo>
                    <a:pt x="212176" y="5600"/>
                  </a:lnTo>
                  <a:lnTo>
                    <a:pt x="319684" y="113157"/>
                  </a:lnTo>
                  <a:lnTo>
                    <a:pt x="319684" y="114300"/>
                  </a:lnTo>
                  <a:lnTo>
                    <a:pt x="314083" y="114300"/>
                  </a:lnTo>
                  <a:lnTo>
                    <a:pt x="314083" y="115493"/>
                  </a:lnTo>
                  <a:close/>
                </a:path>
                <a:path w="320039" h="411479">
                  <a:moveTo>
                    <a:pt x="212176" y="5600"/>
                  </a:moveTo>
                  <a:lnTo>
                    <a:pt x="205435" y="5600"/>
                  </a:lnTo>
                  <a:lnTo>
                    <a:pt x="203453" y="4762"/>
                  </a:lnTo>
                  <a:lnTo>
                    <a:pt x="211338" y="4762"/>
                  </a:lnTo>
                  <a:lnTo>
                    <a:pt x="212176" y="5600"/>
                  </a:lnTo>
                  <a:close/>
                </a:path>
                <a:path w="320039" h="411479">
                  <a:moveTo>
                    <a:pt x="289280" y="380695"/>
                  </a:moveTo>
                  <a:lnTo>
                    <a:pt x="30365" y="380695"/>
                  </a:lnTo>
                  <a:lnTo>
                    <a:pt x="30365" y="30403"/>
                  </a:lnTo>
                  <a:lnTo>
                    <a:pt x="177800" y="30403"/>
                  </a:lnTo>
                  <a:lnTo>
                    <a:pt x="177800" y="33185"/>
                  </a:lnTo>
                  <a:lnTo>
                    <a:pt x="35966" y="33185"/>
                  </a:lnTo>
                  <a:lnTo>
                    <a:pt x="33185" y="36004"/>
                  </a:lnTo>
                  <a:lnTo>
                    <a:pt x="35966" y="36004"/>
                  </a:lnTo>
                  <a:lnTo>
                    <a:pt x="35966" y="375094"/>
                  </a:lnTo>
                  <a:lnTo>
                    <a:pt x="33185" y="375094"/>
                  </a:lnTo>
                  <a:lnTo>
                    <a:pt x="35966" y="377863"/>
                  </a:lnTo>
                  <a:lnTo>
                    <a:pt x="289280" y="377863"/>
                  </a:lnTo>
                  <a:lnTo>
                    <a:pt x="289280" y="380695"/>
                  </a:lnTo>
                  <a:close/>
                </a:path>
                <a:path w="320039" h="411479">
                  <a:moveTo>
                    <a:pt x="35966" y="36004"/>
                  </a:moveTo>
                  <a:lnTo>
                    <a:pt x="33185" y="36004"/>
                  </a:lnTo>
                  <a:lnTo>
                    <a:pt x="35966" y="33185"/>
                  </a:lnTo>
                  <a:lnTo>
                    <a:pt x="35966" y="36004"/>
                  </a:lnTo>
                  <a:close/>
                </a:path>
                <a:path w="320039" h="411479">
                  <a:moveTo>
                    <a:pt x="172250" y="36004"/>
                  </a:moveTo>
                  <a:lnTo>
                    <a:pt x="35966" y="36004"/>
                  </a:lnTo>
                  <a:lnTo>
                    <a:pt x="35966" y="33185"/>
                  </a:lnTo>
                  <a:lnTo>
                    <a:pt x="172250" y="33185"/>
                  </a:lnTo>
                  <a:lnTo>
                    <a:pt x="172250" y="36004"/>
                  </a:lnTo>
                  <a:close/>
                </a:path>
                <a:path w="320039" h="411479">
                  <a:moveTo>
                    <a:pt x="283667" y="142417"/>
                  </a:moveTo>
                  <a:lnTo>
                    <a:pt x="172250" y="142417"/>
                  </a:lnTo>
                  <a:lnTo>
                    <a:pt x="172250" y="33185"/>
                  </a:lnTo>
                  <a:lnTo>
                    <a:pt x="175018" y="36004"/>
                  </a:lnTo>
                  <a:lnTo>
                    <a:pt x="177800" y="36004"/>
                  </a:lnTo>
                  <a:lnTo>
                    <a:pt x="177800" y="136817"/>
                  </a:lnTo>
                  <a:lnTo>
                    <a:pt x="175018" y="136817"/>
                  </a:lnTo>
                  <a:lnTo>
                    <a:pt x="177800" y="139649"/>
                  </a:lnTo>
                  <a:lnTo>
                    <a:pt x="283667" y="139649"/>
                  </a:lnTo>
                  <a:lnTo>
                    <a:pt x="283667" y="142417"/>
                  </a:lnTo>
                  <a:close/>
                </a:path>
                <a:path w="320039" h="411479">
                  <a:moveTo>
                    <a:pt x="177800" y="36004"/>
                  </a:moveTo>
                  <a:lnTo>
                    <a:pt x="175018" y="36004"/>
                  </a:lnTo>
                  <a:lnTo>
                    <a:pt x="172250" y="33185"/>
                  </a:lnTo>
                  <a:lnTo>
                    <a:pt x="177800" y="33185"/>
                  </a:lnTo>
                  <a:lnTo>
                    <a:pt x="177800" y="36004"/>
                  </a:lnTo>
                  <a:close/>
                </a:path>
                <a:path w="320039" h="411479">
                  <a:moveTo>
                    <a:pt x="275488" y="112013"/>
                  </a:moveTo>
                  <a:lnTo>
                    <a:pt x="202603" y="112013"/>
                  </a:lnTo>
                  <a:lnTo>
                    <a:pt x="202603" y="39090"/>
                  </a:lnTo>
                  <a:lnTo>
                    <a:pt x="209394" y="45885"/>
                  </a:lnTo>
                  <a:lnTo>
                    <a:pt x="208216" y="45885"/>
                  </a:lnTo>
                  <a:lnTo>
                    <a:pt x="203453" y="47815"/>
                  </a:lnTo>
                  <a:lnTo>
                    <a:pt x="208216" y="52585"/>
                  </a:lnTo>
                  <a:lnTo>
                    <a:pt x="208216" y="106400"/>
                  </a:lnTo>
                  <a:lnTo>
                    <a:pt x="205435" y="106400"/>
                  </a:lnTo>
                  <a:lnTo>
                    <a:pt x="208216" y="109232"/>
                  </a:lnTo>
                  <a:lnTo>
                    <a:pt x="264772" y="109232"/>
                  </a:lnTo>
                  <a:lnTo>
                    <a:pt x="266750" y="111213"/>
                  </a:lnTo>
                  <a:lnTo>
                    <a:pt x="274688" y="111213"/>
                  </a:lnTo>
                  <a:lnTo>
                    <a:pt x="275488" y="112013"/>
                  </a:lnTo>
                  <a:close/>
                </a:path>
                <a:path w="320039" h="411479">
                  <a:moveTo>
                    <a:pt x="208216" y="52585"/>
                  </a:moveTo>
                  <a:lnTo>
                    <a:pt x="203453" y="47815"/>
                  </a:lnTo>
                  <a:lnTo>
                    <a:pt x="208216" y="45885"/>
                  </a:lnTo>
                  <a:lnTo>
                    <a:pt x="208216" y="52585"/>
                  </a:lnTo>
                  <a:close/>
                </a:path>
                <a:path w="320039" h="411479">
                  <a:moveTo>
                    <a:pt x="266750" y="111213"/>
                  </a:moveTo>
                  <a:lnTo>
                    <a:pt x="208216" y="52585"/>
                  </a:lnTo>
                  <a:lnTo>
                    <a:pt x="208216" y="45885"/>
                  </a:lnTo>
                  <a:lnTo>
                    <a:pt x="209394" y="45885"/>
                  </a:lnTo>
                  <a:lnTo>
                    <a:pt x="269877" y="106400"/>
                  </a:lnTo>
                  <a:lnTo>
                    <a:pt x="268731" y="106400"/>
                  </a:lnTo>
                  <a:lnTo>
                    <a:pt x="266750" y="111213"/>
                  </a:lnTo>
                  <a:close/>
                </a:path>
                <a:path w="320039" h="411479">
                  <a:moveTo>
                    <a:pt x="208216" y="109232"/>
                  </a:moveTo>
                  <a:lnTo>
                    <a:pt x="205435" y="106400"/>
                  </a:lnTo>
                  <a:lnTo>
                    <a:pt x="208216" y="106400"/>
                  </a:lnTo>
                  <a:lnTo>
                    <a:pt x="208216" y="109232"/>
                  </a:lnTo>
                  <a:close/>
                </a:path>
                <a:path w="320039" h="411479">
                  <a:moveTo>
                    <a:pt x="264772" y="109232"/>
                  </a:moveTo>
                  <a:lnTo>
                    <a:pt x="208216" y="109232"/>
                  </a:lnTo>
                  <a:lnTo>
                    <a:pt x="208216" y="106400"/>
                  </a:lnTo>
                  <a:lnTo>
                    <a:pt x="261945" y="106400"/>
                  </a:lnTo>
                  <a:lnTo>
                    <a:pt x="264772" y="109232"/>
                  </a:lnTo>
                  <a:close/>
                </a:path>
                <a:path w="320039" h="411479">
                  <a:moveTo>
                    <a:pt x="274688" y="111213"/>
                  </a:moveTo>
                  <a:lnTo>
                    <a:pt x="266750" y="111213"/>
                  </a:lnTo>
                  <a:lnTo>
                    <a:pt x="268731" y="106400"/>
                  </a:lnTo>
                  <a:lnTo>
                    <a:pt x="269877" y="106400"/>
                  </a:lnTo>
                  <a:lnTo>
                    <a:pt x="274688" y="111213"/>
                  </a:lnTo>
                  <a:close/>
                </a:path>
                <a:path w="320039" h="411479">
                  <a:moveTo>
                    <a:pt x="314871" y="116281"/>
                  </a:moveTo>
                  <a:lnTo>
                    <a:pt x="314083" y="115493"/>
                  </a:lnTo>
                  <a:lnTo>
                    <a:pt x="314083" y="114300"/>
                  </a:lnTo>
                  <a:lnTo>
                    <a:pt x="314871" y="116281"/>
                  </a:lnTo>
                  <a:close/>
                </a:path>
                <a:path w="320039" h="411479">
                  <a:moveTo>
                    <a:pt x="319684" y="116281"/>
                  </a:moveTo>
                  <a:lnTo>
                    <a:pt x="314871" y="116281"/>
                  </a:lnTo>
                  <a:lnTo>
                    <a:pt x="314083" y="114300"/>
                  </a:lnTo>
                  <a:lnTo>
                    <a:pt x="319684" y="114300"/>
                  </a:lnTo>
                  <a:lnTo>
                    <a:pt x="319684" y="116281"/>
                  </a:lnTo>
                  <a:close/>
                </a:path>
                <a:path w="320039" h="411479">
                  <a:moveTo>
                    <a:pt x="314083" y="408279"/>
                  </a:moveTo>
                  <a:lnTo>
                    <a:pt x="314083" y="115493"/>
                  </a:lnTo>
                  <a:lnTo>
                    <a:pt x="314871" y="116281"/>
                  </a:lnTo>
                  <a:lnTo>
                    <a:pt x="319684" y="116281"/>
                  </a:lnTo>
                  <a:lnTo>
                    <a:pt x="319684" y="405498"/>
                  </a:lnTo>
                  <a:lnTo>
                    <a:pt x="316852" y="405498"/>
                  </a:lnTo>
                  <a:lnTo>
                    <a:pt x="314083" y="408279"/>
                  </a:lnTo>
                  <a:close/>
                </a:path>
                <a:path w="320039" h="411479">
                  <a:moveTo>
                    <a:pt x="177800" y="139649"/>
                  </a:moveTo>
                  <a:lnTo>
                    <a:pt x="175018" y="136817"/>
                  </a:lnTo>
                  <a:lnTo>
                    <a:pt x="177800" y="136817"/>
                  </a:lnTo>
                  <a:lnTo>
                    <a:pt x="177800" y="139649"/>
                  </a:lnTo>
                  <a:close/>
                </a:path>
                <a:path w="320039" h="411479">
                  <a:moveTo>
                    <a:pt x="289280" y="142417"/>
                  </a:moveTo>
                  <a:lnTo>
                    <a:pt x="286499" y="142417"/>
                  </a:lnTo>
                  <a:lnTo>
                    <a:pt x="283667" y="139649"/>
                  </a:lnTo>
                  <a:lnTo>
                    <a:pt x="177800" y="139649"/>
                  </a:lnTo>
                  <a:lnTo>
                    <a:pt x="177800" y="136817"/>
                  </a:lnTo>
                  <a:lnTo>
                    <a:pt x="289280" y="136817"/>
                  </a:lnTo>
                  <a:lnTo>
                    <a:pt x="289280" y="142417"/>
                  </a:lnTo>
                  <a:close/>
                </a:path>
                <a:path w="320039" h="411479">
                  <a:moveTo>
                    <a:pt x="283667" y="377863"/>
                  </a:moveTo>
                  <a:lnTo>
                    <a:pt x="283667" y="139649"/>
                  </a:lnTo>
                  <a:lnTo>
                    <a:pt x="286499" y="142417"/>
                  </a:lnTo>
                  <a:lnTo>
                    <a:pt x="289280" y="142417"/>
                  </a:lnTo>
                  <a:lnTo>
                    <a:pt x="289280" y="375094"/>
                  </a:lnTo>
                  <a:lnTo>
                    <a:pt x="286499" y="375094"/>
                  </a:lnTo>
                  <a:lnTo>
                    <a:pt x="283667" y="377863"/>
                  </a:lnTo>
                  <a:close/>
                </a:path>
                <a:path w="320039" h="411479">
                  <a:moveTo>
                    <a:pt x="35966" y="377863"/>
                  </a:moveTo>
                  <a:lnTo>
                    <a:pt x="33185" y="375094"/>
                  </a:lnTo>
                  <a:lnTo>
                    <a:pt x="35966" y="375094"/>
                  </a:lnTo>
                  <a:lnTo>
                    <a:pt x="35966" y="377863"/>
                  </a:lnTo>
                  <a:close/>
                </a:path>
                <a:path w="320039" h="411479">
                  <a:moveTo>
                    <a:pt x="283667" y="377863"/>
                  </a:moveTo>
                  <a:lnTo>
                    <a:pt x="35966" y="377863"/>
                  </a:lnTo>
                  <a:lnTo>
                    <a:pt x="35966" y="375094"/>
                  </a:lnTo>
                  <a:lnTo>
                    <a:pt x="283667" y="375094"/>
                  </a:lnTo>
                  <a:lnTo>
                    <a:pt x="283667" y="377863"/>
                  </a:lnTo>
                  <a:close/>
                </a:path>
                <a:path w="320039" h="411479">
                  <a:moveTo>
                    <a:pt x="289280" y="377863"/>
                  </a:moveTo>
                  <a:lnTo>
                    <a:pt x="283667" y="377863"/>
                  </a:lnTo>
                  <a:lnTo>
                    <a:pt x="286499" y="375094"/>
                  </a:lnTo>
                  <a:lnTo>
                    <a:pt x="289280" y="375094"/>
                  </a:lnTo>
                  <a:lnTo>
                    <a:pt x="289280" y="377863"/>
                  </a:lnTo>
                  <a:close/>
                </a:path>
                <a:path w="320039" h="411479">
                  <a:moveTo>
                    <a:pt x="5562" y="408279"/>
                  </a:moveTo>
                  <a:lnTo>
                    <a:pt x="2781" y="405498"/>
                  </a:lnTo>
                  <a:lnTo>
                    <a:pt x="5562" y="405498"/>
                  </a:lnTo>
                  <a:lnTo>
                    <a:pt x="5562" y="408279"/>
                  </a:lnTo>
                  <a:close/>
                </a:path>
                <a:path w="320039" h="411479">
                  <a:moveTo>
                    <a:pt x="314083" y="408279"/>
                  </a:moveTo>
                  <a:lnTo>
                    <a:pt x="5562" y="408279"/>
                  </a:lnTo>
                  <a:lnTo>
                    <a:pt x="5562" y="405498"/>
                  </a:lnTo>
                  <a:lnTo>
                    <a:pt x="314083" y="405498"/>
                  </a:lnTo>
                  <a:lnTo>
                    <a:pt x="314083" y="408279"/>
                  </a:lnTo>
                  <a:close/>
                </a:path>
                <a:path w="320039" h="411479">
                  <a:moveTo>
                    <a:pt x="319684" y="408279"/>
                  </a:moveTo>
                  <a:lnTo>
                    <a:pt x="314083" y="408279"/>
                  </a:lnTo>
                  <a:lnTo>
                    <a:pt x="316852" y="405498"/>
                  </a:lnTo>
                  <a:lnTo>
                    <a:pt x="319684" y="405498"/>
                  </a:lnTo>
                  <a:lnTo>
                    <a:pt x="319684" y="408279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252444" y="3982491"/>
            <a:ext cx="320040" cy="411480"/>
            <a:chOff x="3252444" y="3982491"/>
            <a:chExt cx="320040" cy="411480"/>
          </a:xfrm>
        </p:grpSpPr>
        <p:sp>
          <p:nvSpPr>
            <p:cNvPr id="30" name="object 30"/>
            <p:cNvSpPr/>
            <p:nvPr/>
          </p:nvSpPr>
          <p:spPr>
            <a:xfrm>
              <a:off x="3255263" y="3985272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83" y="405549"/>
                  </a:moveTo>
                  <a:lnTo>
                    <a:pt x="0" y="405549"/>
                  </a:lnTo>
                  <a:lnTo>
                    <a:pt x="0" y="0"/>
                  </a:lnTo>
                  <a:lnTo>
                    <a:pt x="202603" y="0"/>
                  </a:lnTo>
                  <a:lnTo>
                    <a:pt x="232996" y="30403"/>
                  </a:lnTo>
                  <a:lnTo>
                    <a:pt x="30365" y="30403"/>
                  </a:lnTo>
                  <a:lnTo>
                    <a:pt x="30365" y="375094"/>
                  </a:lnTo>
                  <a:lnTo>
                    <a:pt x="314083" y="375094"/>
                  </a:lnTo>
                  <a:lnTo>
                    <a:pt x="314083" y="405549"/>
                  </a:lnTo>
                  <a:close/>
                </a:path>
                <a:path w="314325" h="405764">
                  <a:moveTo>
                    <a:pt x="314083" y="375094"/>
                  </a:moveTo>
                  <a:lnTo>
                    <a:pt x="283667" y="375094"/>
                  </a:lnTo>
                  <a:lnTo>
                    <a:pt x="283667" y="136867"/>
                  </a:lnTo>
                  <a:lnTo>
                    <a:pt x="172250" y="136867"/>
                  </a:lnTo>
                  <a:lnTo>
                    <a:pt x="172250" y="30403"/>
                  </a:lnTo>
                  <a:lnTo>
                    <a:pt x="232996" y="30403"/>
                  </a:lnTo>
                  <a:lnTo>
                    <a:pt x="245692" y="43103"/>
                  </a:lnTo>
                  <a:lnTo>
                    <a:pt x="202603" y="43103"/>
                  </a:lnTo>
                  <a:lnTo>
                    <a:pt x="202603" y="106464"/>
                  </a:lnTo>
                  <a:lnTo>
                    <a:pt x="309030" y="106464"/>
                  </a:lnTo>
                  <a:lnTo>
                    <a:pt x="314083" y="111518"/>
                  </a:lnTo>
                  <a:lnTo>
                    <a:pt x="314083" y="375094"/>
                  </a:lnTo>
                  <a:close/>
                </a:path>
                <a:path w="314325" h="405764">
                  <a:moveTo>
                    <a:pt x="309030" y="106464"/>
                  </a:moveTo>
                  <a:lnTo>
                    <a:pt x="265963" y="106464"/>
                  </a:lnTo>
                  <a:lnTo>
                    <a:pt x="202603" y="43103"/>
                  </a:lnTo>
                  <a:lnTo>
                    <a:pt x="245692" y="43103"/>
                  </a:lnTo>
                  <a:lnTo>
                    <a:pt x="309030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52444" y="3982491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84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616" y="0"/>
                  </a:lnTo>
                  <a:lnTo>
                    <a:pt x="209395" y="2781"/>
                  </a:lnTo>
                  <a:lnTo>
                    <a:pt x="5600" y="2781"/>
                  </a:lnTo>
                  <a:lnTo>
                    <a:pt x="2819" y="5600"/>
                  </a:lnTo>
                  <a:lnTo>
                    <a:pt x="5600" y="5600"/>
                  </a:lnTo>
                  <a:lnTo>
                    <a:pt x="5600" y="405511"/>
                  </a:lnTo>
                  <a:lnTo>
                    <a:pt x="2819" y="405511"/>
                  </a:lnTo>
                  <a:lnTo>
                    <a:pt x="5600" y="408330"/>
                  </a:lnTo>
                  <a:lnTo>
                    <a:pt x="319684" y="408330"/>
                  </a:lnTo>
                  <a:lnTo>
                    <a:pt x="319684" y="411111"/>
                  </a:lnTo>
                  <a:close/>
                </a:path>
                <a:path w="320039" h="411479">
                  <a:moveTo>
                    <a:pt x="5600" y="5600"/>
                  </a:moveTo>
                  <a:lnTo>
                    <a:pt x="2819" y="5600"/>
                  </a:lnTo>
                  <a:lnTo>
                    <a:pt x="5600" y="2781"/>
                  </a:lnTo>
                  <a:lnTo>
                    <a:pt x="5600" y="5600"/>
                  </a:lnTo>
                  <a:close/>
                </a:path>
                <a:path w="320039" h="411479">
                  <a:moveTo>
                    <a:pt x="204329" y="5600"/>
                  </a:moveTo>
                  <a:lnTo>
                    <a:pt x="5600" y="5600"/>
                  </a:lnTo>
                  <a:lnTo>
                    <a:pt x="5600" y="2781"/>
                  </a:lnTo>
                  <a:lnTo>
                    <a:pt x="209395" y="2781"/>
                  </a:lnTo>
                  <a:lnTo>
                    <a:pt x="211375" y="4762"/>
                  </a:lnTo>
                  <a:lnTo>
                    <a:pt x="203492" y="4762"/>
                  </a:lnTo>
                  <a:lnTo>
                    <a:pt x="204329" y="5600"/>
                  </a:lnTo>
                  <a:close/>
                </a:path>
                <a:path w="320039" h="411479">
                  <a:moveTo>
                    <a:pt x="314121" y="115480"/>
                  </a:moveTo>
                  <a:lnTo>
                    <a:pt x="203492" y="4762"/>
                  </a:lnTo>
                  <a:lnTo>
                    <a:pt x="205422" y="5600"/>
                  </a:lnTo>
                  <a:lnTo>
                    <a:pt x="212212" y="5600"/>
                  </a:lnTo>
                  <a:lnTo>
                    <a:pt x="319684" y="113157"/>
                  </a:lnTo>
                  <a:lnTo>
                    <a:pt x="319684" y="114300"/>
                  </a:lnTo>
                  <a:lnTo>
                    <a:pt x="314121" y="114300"/>
                  </a:lnTo>
                  <a:lnTo>
                    <a:pt x="314121" y="115480"/>
                  </a:lnTo>
                  <a:close/>
                </a:path>
                <a:path w="320039" h="411479">
                  <a:moveTo>
                    <a:pt x="212212" y="5600"/>
                  </a:moveTo>
                  <a:lnTo>
                    <a:pt x="205422" y="5600"/>
                  </a:lnTo>
                  <a:lnTo>
                    <a:pt x="203492" y="4762"/>
                  </a:lnTo>
                  <a:lnTo>
                    <a:pt x="211375" y="4762"/>
                  </a:lnTo>
                  <a:lnTo>
                    <a:pt x="212212" y="5600"/>
                  </a:lnTo>
                  <a:close/>
                </a:path>
                <a:path w="320039" h="411479">
                  <a:moveTo>
                    <a:pt x="289318" y="380707"/>
                  </a:moveTo>
                  <a:lnTo>
                    <a:pt x="30403" y="380707"/>
                  </a:lnTo>
                  <a:lnTo>
                    <a:pt x="30403" y="30416"/>
                  </a:lnTo>
                  <a:lnTo>
                    <a:pt x="177850" y="30416"/>
                  </a:lnTo>
                  <a:lnTo>
                    <a:pt x="177850" y="33185"/>
                  </a:lnTo>
                  <a:lnTo>
                    <a:pt x="36017" y="33185"/>
                  </a:lnTo>
                  <a:lnTo>
                    <a:pt x="33185" y="36017"/>
                  </a:lnTo>
                  <a:lnTo>
                    <a:pt x="36017" y="36017"/>
                  </a:lnTo>
                  <a:lnTo>
                    <a:pt x="36017" y="375094"/>
                  </a:lnTo>
                  <a:lnTo>
                    <a:pt x="33185" y="375094"/>
                  </a:lnTo>
                  <a:lnTo>
                    <a:pt x="36017" y="377875"/>
                  </a:lnTo>
                  <a:lnTo>
                    <a:pt x="289318" y="377875"/>
                  </a:lnTo>
                  <a:lnTo>
                    <a:pt x="289318" y="380707"/>
                  </a:lnTo>
                  <a:close/>
                </a:path>
                <a:path w="320039" h="411479">
                  <a:moveTo>
                    <a:pt x="36017" y="36017"/>
                  </a:moveTo>
                  <a:lnTo>
                    <a:pt x="33185" y="36017"/>
                  </a:lnTo>
                  <a:lnTo>
                    <a:pt x="36017" y="33185"/>
                  </a:lnTo>
                  <a:lnTo>
                    <a:pt x="36017" y="36017"/>
                  </a:lnTo>
                  <a:close/>
                </a:path>
                <a:path w="320039" h="411479">
                  <a:moveTo>
                    <a:pt x="172237" y="36017"/>
                  </a:moveTo>
                  <a:lnTo>
                    <a:pt x="36017" y="36017"/>
                  </a:lnTo>
                  <a:lnTo>
                    <a:pt x="36017" y="33185"/>
                  </a:lnTo>
                  <a:lnTo>
                    <a:pt x="172237" y="33185"/>
                  </a:lnTo>
                  <a:lnTo>
                    <a:pt x="172237" y="36017"/>
                  </a:lnTo>
                  <a:close/>
                </a:path>
                <a:path w="320039" h="411479">
                  <a:moveTo>
                    <a:pt x="283717" y="142430"/>
                  </a:moveTo>
                  <a:lnTo>
                    <a:pt x="172237" y="142430"/>
                  </a:lnTo>
                  <a:lnTo>
                    <a:pt x="172237" y="33185"/>
                  </a:lnTo>
                  <a:lnTo>
                    <a:pt x="175069" y="36017"/>
                  </a:lnTo>
                  <a:lnTo>
                    <a:pt x="177850" y="36017"/>
                  </a:lnTo>
                  <a:lnTo>
                    <a:pt x="177850" y="136867"/>
                  </a:lnTo>
                  <a:lnTo>
                    <a:pt x="175069" y="136867"/>
                  </a:lnTo>
                  <a:lnTo>
                    <a:pt x="177850" y="139649"/>
                  </a:lnTo>
                  <a:lnTo>
                    <a:pt x="283717" y="139649"/>
                  </a:lnTo>
                  <a:lnTo>
                    <a:pt x="283717" y="142430"/>
                  </a:lnTo>
                  <a:close/>
                </a:path>
                <a:path w="320039" h="411479">
                  <a:moveTo>
                    <a:pt x="177850" y="36017"/>
                  </a:moveTo>
                  <a:lnTo>
                    <a:pt x="175069" y="36017"/>
                  </a:lnTo>
                  <a:lnTo>
                    <a:pt x="172237" y="33185"/>
                  </a:lnTo>
                  <a:lnTo>
                    <a:pt x="177850" y="33185"/>
                  </a:lnTo>
                  <a:lnTo>
                    <a:pt x="177850" y="36017"/>
                  </a:lnTo>
                  <a:close/>
                </a:path>
                <a:path w="320039" h="411479">
                  <a:moveTo>
                    <a:pt x="275526" y="112013"/>
                  </a:moveTo>
                  <a:lnTo>
                    <a:pt x="202653" y="112013"/>
                  </a:lnTo>
                  <a:lnTo>
                    <a:pt x="202653" y="39090"/>
                  </a:lnTo>
                  <a:lnTo>
                    <a:pt x="209443" y="45885"/>
                  </a:lnTo>
                  <a:lnTo>
                    <a:pt x="208254" y="45885"/>
                  </a:lnTo>
                  <a:lnTo>
                    <a:pt x="203492" y="47878"/>
                  </a:lnTo>
                  <a:lnTo>
                    <a:pt x="208254" y="52645"/>
                  </a:lnTo>
                  <a:lnTo>
                    <a:pt x="208254" y="106413"/>
                  </a:lnTo>
                  <a:lnTo>
                    <a:pt x="205422" y="106413"/>
                  </a:lnTo>
                  <a:lnTo>
                    <a:pt x="208254" y="109245"/>
                  </a:lnTo>
                  <a:lnTo>
                    <a:pt x="264809" y="109245"/>
                  </a:lnTo>
                  <a:lnTo>
                    <a:pt x="266788" y="111226"/>
                  </a:lnTo>
                  <a:lnTo>
                    <a:pt x="274739" y="111226"/>
                  </a:lnTo>
                  <a:lnTo>
                    <a:pt x="275526" y="112013"/>
                  </a:lnTo>
                  <a:close/>
                </a:path>
                <a:path w="320039" h="411479">
                  <a:moveTo>
                    <a:pt x="208254" y="52645"/>
                  </a:moveTo>
                  <a:lnTo>
                    <a:pt x="203492" y="47878"/>
                  </a:lnTo>
                  <a:lnTo>
                    <a:pt x="208254" y="45885"/>
                  </a:lnTo>
                  <a:lnTo>
                    <a:pt x="208254" y="52645"/>
                  </a:lnTo>
                  <a:close/>
                </a:path>
                <a:path w="320039" h="411479">
                  <a:moveTo>
                    <a:pt x="266788" y="111226"/>
                  </a:moveTo>
                  <a:lnTo>
                    <a:pt x="208254" y="52645"/>
                  </a:lnTo>
                  <a:lnTo>
                    <a:pt x="208254" y="45885"/>
                  </a:lnTo>
                  <a:lnTo>
                    <a:pt x="209443" y="45885"/>
                  </a:lnTo>
                  <a:lnTo>
                    <a:pt x="269929" y="106413"/>
                  </a:lnTo>
                  <a:lnTo>
                    <a:pt x="268782" y="106413"/>
                  </a:lnTo>
                  <a:lnTo>
                    <a:pt x="266788" y="111226"/>
                  </a:lnTo>
                  <a:close/>
                </a:path>
                <a:path w="320039" h="411479">
                  <a:moveTo>
                    <a:pt x="208254" y="109245"/>
                  </a:moveTo>
                  <a:lnTo>
                    <a:pt x="205422" y="106413"/>
                  </a:lnTo>
                  <a:lnTo>
                    <a:pt x="208254" y="106413"/>
                  </a:lnTo>
                  <a:lnTo>
                    <a:pt x="208254" y="109245"/>
                  </a:lnTo>
                  <a:close/>
                </a:path>
                <a:path w="320039" h="411479">
                  <a:moveTo>
                    <a:pt x="264809" y="109245"/>
                  </a:moveTo>
                  <a:lnTo>
                    <a:pt x="208254" y="109245"/>
                  </a:lnTo>
                  <a:lnTo>
                    <a:pt x="208254" y="106413"/>
                  </a:lnTo>
                  <a:lnTo>
                    <a:pt x="261979" y="106413"/>
                  </a:lnTo>
                  <a:lnTo>
                    <a:pt x="264809" y="109245"/>
                  </a:lnTo>
                  <a:close/>
                </a:path>
                <a:path w="320039" h="411479">
                  <a:moveTo>
                    <a:pt x="274739" y="111226"/>
                  </a:moveTo>
                  <a:lnTo>
                    <a:pt x="266788" y="111226"/>
                  </a:lnTo>
                  <a:lnTo>
                    <a:pt x="268782" y="106413"/>
                  </a:lnTo>
                  <a:lnTo>
                    <a:pt x="269929" y="106413"/>
                  </a:lnTo>
                  <a:lnTo>
                    <a:pt x="274739" y="111226"/>
                  </a:lnTo>
                  <a:close/>
                </a:path>
                <a:path w="320039" h="411479">
                  <a:moveTo>
                    <a:pt x="314921" y="116281"/>
                  </a:moveTo>
                  <a:lnTo>
                    <a:pt x="314121" y="115480"/>
                  </a:lnTo>
                  <a:lnTo>
                    <a:pt x="314121" y="114300"/>
                  </a:lnTo>
                  <a:lnTo>
                    <a:pt x="314921" y="116281"/>
                  </a:lnTo>
                  <a:close/>
                </a:path>
                <a:path w="320039" h="411479">
                  <a:moveTo>
                    <a:pt x="319684" y="116281"/>
                  </a:moveTo>
                  <a:lnTo>
                    <a:pt x="314921" y="116281"/>
                  </a:lnTo>
                  <a:lnTo>
                    <a:pt x="314121" y="114300"/>
                  </a:lnTo>
                  <a:lnTo>
                    <a:pt x="319684" y="114300"/>
                  </a:lnTo>
                  <a:lnTo>
                    <a:pt x="319684" y="116281"/>
                  </a:lnTo>
                  <a:close/>
                </a:path>
                <a:path w="320039" h="411479">
                  <a:moveTo>
                    <a:pt x="314121" y="408330"/>
                  </a:moveTo>
                  <a:lnTo>
                    <a:pt x="314121" y="115480"/>
                  </a:lnTo>
                  <a:lnTo>
                    <a:pt x="314921" y="116281"/>
                  </a:lnTo>
                  <a:lnTo>
                    <a:pt x="319684" y="116281"/>
                  </a:lnTo>
                  <a:lnTo>
                    <a:pt x="319684" y="405511"/>
                  </a:lnTo>
                  <a:lnTo>
                    <a:pt x="316903" y="405511"/>
                  </a:lnTo>
                  <a:lnTo>
                    <a:pt x="314121" y="408330"/>
                  </a:lnTo>
                  <a:close/>
                </a:path>
                <a:path w="320039" h="411479">
                  <a:moveTo>
                    <a:pt x="177850" y="139649"/>
                  </a:moveTo>
                  <a:lnTo>
                    <a:pt x="175069" y="136867"/>
                  </a:lnTo>
                  <a:lnTo>
                    <a:pt x="177850" y="136867"/>
                  </a:lnTo>
                  <a:lnTo>
                    <a:pt x="177850" y="139649"/>
                  </a:lnTo>
                  <a:close/>
                </a:path>
                <a:path w="320039" h="411479">
                  <a:moveTo>
                    <a:pt x="289318" y="142430"/>
                  </a:moveTo>
                  <a:lnTo>
                    <a:pt x="286486" y="142430"/>
                  </a:lnTo>
                  <a:lnTo>
                    <a:pt x="283717" y="139649"/>
                  </a:lnTo>
                  <a:lnTo>
                    <a:pt x="177850" y="139649"/>
                  </a:lnTo>
                  <a:lnTo>
                    <a:pt x="177850" y="136867"/>
                  </a:lnTo>
                  <a:lnTo>
                    <a:pt x="289318" y="136867"/>
                  </a:lnTo>
                  <a:lnTo>
                    <a:pt x="289318" y="142430"/>
                  </a:lnTo>
                  <a:close/>
                </a:path>
                <a:path w="320039" h="411479">
                  <a:moveTo>
                    <a:pt x="283717" y="377875"/>
                  </a:moveTo>
                  <a:lnTo>
                    <a:pt x="283717" y="139649"/>
                  </a:lnTo>
                  <a:lnTo>
                    <a:pt x="286486" y="142430"/>
                  </a:lnTo>
                  <a:lnTo>
                    <a:pt x="289318" y="142430"/>
                  </a:lnTo>
                  <a:lnTo>
                    <a:pt x="289318" y="375094"/>
                  </a:lnTo>
                  <a:lnTo>
                    <a:pt x="286486" y="375094"/>
                  </a:lnTo>
                  <a:lnTo>
                    <a:pt x="283717" y="377875"/>
                  </a:lnTo>
                  <a:close/>
                </a:path>
                <a:path w="320039" h="411479">
                  <a:moveTo>
                    <a:pt x="36017" y="377875"/>
                  </a:moveTo>
                  <a:lnTo>
                    <a:pt x="33185" y="375094"/>
                  </a:lnTo>
                  <a:lnTo>
                    <a:pt x="36017" y="375094"/>
                  </a:lnTo>
                  <a:lnTo>
                    <a:pt x="36017" y="377875"/>
                  </a:lnTo>
                  <a:close/>
                </a:path>
                <a:path w="320039" h="411479">
                  <a:moveTo>
                    <a:pt x="283717" y="377875"/>
                  </a:moveTo>
                  <a:lnTo>
                    <a:pt x="36017" y="377875"/>
                  </a:lnTo>
                  <a:lnTo>
                    <a:pt x="36017" y="375094"/>
                  </a:lnTo>
                  <a:lnTo>
                    <a:pt x="283717" y="375094"/>
                  </a:lnTo>
                  <a:lnTo>
                    <a:pt x="283717" y="377875"/>
                  </a:lnTo>
                  <a:close/>
                </a:path>
                <a:path w="320039" h="411479">
                  <a:moveTo>
                    <a:pt x="289318" y="377875"/>
                  </a:moveTo>
                  <a:lnTo>
                    <a:pt x="283717" y="377875"/>
                  </a:lnTo>
                  <a:lnTo>
                    <a:pt x="286486" y="375094"/>
                  </a:lnTo>
                  <a:lnTo>
                    <a:pt x="289318" y="375094"/>
                  </a:lnTo>
                  <a:lnTo>
                    <a:pt x="289318" y="377875"/>
                  </a:lnTo>
                  <a:close/>
                </a:path>
                <a:path w="320039" h="411479">
                  <a:moveTo>
                    <a:pt x="5600" y="408330"/>
                  </a:moveTo>
                  <a:lnTo>
                    <a:pt x="2819" y="405511"/>
                  </a:lnTo>
                  <a:lnTo>
                    <a:pt x="5600" y="405511"/>
                  </a:lnTo>
                  <a:lnTo>
                    <a:pt x="5600" y="408330"/>
                  </a:lnTo>
                  <a:close/>
                </a:path>
                <a:path w="320039" h="411479">
                  <a:moveTo>
                    <a:pt x="314121" y="408330"/>
                  </a:moveTo>
                  <a:lnTo>
                    <a:pt x="5600" y="408330"/>
                  </a:lnTo>
                  <a:lnTo>
                    <a:pt x="5600" y="405511"/>
                  </a:lnTo>
                  <a:lnTo>
                    <a:pt x="314121" y="405511"/>
                  </a:lnTo>
                  <a:lnTo>
                    <a:pt x="314121" y="408330"/>
                  </a:lnTo>
                  <a:close/>
                </a:path>
                <a:path w="320039" h="411479">
                  <a:moveTo>
                    <a:pt x="319684" y="408330"/>
                  </a:moveTo>
                  <a:lnTo>
                    <a:pt x="314121" y="408330"/>
                  </a:lnTo>
                  <a:lnTo>
                    <a:pt x="316903" y="405511"/>
                  </a:lnTo>
                  <a:lnTo>
                    <a:pt x="319684" y="405511"/>
                  </a:lnTo>
                  <a:lnTo>
                    <a:pt x="319684" y="40833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37" y="2540737"/>
            <a:ext cx="3153410" cy="1730375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12700" marR="5080">
              <a:lnSpc>
                <a:spcPct val="77300"/>
              </a:lnSpc>
              <a:spcBef>
                <a:spcPts val="1830"/>
              </a:spcBef>
            </a:pP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Compute  in</a:t>
            </a:r>
            <a:r>
              <a:rPr sz="6300" b="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776209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Compute </a:t>
            </a:r>
            <a:r>
              <a:rPr spc="15" dirty="0"/>
              <a:t>Services </a:t>
            </a:r>
            <a:r>
              <a:rPr spc="-10" dirty="0"/>
              <a:t>and Data</a:t>
            </a:r>
            <a:r>
              <a:rPr spc="-10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66139" y="2249144"/>
            <a:ext cx="2311400" cy="3782695"/>
            <a:chOff x="1266139" y="2249144"/>
            <a:chExt cx="2311400" cy="3782695"/>
          </a:xfrm>
        </p:grpSpPr>
        <p:sp>
          <p:nvSpPr>
            <p:cNvPr id="5" name="object 5"/>
            <p:cNvSpPr/>
            <p:nvPr/>
          </p:nvSpPr>
          <p:spPr>
            <a:xfrm>
              <a:off x="1664347" y="3600450"/>
              <a:ext cx="437515" cy="101600"/>
            </a:xfrm>
            <a:custGeom>
              <a:avLst/>
              <a:gdLst/>
              <a:ahLst/>
              <a:cxnLst/>
              <a:rect l="l" t="t" r="r" b="b"/>
              <a:pathLst>
                <a:path w="437514" h="101600">
                  <a:moveTo>
                    <a:pt x="376732" y="101257"/>
                  </a:moveTo>
                  <a:lnTo>
                    <a:pt x="376732" y="0"/>
                  </a:lnTo>
                  <a:lnTo>
                    <a:pt x="425319" y="40487"/>
                  </a:lnTo>
                  <a:lnTo>
                    <a:pt x="386854" y="40487"/>
                  </a:lnTo>
                  <a:lnTo>
                    <a:pt x="386854" y="60718"/>
                  </a:lnTo>
                  <a:lnTo>
                    <a:pt x="425319" y="60718"/>
                  </a:lnTo>
                  <a:lnTo>
                    <a:pt x="376732" y="101257"/>
                  </a:lnTo>
                  <a:close/>
                </a:path>
                <a:path w="437514" h="101600">
                  <a:moveTo>
                    <a:pt x="376732" y="60718"/>
                  </a:moveTo>
                  <a:lnTo>
                    <a:pt x="0" y="60718"/>
                  </a:lnTo>
                  <a:lnTo>
                    <a:pt x="0" y="40487"/>
                  </a:lnTo>
                  <a:lnTo>
                    <a:pt x="376732" y="40487"/>
                  </a:lnTo>
                  <a:lnTo>
                    <a:pt x="376732" y="60718"/>
                  </a:lnTo>
                  <a:close/>
                </a:path>
                <a:path w="437514" h="101600">
                  <a:moveTo>
                    <a:pt x="425319" y="60718"/>
                  </a:moveTo>
                  <a:lnTo>
                    <a:pt x="386854" y="60718"/>
                  </a:lnTo>
                  <a:lnTo>
                    <a:pt x="386854" y="40487"/>
                  </a:lnTo>
                  <a:lnTo>
                    <a:pt x="425319" y="40487"/>
                  </a:lnTo>
                  <a:lnTo>
                    <a:pt x="437451" y="50596"/>
                  </a:lnTo>
                  <a:lnTo>
                    <a:pt x="425319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6299" y="2259304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48" y="3762133"/>
                  </a:moveTo>
                  <a:lnTo>
                    <a:pt x="38804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7501" y="2955975"/>
              <a:ext cx="1463040" cy="1195070"/>
            </a:xfrm>
            <a:custGeom>
              <a:avLst/>
              <a:gdLst/>
              <a:ahLst/>
              <a:cxnLst/>
              <a:rect l="l" t="t" r="r" b="b"/>
              <a:pathLst>
                <a:path w="1463039" h="1195070">
                  <a:moveTo>
                    <a:pt x="1463027" y="0"/>
                  </a:moveTo>
                  <a:lnTo>
                    <a:pt x="0" y="0"/>
                  </a:lnTo>
                  <a:lnTo>
                    <a:pt x="0" y="1194942"/>
                  </a:lnTo>
                  <a:lnTo>
                    <a:pt x="1463027" y="1194942"/>
                  </a:lnTo>
                  <a:lnTo>
                    <a:pt x="146302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7501" y="2955975"/>
              <a:ext cx="1463040" cy="1195070"/>
            </a:xfrm>
            <a:custGeom>
              <a:avLst/>
              <a:gdLst/>
              <a:ahLst/>
              <a:cxnLst/>
              <a:rect l="l" t="t" r="r" b="b"/>
              <a:pathLst>
                <a:path w="1463039" h="1195070">
                  <a:moveTo>
                    <a:pt x="0" y="0"/>
                  </a:moveTo>
                  <a:lnTo>
                    <a:pt x="1463027" y="0"/>
                  </a:lnTo>
                  <a:lnTo>
                    <a:pt x="1463027" y="1194942"/>
                  </a:lnTo>
                  <a:lnTo>
                    <a:pt x="0" y="119494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6299" y="2259304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79"/>
                  </a:moveTo>
                  <a:lnTo>
                    <a:pt x="388188" y="3749179"/>
                  </a:lnTo>
                </a:path>
                <a:path w="388619" h="3749675">
                  <a:moveTo>
                    <a:pt x="0" y="1610474"/>
                  </a:moveTo>
                  <a:lnTo>
                    <a:pt x="388188" y="1610474"/>
                  </a:lnTo>
                </a:path>
                <a:path w="388619" h="3749675">
                  <a:moveTo>
                    <a:pt x="0" y="815784"/>
                  </a:moveTo>
                  <a:lnTo>
                    <a:pt x="388188" y="815784"/>
                  </a:lnTo>
                </a:path>
                <a:path w="388619" h="3749675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451" y="5372133"/>
              <a:ext cx="414774" cy="4147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4971" y="4040446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44" y="3761642"/>
            <a:ext cx="619731" cy="21548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60239" y="3151894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96" y="2632564"/>
            <a:ext cx="652823" cy="6528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175" y="5567369"/>
            <a:ext cx="452039" cy="4520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63933" y="2301796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250" y="1967257"/>
            <a:ext cx="509556" cy="3386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64194" y="5013356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138" y="4584710"/>
            <a:ext cx="532239" cy="4560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23000" y="5204028"/>
            <a:ext cx="1387475" cy="810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8490" indent="168910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Azure  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sz="1250" spc="15" dirty="0">
                <a:solidFill>
                  <a:srgbClr val="484848"/>
                </a:solidFill>
                <a:latin typeface="Segoe UI"/>
                <a:cs typeface="Segoe UI"/>
              </a:rPr>
              <a:t>b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rick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s</a:t>
            </a:r>
            <a:endParaRPr sz="12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Segoe UI"/>
              <a:cs typeface="Segoe UI"/>
            </a:endParaRPr>
          </a:p>
          <a:p>
            <a:pPr marL="662305">
              <a:lnSpc>
                <a:spcPct val="100000"/>
              </a:lnSpc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HDInsight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78418" y="2612102"/>
            <a:ext cx="316751" cy="31189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429938" y="2919731"/>
            <a:ext cx="4464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Vis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ual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90984" y="2638818"/>
            <a:ext cx="316865" cy="318770"/>
          </a:xfrm>
          <a:custGeom>
            <a:avLst/>
            <a:gdLst/>
            <a:ahLst/>
            <a:cxnLst/>
            <a:rect l="l" t="t" r="r" b="b"/>
            <a:pathLst>
              <a:path w="316864" h="318769">
                <a:moveTo>
                  <a:pt x="205182" y="123634"/>
                </a:moveTo>
                <a:lnTo>
                  <a:pt x="112077" y="123634"/>
                </a:lnTo>
                <a:lnTo>
                  <a:pt x="235546" y="0"/>
                </a:lnTo>
                <a:lnTo>
                  <a:pt x="316763" y="32397"/>
                </a:lnTo>
                <a:lnTo>
                  <a:pt x="316763" y="101993"/>
                </a:lnTo>
                <a:lnTo>
                  <a:pt x="233121" y="101993"/>
                </a:lnTo>
                <a:lnTo>
                  <a:pt x="205182" y="123634"/>
                </a:lnTo>
                <a:close/>
              </a:path>
              <a:path w="316864" h="318769">
                <a:moveTo>
                  <a:pt x="34239" y="256082"/>
                </a:moveTo>
                <a:lnTo>
                  <a:pt x="0" y="239026"/>
                </a:lnTo>
                <a:lnTo>
                  <a:pt x="0" y="79527"/>
                </a:lnTo>
                <a:lnTo>
                  <a:pt x="34137" y="62318"/>
                </a:lnTo>
                <a:lnTo>
                  <a:pt x="109672" y="121742"/>
                </a:lnTo>
                <a:lnTo>
                  <a:pt x="36969" y="121742"/>
                </a:lnTo>
                <a:lnTo>
                  <a:pt x="36969" y="195808"/>
                </a:lnTo>
                <a:lnTo>
                  <a:pt x="111557" y="195808"/>
                </a:lnTo>
                <a:lnTo>
                  <a:pt x="34239" y="256082"/>
                </a:lnTo>
                <a:close/>
              </a:path>
              <a:path w="316864" h="318769">
                <a:moveTo>
                  <a:pt x="316763" y="216395"/>
                </a:moveTo>
                <a:lnTo>
                  <a:pt x="233121" y="216395"/>
                </a:lnTo>
                <a:lnTo>
                  <a:pt x="233121" y="101993"/>
                </a:lnTo>
                <a:lnTo>
                  <a:pt x="316763" y="101993"/>
                </a:lnTo>
                <a:lnTo>
                  <a:pt x="316763" y="216395"/>
                </a:lnTo>
                <a:close/>
              </a:path>
              <a:path w="316864" h="318769">
                <a:moveTo>
                  <a:pt x="111557" y="195808"/>
                </a:moveTo>
                <a:lnTo>
                  <a:pt x="36969" y="195808"/>
                </a:lnTo>
                <a:lnTo>
                  <a:pt x="75806" y="160489"/>
                </a:lnTo>
                <a:lnTo>
                  <a:pt x="36969" y="121742"/>
                </a:lnTo>
                <a:lnTo>
                  <a:pt x="109672" y="121742"/>
                </a:lnTo>
                <a:lnTo>
                  <a:pt x="112077" y="123634"/>
                </a:lnTo>
                <a:lnTo>
                  <a:pt x="205182" y="123634"/>
                </a:lnTo>
                <a:lnTo>
                  <a:pt x="159207" y="159245"/>
                </a:lnTo>
                <a:lnTo>
                  <a:pt x="205280" y="194868"/>
                </a:lnTo>
                <a:lnTo>
                  <a:pt x="112763" y="194868"/>
                </a:lnTo>
                <a:lnTo>
                  <a:pt x="111557" y="195808"/>
                </a:lnTo>
                <a:close/>
              </a:path>
              <a:path w="316864" h="318769">
                <a:moveTo>
                  <a:pt x="235953" y="318350"/>
                </a:moveTo>
                <a:lnTo>
                  <a:pt x="112763" y="194868"/>
                </a:lnTo>
                <a:lnTo>
                  <a:pt x="205280" y="194868"/>
                </a:lnTo>
                <a:lnTo>
                  <a:pt x="233121" y="216395"/>
                </a:lnTo>
                <a:lnTo>
                  <a:pt x="316763" y="216395"/>
                </a:lnTo>
                <a:lnTo>
                  <a:pt x="316763" y="285457"/>
                </a:lnTo>
                <a:lnTo>
                  <a:pt x="235953" y="318350"/>
                </a:lnTo>
                <a:close/>
              </a:path>
            </a:pathLst>
          </a:custGeom>
          <a:solidFill>
            <a:srgbClr val="007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21250" y="2961992"/>
            <a:ext cx="48133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 algn="just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Visual  </a:t>
            </a:r>
            <a:r>
              <a:rPr sz="1250" spc="-30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tudio  Code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3798" y="2632355"/>
            <a:ext cx="439887" cy="39938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941571" y="2983257"/>
            <a:ext cx="44259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spc="-3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o</a:t>
            </a:r>
            <a:r>
              <a:rPr sz="1250" spc="4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tal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8406" y="3565597"/>
            <a:ext cx="389661" cy="38885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012303" y="2726296"/>
            <a:ext cx="2870200" cy="2533015"/>
            <a:chOff x="2012303" y="2726296"/>
            <a:chExt cx="2870200" cy="253301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2303" y="4829362"/>
              <a:ext cx="412343" cy="3961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33417" y="2736456"/>
              <a:ext cx="239395" cy="1670685"/>
            </a:xfrm>
            <a:custGeom>
              <a:avLst/>
              <a:gdLst/>
              <a:ahLst/>
              <a:cxnLst/>
              <a:rect l="l" t="t" r="r" b="b"/>
              <a:pathLst>
                <a:path w="239395" h="1670685">
                  <a:moveTo>
                    <a:pt x="12941" y="12153"/>
                  </a:moveTo>
                  <a:lnTo>
                    <a:pt x="238772" y="12153"/>
                  </a:lnTo>
                </a:path>
                <a:path w="239395" h="1670685">
                  <a:moveTo>
                    <a:pt x="0" y="1670443"/>
                  </a:moveTo>
                  <a:lnTo>
                    <a:pt x="225818" y="1670443"/>
                  </a:lnTo>
                </a:path>
                <a:path w="239395" h="1670685">
                  <a:moveTo>
                    <a:pt x="8877" y="1662849"/>
                  </a:moveTo>
                  <a:lnTo>
                    <a:pt x="14579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02139" y="3144342"/>
              <a:ext cx="1021080" cy="101600"/>
            </a:xfrm>
            <a:custGeom>
              <a:avLst/>
              <a:gdLst/>
              <a:ahLst/>
              <a:cxnLst/>
              <a:rect l="l" t="t" r="r" b="b"/>
              <a:pathLst>
                <a:path w="1021079" h="101600">
                  <a:moveTo>
                    <a:pt x="60769" y="101257"/>
                  </a:moveTo>
                  <a:lnTo>
                    <a:pt x="0" y="50647"/>
                  </a:lnTo>
                  <a:lnTo>
                    <a:pt x="60769" y="0"/>
                  </a:lnTo>
                  <a:lnTo>
                    <a:pt x="60769" y="40474"/>
                  </a:lnTo>
                  <a:lnTo>
                    <a:pt x="50647" y="40474"/>
                  </a:lnTo>
                  <a:lnTo>
                    <a:pt x="50647" y="60769"/>
                  </a:lnTo>
                  <a:lnTo>
                    <a:pt x="60769" y="60769"/>
                  </a:lnTo>
                  <a:lnTo>
                    <a:pt x="60769" y="101257"/>
                  </a:lnTo>
                  <a:close/>
                </a:path>
                <a:path w="1021079" h="101600">
                  <a:moveTo>
                    <a:pt x="60769" y="60769"/>
                  </a:moveTo>
                  <a:lnTo>
                    <a:pt x="50647" y="60769"/>
                  </a:lnTo>
                  <a:lnTo>
                    <a:pt x="50647" y="40474"/>
                  </a:lnTo>
                  <a:lnTo>
                    <a:pt x="60769" y="40474"/>
                  </a:lnTo>
                  <a:lnTo>
                    <a:pt x="60769" y="60769"/>
                  </a:lnTo>
                  <a:close/>
                </a:path>
                <a:path w="1021079" h="101600">
                  <a:moveTo>
                    <a:pt x="1020711" y="60769"/>
                  </a:moveTo>
                  <a:lnTo>
                    <a:pt x="60769" y="60769"/>
                  </a:lnTo>
                  <a:lnTo>
                    <a:pt x="60769" y="40474"/>
                  </a:lnTo>
                  <a:lnTo>
                    <a:pt x="1020711" y="40474"/>
                  </a:lnTo>
                  <a:lnTo>
                    <a:pt x="1020711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3751" y="4843944"/>
              <a:ext cx="414774" cy="41477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717171" y="3925546"/>
            <a:ext cx="80391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spc="-3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o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werShell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58097" y="3637696"/>
            <a:ext cx="418014" cy="29892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189278" y="3934592"/>
            <a:ext cx="4337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680" marR="5080" indent="-9461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CLI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09559" y="3571268"/>
            <a:ext cx="441507" cy="4415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256845" y="3998117"/>
            <a:ext cx="728345" cy="90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33655" indent="635" algn="ctr">
              <a:lnSpc>
                <a:spcPct val="101699"/>
              </a:lnSpc>
              <a:spcBef>
                <a:spcPts val="100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SDKs  </a:t>
            </a:r>
            <a:r>
              <a:rPr sz="1050" spc="-10" dirty="0">
                <a:solidFill>
                  <a:srgbClr val="404040"/>
                </a:solidFill>
                <a:latin typeface="Segoe UI"/>
                <a:cs typeface="Segoe UI"/>
              </a:rPr>
              <a:t>(.NET,</a:t>
            </a:r>
            <a:r>
              <a:rPr sz="105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404040"/>
                </a:solidFill>
                <a:latin typeface="Segoe UI"/>
                <a:cs typeface="Segoe UI"/>
              </a:rPr>
              <a:t>Java,</a:t>
            </a:r>
            <a:endParaRPr sz="1050">
              <a:latin typeface="Segoe UI"/>
              <a:cs typeface="Segoe UI"/>
            </a:endParaRPr>
          </a:p>
          <a:p>
            <a:pPr marL="12700" marR="5080" indent="1270" algn="ctr">
              <a:lnSpc>
                <a:spcPct val="101299"/>
              </a:lnSpc>
            </a:pP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Node.js,  </a:t>
            </a:r>
            <a:r>
              <a:rPr sz="1050" spc="5" dirty="0">
                <a:solidFill>
                  <a:srgbClr val="404040"/>
                </a:solidFill>
                <a:latin typeface="Segoe UI"/>
                <a:cs typeface="Segoe UI"/>
              </a:rPr>
              <a:t>Python,</a:t>
            </a:r>
            <a:r>
              <a:rPr sz="1050" spc="-9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404040"/>
                </a:solidFill>
                <a:latin typeface="Segoe UI"/>
                <a:cs typeface="Segoe UI"/>
              </a:rPr>
              <a:t>etc)</a:t>
            </a:r>
            <a:endParaRPr sz="1050">
              <a:latin typeface="Segoe UI"/>
              <a:cs typeface="Segoe U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98285" y="3651468"/>
            <a:ext cx="315941" cy="29568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640220" y="3927976"/>
            <a:ext cx="44640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0" algn="just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Cloud  Shell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74237" y="4837860"/>
            <a:ext cx="72453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Data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Analytics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9088" y="2322210"/>
            <a:ext cx="842644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sz="1450" spc="-5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Lake  Storage</a:t>
            </a:r>
            <a:endParaRPr sz="145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091693" y="2294529"/>
            <a:ext cx="2546985" cy="2488565"/>
            <a:chOff x="2091693" y="2294529"/>
            <a:chExt cx="2546985" cy="2488565"/>
          </a:xfrm>
        </p:grpSpPr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7155" y="2589419"/>
              <a:ext cx="316751" cy="3167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1693" y="2296971"/>
              <a:ext cx="265714" cy="2778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150021" y="2296960"/>
              <a:ext cx="444500" cy="479425"/>
            </a:xfrm>
            <a:custGeom>
              <a:avLst/>
              <a:gdLst/>
              <a:ahLst/>
              <a:cxnLst/>
              <a:rect l="l" t="t" r="r" b="b"/>
              <a:pathLst>
                <a:path w="444500" h="479425">
                  <a:moveTo>
                    <a:pt x="444245" y="0"/>
                  </a:moveTo>
                  <a:lnTo>
                    <a:pt x="0" y="479374"/>
                  </a:lnTo>
                </a:path>
              </a:pathLst>
            </a:custGeom>
            <a:ln w="4860">
              <a:solidFill>
                <a:srgbClr val="2058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17518" y="3744620"/>
              <a:ext cx="1021080" cy="101600"/>
            </a:xfrm>
            <a:custGeom>
              <a:avLst/>
              <a:gdLst/>
              <a:ahLst/>
              <a:cxnLst/>
              <a:rect l="l" t="t" r="r" b="b"/>
              <a:pathLst>
                <a:path w="1021079" h="101600">
                  <a:moveTo>
                    <a:pt x="60769" y="101295"/>
                  </a:moveTo>
                  <a:lnTo>
                    <a:pt x="0" y="50647"/>
                  </a:lnTo>
                  <a:lnTo>
                    <a:pt x="60769" y="0"/>
                  </a:lnTo>
                  <a:lnTo>
                    <a:pt x="60769" y="40525"/>
                  </a:lnTo>
                  <a:lnTo>
                    <a:pt x="50647" y="40525"/>
                  </a:lnTo>
                  <a:lnTo>
                    <a:pt x="50647" y="60769"/>
                  </a:lnTo>
                  <a:lnTo>
                    <a:pt x="60769" y="60769"/>
                  </a:lnTo>
                  <a:lnTo>
                    <a:pt x="60769" y="101295"/>
                  </a:lnTo>
                  <a:close/>
                </a:path>
                <a:path w="1021079" h="101600">
                  <a:moveTo>
                    <a:pt x="60769" y="60769"/>
                  </a:moveTo>
                  <a:lnTo>
                    <a:pt x="50647" y="60769"/>
                  </a:lnTo>
                  <a:lnTo>
                    <a:pt x="50647" y="40525"/>
                  </a:lnTo>
                  <a:lnTo>
                    <a:pt x="60769" y="40525"/>
                  </a:lnTo>
                  <a:lnTo>
                    <a:pt x="60769" y="60769"/>
                  </a:lnTo>
                  <a:close/>
                </a:path>
                <a:path w="1021079" h="101600">
                  <a:moveTo>
                    <a:pt x="1020762" y="60769"/>
                  </a:moveTo>
                  <a:lnTo>
                    <a:pt x="60769" y="60769"/>
                  </a:lnTo>
                  <a:lnTo>
                    <a:pt x="60769" y="40525"/>
                  </a:lnTo>
                  <a:lnTo>
                    <a:pt x="1020762" y="40525"/>
                  </a:lnTo>
                  <a:lnTo>
                    <a:pt x="1020762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03107" y="4557559"/>
              <a:ext cx="1237615" cy="226060"/>
            </a:xfrm>
            <a:custGeom>
              <a:avLst/>
              <a:gdLst/>
              <a:ahLst/>
              <a:cxnLst/>
              <a:rect l="l" t="t" r="r" b="b"/>
              <a:pathLst>
                <a:path w="1237614" h="226060">
                  <a:moveTo>
                    <a:pt x="3225" y="0"/>
                  </a:moveTo>
                  <a:lnTo>
                    <a:pt x="1237399" y="0"/>
                  </a:lnTo>
                </a:path>
                <a:path w="1237614" h="226060">
                  <a:moveTo>
                    <a:pt x="0" y="4864"/>
                  </a:moveTo>
                  <a:lnTo>
                    <a:pt x="0" y="225475"/>
                  </a:lnTo>
                </a:path>
                <a:path w="1237614" h="226060">
                  <a:moveTo>
                    <a:pt x="1231353" y="4864"/>
                  </a:moveTo>
                  <a:lnTo>
                    <a:pt x="1231353" y="225475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22690" y="4181677"/>
              <a:ext cx="641985" cy="375285"/>
            </a:xfrm>
            <a:custGeom>
              <a:avLst/>
              <a:gdLst/>
              <a:ahLst/>
              <a:cxnLst/>
              <a:rect l="l" t="t" r="r" b="b"/>
              <a:pathLst>
                <a:path w="641985" h="375285">
                  <a:moveTo>
                    <a:pt x="101244" y="60769"/>
                  </a:moveTo>
                  <a:lnTo>
                    <a:pt x="92798" y="50647"/>
                  </a:lnTo>
                  <a:lnTo>
                    <a:pt x="50596" y="0"/>
                  </a:lnTo>
                  <a:lnTo>
                    <a:pt x="0" y="60769"/>
                  </a:lnTo>
                  <a:lnTo>
                    <a:pt x="40474" y="60769"/>
                  </a:lnTo>
                  <a:lnTo>
                    <a:pt x="40474" y="375145"/>
                  </a:lnTo>
                  <a:lnTo>
                    <a:pt x="60718" y="375145"/>
                  </a:lnTo>
                  <a:lnTo>
                    <a:pt x="60718" y="60769"/>
                  </a:lnTo>
                  <a:lnTo>
                    <a:pt x="101244" y="60769"/>
                  </a:lnTo>
                  <a:close/>
                </a:path>
                <a:path w="641985" h="375285">
                  <a:moveTo>
                    <a:pt x="641591" y="60769"/>
                  </a:moveTo>
                  <a:lnTo>
                    <a:pt x="633145" y="50647"/>
                  </a:lnTo>
                  <a:lnTo>
                    <a:pt x="590943" y="0"/>
                  </a:lnTo>
                  <a:lnTo>
                    <a:pt x="540346" y="60769"/>
                  </a:lnTo>
                  <a:lnTo>
                    <a:pt x="580821" y="60769"/>
                  </a:lnTo>
                  <a:lnTo>
                    <a:pt x="580821" y="375145"/>
                  </a:lnTo>
                  <a:lnTo>
                    <a:pt x="601065" y="375145"/>
                  </a:lnTo>
                  <a:lnTo>
                    <a:pt x="601065" y="60769"/>
                  </a:lnTo>
                  <a:lnTo>
                    <a:pt x="641591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19333" y="3103836"/>
              <a:ext cx="452849" cy="42449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45545" y="3248035"/>
              <a:ext cx="452849" cy="42449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3149" y="3576128"/>
              <a:ext cx="452849" cy="42449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8148" y="6001523"/>
            <a:ext cx="1299845" cy="745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9750" marR="22606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*In Public</a:t>
            </a:r>
            <a:r>
              <a:rPr sz="12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86450" y="2625063"/>
            <a:ext cx="317561" cy="31756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164704" y="2919394"/>
            <a:ext cx="433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12115" y="3113995"/>
            <a:ext cx="114871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2005" algn="l"/>
              </a:tabLst>
            </a:pPr>
            <a:r>
              <a:rPr sz="1250" spc="-30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tudi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o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	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65486" y="3308717"/>
            <a:ext cx="13887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Extensions</a:t>
            </a:r>
            <a:r>
              <a:rPr sz="1250" spc="3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Factory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24510" y="2528683"/>
            <a:ext cx="421993" cy="421219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7843033" y="2961992"/>
            <a:ext cx="60515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Explo</a:t>
            </a:r>
            <a:r>
              <a:rPr sz="1250" spc="-15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er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802941" y="3644987"/>
            <a:ext cx="755018" cy="353206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7897985" y="3982766"/>
            <a:ext cx="522605" cy="60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Mobile 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App</a:t>
            </a:r>
            <a:endParaRPr sz="12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1873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Big Data </a:t>
            </a:r>
            <a:r>
              <a:rPr dirty="0"/>
              <a:t>in </a:t>
            </a:r>
            <a:r>
              <a:rPr spc="-25" dirty="0"/>
              <a:t>Azure:</a:t>
            </a:r>
            <a:r>
              <a:rPr spc="-130" dirty="0"/>
              <a:t> </a:t>
            </a:r>
            <a:r>
              <a:rPr spc="-10" dirty="0"/>
              <a:t>Compute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886" y="4082444"/>
            <a:ext cx="756639" cy="7566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03837" y="4932507"/>
            <a:ext cx="1931670" cy="70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90"/>
              </a:spcBef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Hadoop on a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cluster</a:t>
            </a:r>
            <a:r>
              <a:rPr sz="1450" spc="-9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of  Azure virtual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machines  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(IaaS)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2455" y="3712226"/>
            <a:ext cx="648084" cy="6480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72568" y="4317974"/>
            <a:ext cx="855980" cy="70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2600"/>
              </a:lnSpc>
              <a:spcBef>
                <a:spcPts val="90"/>
              </a:spcBef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Azure  </a:t>
            </a:r>
            <a:r>
              <a:rPr sz="1450" spc="20" dirty="0">
                <a:solidFill>
                  <a:srgbClr val="484848"/>
                </a:solidFill>
                <a:latin typeface="Segoe UI"/>
                <a:cs typeface="Segoe UI"/>
              </a:rPr>
              <a:t>H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D</a:t>
            </a:r>
            <a:r>
              <a:rPr sz="1450" spc="5" dirty="0">
                <a:solidFill>
                  <a:srgbClr val="484848"/>
                </a:solidFill>
                <a:latin typeface="Segoe UI"/>
                <a:cs typeface="Segoe UI"/>
              </a:rPr>
              <a:t>Insight 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(PaaS)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6651" y="2826780"/>
            <a:ext cx="688590" cy="6885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794486" y="3509826"/>
            <a:ext cx="1631314" cy="706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Azure</a:t>
            </a:r>
            <a:endParaRPr sz="1450">
              <a:latin typeface="Segoe UI"/>
              <a:cs typeface="Segoe UI"/>
            </a:endParaRPr>
          </a:p>
          <a:p>
            <a:pPr marL="12700" marR="5080" algn="ctr">
              <a:lnSpc>
                <a:spcPct val="102600"/>
              </a:lnSpc>
            </a:pP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Data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Lake</a:t>
            </a:r>
            <a:r>
              <a:rPr sz="145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Analytics 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(Serverless)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2554" y="3911774"/>
            <a:ext cx="897255" cy="70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90"/>
              </a:spcBef>
            </a:pPr>
            <a:r>
              <a:rPr sz="1450" spc="15" dirty="0">
                <a:solidFill>
                  <a:srgbClr val="484848"/>
                </a:solidFill>
                <a:latin typeface="Segoe UI"/>
                <a:cs typeface="Segoe UI"/>
              </a:rPr>
              <a:t>Azure  </a:t>
            </a:r>
            <a:r>
              <a:rPr sz="1450" spc="10" dirty="0">
                <a:solidFill>
                  <a:srgbClr val="484848"/>
                </a:solidFill>
                <a:latin typeface="Segoe UI"/>
                <a:cs typeface="Segoe UI"/>
              </a:rPr>
              <a:t>Databricks  (PaaS)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7301" y="3323375"/>
            <a:ext cx="598668" cy="5751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8667" y="2122722"/>
            <a:ext cx="25520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Higher level of complexity,  control,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170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customization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2829" y="2670822"/>
            <a:ext cx="7314565" cy="3068320"/>
          </a:xfrm>
          <a:custGeom>
            <a:avLst/>
            <a:gdLst/>
            <a:ahLst/>
            <a:cxnLst/>
            <a:rect l="l" t="t" r="r" b="b"/>
            <a:pathLst>
              <a:path w="7314565" h="3068320">
                <a:moveTo>
                  <a:pt x="0" y="0"/>
                </a:moveTo>
                <a:lnTo>
                  <a:pt x="7314450" y="0"/>
                </a:lnTo>
                <a:lnTo>
                  <a:pt x="7314450" y="3067888"/>
                </a:lnTo>
                <a:lnTo>
                  <a:pt x="0" y="3067888"/>
                </a:lnTo>
                <a:lnTo>
                  <a:pt x="0" y="0"/>
                </a:lnTo>
                <a:close/>
              </a:path>
            </a:pathLst>
          </a:custGeom>
          <a:ln w="13771">
            <a:solidFill>
              <a:srgbClr val="58585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50120" y="5779203"/>
            <a:ext cx="194056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Greater integration  with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various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Apache  projects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0370" y="2081245"/>
            <a:ext cx="177355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59" marR="5080" indent="-455295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Easiest entry point  to get</a:t>
            </a:r>
            <a:r>
              <a:rPr sz="1700" spc="-8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started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7850" y="5784401"/>
            <a:ext cx="194056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8940" algn="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Less integration  with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various</a:t>
            </a:r>
            <a:r>
              <a:rPr sz="170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Apache</a:t>
            </a:r>
            <a:endParaRPr sz="17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projects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78927" y="4973350"/>
            <a:ext cx="136461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Greater  administrative  effort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49089" y="2642338"/>
            <a:ext cx="136461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Less  administrative  effort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47885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</a:t>
            </a:r>
            <a:r>
              <a:rPr spc="-55" dirty="0"/>
              <a:t> </a:t>
            </a:r>
            <a:r>
              <a:rPr spc="-15" dirty="0"/>
              <a:t>Analytics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13967" y="2443568"/>
            <a:ext cx="2311400" cy="3782695"/>
            <a:chOff x="1313967" y="2443568"/>
            <a:chExt cx="2311400" cy="3782695"/>
          </a:xfrm>
        </p:grpSpPr>
        <p:sp>
          <p:nvSpPr>
            <p:cNvPr id="5" name="object 5"/>
            <p:cNvSpPr/>
            <p:nvPr/>
          </p:nvSpPr>
          <p:spPr>
            <a:xfrm>
              <a:off x="1712163" y="3794874"/>
              <a:ext cx="437515" cy="101600"/>
            </a:xfrm>
            <a:custGeom>
              <a:avLst/>
              <a:gdLst/>
              <a:ahLst/>
              <a:cxnLst/>
              <a:rect l="l" t="t" r="r" b="b"/>
              <a:pathLst>
                <a:path w="437514" h="101600">
                  <a:moveTo>
                    <a:pt x="376694" y="101244"/>
                  </a:moveTo>
                  <a:lnTo>
                    <a:pt x="376694" y="0"/>
                  </a:lnTo>
                  <a:lnTo>
                    <a:pt x="425307" y="40474"/>
                  </a:lnTo>
                  <a:lnTo>
                    <a:pt x="386803" y="40474"/>
                  </a:lnTo>
                  <a:lnTo>
                    <a:pt x="386803" y="60718"/>
                  </a:lnTo>
                  <a:lnTo>
                    <a:pt x="425319" y="60718"/>
                  </a:lnTo>
                  <a:lnTo>
                    <a:pt x="376694" y="101244"/>
                  </a:lnTo>
                  <a:close/>
                </a:path>
                <a:path w="437514" h="101600">
                  <a:moveTo>
                    <a:pt x="376694" y="60718"/>
                  </a:moveTo>
                  <a:lnTo>
                    <a:pt x="0" y="60718"/>
                  </a:lnTo>
                  <a:lnTo>
                    <a:pt x="0" y="40474"/>
                  </a:lnTo>
                  <a:lnTo>
                    <a:pt x="376694" y="40474"/>
                  </a:lnTo>
                  <a:lnTo>
                    <a:pt x="376694" y="60718"/>
                  </a:lnTo>
                  <a:close/>
                </a:path>
                <a:path w="437514" h="101600">
                  <a:moveTo>
                    <a:pt x="425319" y="60718"/>
                  </a:moveTo>
                  <a:lnTo>
                    <a:pt x="386803" y="60718"/>
                  </a:lnTo>
                  <a:lnTo>
                    <a:pt x="386803" y="40474"/>
                  </a:lnTo>
                  <a:lnTo>
                    <a:pt x="425307" y="40474"/>
                  </a:lnTo>
                  <a:lnTo>
                    <a:pt x="437464" y="50596"/>
                  </a:lnTo>
                  <a:lnTo>
                    <a:pt x="425319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127" y="2453728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33"/>
                  </a:moveTo>
                  <a:lnTo>
                    <a:pt x="388035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5278" y="3150387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1463078" y="0"/>
                  </a:moveTo>
                  <a:lnTo>
                    <a:pt x="0" y="0"/>
                  </a:lnTo>
                  <a:lnTo>
                    <a:pt x="0" y="1194092"/>
                  </a:lnTo>
                  <a:lnTo>
                    <a:pt x="1463078" y="1194092"/>
                  </a:lnTo>
                  <a:lnTo>
                    <a:pt x="14630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5278" y="3150387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0" y="0"/>
                  </a:moveTo>
                  <a:lnTo>
                    <a:pt x="1463078" y="0"/>
                  </a:lnTo>
                  <a:lnTo>
                    <a:pt x="1463078" y="1194092"/>
                  </a:lnTo>
                  <a:lnTo>
                    <a:pt x="0" y="119409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2767" y="4234169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5104">
              <a:lnSpc>
                <a:spcPct val="1022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40" y="3955258"/>
            <a:ext cx="619731" cy="215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8198" y="3345982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860" y="2826584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48276" y="2693712"/>
            <a:ext cx="9372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194" y="6195300"/>
            <a:ext cx="74549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Corpora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971" y="5761794"/>
            <a:ext cx="452039" cy="4520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1891" y="2496046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046" y="2161683"/>
            <a:ext cx="509556" cy="3386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2152" y="5207606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934" y="4779136"/>
            <a:ext cx="532239" cy="45527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13967" y="1850602"/>
            <a:ext cx="6556375" cy="4772025"/>
            <a:chOff x="1313967" y="1850602"/>
            <a:chExt cx="6556375" cy="4772025"/>
          </a:xfrm>
        </p:grpSpPr>
        <p:sp>
          <p:nvSpPr>
            <p:cNvPr id="21" name="object 21"/>
            <p:cNvSpPr/>
            <p:nvPr/>
          </p:nvSpPr>
          <p:spPr>
            <a:xfrm>
              <a:off x="1324127" y="2453728"/>
              <a:ext cx="388620" cy="3748404"/>
            </a:xfrm>
            <a:custGeom>
              <a:avLst/>
              <a:gdLst/>
              <a:ahLst/>
              <a:cxnLst/>
              <a:rect l="l" t="t" r="r" b="b"/>
              <a:pathLst>
                <a:path w="388619" h="3748404">
                  <a:moveTo>
                    <a:pt x="0" y="3748341"/>
                  </a:moveTo>
                  <a:lnTo>
                    <a:pt x="388188" y="3748341"/>
                  </a:lnTo>
                </a:path>
                <a:path w="388619" h="3748404">
                  <a:moveTo>
                    <a:pt x="0" y="1609674"/>
                  </a:moveTo>
                  <a:lnTo>
                    <a:pt x="388188" y="1609674"/>
                  </a:lnTo>
                </a:path>
                <a:path w="388619" h="3748404">
                  <a:moveTo>
                    <a:pt x="0" y="815771"/>
                  </a:moveTo>
                  <a:lnTo>
                    <a:pt x="388188" y="815771"/>
                  </a:lnTo>
                </a:path>
                <a:path w="388619" h="3748404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28350" y="2224481"/>
              <a:ext cx="3635375" cy="4391025"/>
            </a:xfrm>
            <a:custGeom>
              <a:avLst/>
              <a:gdLst/>
              <a:ahLst/>
              <a:cxnLst/>
              <a:rect l="l" t="t" r="r" b="b"/>
              <a:pathLst>
                <a:path w="3635375" h="4391025">
                  <a:moveTo>
                    <a:pt x="3634930" y="0"/>
                  </a:moveTo>
                  <a:lnTo>
                    <a:pt x="0" y="0"/>
                  </a:lnTo>
                  <a:lnTo>
                    <a:pt x="0" y="4390770"/>
                  </a:lnTo>
                  <a:lnTo>
                    <a:pt x="3634930" y="4390770"/>
                  </a:lnTo>
                  <a:lnTo>
                    <a:pt x="36349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28350" y="2224481"/>
              <a:ext cx="3635375" cy="4391025"/>
            </a:xfrm>
            <a:custGeom>
              <a:avLst/>
              <a:gdLst/>
              <a:ahLst/>
              <a:cxnLst/>
              <a:rect l="l" t="t" r="r" b="b"/>
              <a:pathLst>
                <a:path w="3635375" h="4391025">
                  <a:moveTo>
                    <a:pt x="0" y="0"/>
                  </a:moveTo>
                  <a:lnTo>
                    <a:pt x="3634930" y="0"/>
                  </a:lnTo>
                  <a:lnTo>
                    <a:pt x="3634930" y="4390770"/>
                  </a:lnTo>
                  <a:lnTo>
                    <a:pt x="0" y="439077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157" y="1850602"/>
              <a:ext cx="346725" cy="34591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620634" y="1938355"/>
            <a:ext cx="18548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Analytics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04118" y="2340317"/>
            <a:ext cx="3350895" cy="1248410"/>
          </a:xfrm>
          <a:custGeom>
            <a:avLst/>
            <a:gdLst/>
            <a:ahLst/>
            <a:cxnLst/>
            <a:rect l="l" t="t" r="r" b="b"/>
            <a:pathLst>
              <a:path w="3350895" h="1248410">
                <a:moveTo>
                  <a:pt x="3350615" y="0"/>
                </a:moveTo>
                <a:lnTo>
                  <a:pt x="0" y="0"/>
                </a:lnTo>
                <a:lnTo>
                  <a:pt x="0" y="1248371"/>
                </a:lnTo>
                <a:lnTo>
                  <a:pt x="3350615" y="1248371"/>
                </a:lnTo>
                <a:lnTo>
                  <a:pt x="33506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04118" y="2340317"/>
            <a:ext cx="3350895" cy="124841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829310">
              <a:lnSpc>
                <a:spcPct val="100000"/>
              </a:lnSpc>
              <a:spcBef>
                <a:spcPts val="500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U-SQL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Job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Processing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99381" y="2721864"/>
            <a:ext cx="1030605" cy="749935"/>
          </a:xfrm>
          <a:custGeom>
            <a:avLst/>
            <a:gdLst/>
            <a:ahLst/>
            <a:cxnLst/>
            <a:rect l="l" t="t" r="r" b="b"/>
            <a:pathLst>
              <a:path w="1030604" h="749935">
                <a:moveTo>
                  <a:pt x="1030439" y="0"/>
                </a:moveTo>
                <a:lnTo>
                  <a:pt x="0" y="0"/>
                </a:lnTo>
                <a:lnTo>
                  <a:pt x="0" y="749350"/>
                </a:lnTo>
                <a:lnTo>
                  <a:pt x="1030439" y="749350"/>
                </a:lnTo>
                <a:lnTo>
                  <a:pt x="10304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99381" y="2721864"/>
            <a:ext cx="1030605" cy="74993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18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Job</a:t>
            </a:r>
            <a:r>
              <a:rPr sz="1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745494" y="2721864"/>
            <a:ext cx="2863215" cy="750570"/>
            <a:chOff x="4745494" y="2721864"/>
            <a:chExt cx="2863215" cy="750570"/>
          </a:xfrm>
        </p:grpSpPr>
        <p:sp>
          <p:nvSpPr>
            <p:cNvPr id="31" name="object 31"/>
            <p:cNvSpPr/>
            <p:nvPr/>
          </p:nvSpPr>
          <p:spPr>
            <a:xfrm>
              <a:off x="4752479" y="3035401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65" y="0"/>
                  </a:moveTo>
                  <a:lnTo>
                    <a:pt x="0" y="0"/>
                  </a:lnTo>
                  <a:lnTo>
                    <a:pt x="0" y="310260"/>
                  </a:lnTo>
                  <a:lnTo>
                    <a:pt x="284365" y="31026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52479" y="3035401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65" y="0"/>
                  </a:lnTo>
                  <a:lnTo>
                    <a:pt x="284365" y="310260"/>
                  </a:lnTo>
                  <a:lnTo>
                    <a:pt x="0" y="3102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5067" y="3035401"/>
              <a:ext cx="285750" cy="310515"/>
            </a:xfrm>
            <a:custGeom>
              <a:avLst/>
              <a:gdLst/>
              <a:ahLst/>
              <a:cxnLst/>
              <a:rect l="l" t="t" r="r" b="b"/>
              <a:pathLst>
                <a:path w="285750" h="310514">
                  <a:moveTo>
                    <a:pt x="285153" y="0"/>
                  </a:moveTo>
                  <a:lnTo>
                    <a:pt x="0" y="0"/>
                  </a:lnTo>
                  <a:lnTo>
                    <a:pt x="0" y="310260"/>
                  </a:lnTo>
                  <a:lnTo>
                    <a:pt x="285153" y="310260"/>
                  </a:lnTo>
                  <a:lnTo>
                    <a:pt x="2851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5067" y="3035401"/>
              <a:ext cx="285750" cy="310515"/>
            </a:xfrm>
            <a:custGeom>
              <a:avLst/>
              <a:gdLst/>
              <a:ahLst/>
              <a:cxnLst/>
              <a:rect l="l" t="t" r="r" b="b"/>
              <a:pathLst>
                <a:path w="285750" h="310514">
                  <a:moveTo>
                    <a:pt x="0" y="0"/>
                  </a:moveTo>
                  <a:lnTo>
                    <a:pt x="285153" y="0"/>
                  </a:lnTo>
                  <a:lnTo>
                    <a:pt x="285153" y="310260"/>
                  </a:lnTo>
                  <a:lnTo>
                    <a:pt x="0" y="3102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17793" y="2721864"/>
              <a:ext cx="1790700" cy="750570"/>
            </a:xfrm>
            <a:custGeom>
              <a:avLst/>
              <a:gdLst/>
              <a:ahLst/>
              <a:cxnLst/>
              <a:rect l="l" t="t" r="r" b="b"/>
              <a:pathLst>
                <a:path w="1790700" h="750570">
                  <a:moveTo>
                    <a:pt x="1790306" y="0"/>
                  </a:moveTo>
                  <a:lnTo>
                    <a:pt x="0" y="0"/>
                  </a:lnTo>
                  <a:lnTo>
                    <a:pt x="0" y="750138"/>
                  </a:lnTo>
                  <a:lnTo>
                    <a:pt x="1790306" y="750138"/>
                  </a:lnTo>
                  <a:lnTo>
                    <a:pt x="179030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17793" y="2721864"/>
            <a:ext cx="1790700" cy="75057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Job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91482" y="3060014"/>
            <a:ext cx="3365500" cy="3441065"/>
            <a:chOff x="4391482" y="3060014"/>
            <a:chExt cx="3365500" cy="3441065"/>
          </a:xfrm>
        </p:grpSpPr>
        <p:sp>
          <p:nvSpPr>
            <p:cNvPr id="38" name="object 38"/>
            <p:cNvSpPr/>
            <p:nvPr/>
          </p:nvSpPr>
          <p:spPr>
            <a:xfrm>
              <a:off x="5949797" y="3069437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65" y="0"/>
                  </a:moveTo>
                  <a:lnTo>
                    <a:pt x="0" y="0"/>
                  </a:lnTo>
                  <a:lnTo>
                    <a:pt x="0" y="309410"/>
                  </a:lnTo>
                  <a:lnTo>
                    <a:pt x="284365" y="30941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49797" y="3069437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65" y="0"/>
                  </a:lnTo>
                  <a:lnTo>
                    <a:pt x="284365" y="309410"/>
                  </a:lnTo>
                  <a:lnTo>
                    <a:pt x="0" y="30941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82448" y="3069437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14" y="0"/>
                  </a:moveTo>
                  <a:lnTo>
                    <a:pt x="0" y="0"/>
                  </a:lnTo>
                  <a:lnTo>
                    <a:pt x="0" y="309410"/>
                  </a:lnTo>
                  <a:lnTo>
                    <a:pt x="284314" y="309410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82448" y="3069437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14" y="0"/>
                  </a:lnTo>
                  <a:lnTo>
                    <a:pt x="284314" y="309410"/>
                  </a:lnTo>
                  <a:lnTo>
                    <a:pt x="0" y="30941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06907" y="3066999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65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65" y="310261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06907" y="3066999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65" y="0"/>
                  </a:lnTo>
                  <a:lnTo>
                    <a:pt x="284365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39495" y="3066999"/>
              <a:ext cx="285750" cy="310515"/>
            </a:xfrm>
            <a:custGeom>
              <a:avLst/>
              <a:gdLst/>
              <a:ahLst/>
              <a:cxnLst/>
              <a:rect l="l" t="t" r="r" b="b"/>
              <a:pathLst>
                <a:path w="285750" h="310514">
                  <a:moveTo>
                    <a:pt x="285153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5153" y="310261"/>
                  </a:lnTo>
                  <a:lnTo>
                    <a:pt x="2851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39495" y="3066999"/>
              <a:ext cx="285750" cy="310515"/>
            </a:xfrm>
            <a:custGeom>
              <a:avLst/>
              <a:gdLst/>
              <a:ahLst/>
              <a:cxnLst/>
              <a:rect l="l" t="t" r="r" b="b"/>
              <a:pathLst>
                <a:path w="285750" h="310514">
                  <a:moveTo>
                    <a:pt x="0" y="0"/>
                  </a:moveTo>
                  <a:lnTo>
                    <a:pt x="285153" y="0"/>
                  </a:lnTo>
                  <a:lnTo>
                    <a:pt x="285153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8467" y="4106367"/>
              <a:ext cx="3351529" cy="2387600"/>
            </a:xfrm>
            <a:custGeom>
              <a:avLst/>
              <a:gdLst/>
              <a:ahLst/>
              <a:cxnLst/>
              <a:rect l="l" t="t" r="r" b="b"/>
              <a:pathLst>
                <a:path w="3351529" h="2387600">
                  <a:moveTo>
                    <a:pt x="3351415" y="0"/>
                  </a:moveTo>
                  <a:lnTo>
                    <a:pt x="0" y="0"/>
                  </a:lnTo>
                  <a:lnTo>
                    <a:pt x="0" y="2387346"/>
                  </a:lnTo>
                  <a:lnTo>
                    <a:pt x="3351415" y="2387346"/>
                  </a:lnTo>
                  <a:lnTo>
                    <a:pt x="3351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8467" y="4106367"/>
              <a:ext cx="3351529" cy="2387600"/>
            </a:xfrm>
            <a:custGeom>
              <a:avLst/>
              <a:gdLst/>
              <a:ahLst/>
              <a:cxnLst/>
              <a:rect l="l" t="t" r="r" b="b"/>
              <a:pathLst>
                <a:path w="3351529" h="2387600">
                  <a:moveTo>
                    <a:pt x="0" y="0"/>
                  </a:moveTo>
                  <a:lnTo>
                    <a:pt x="3351415" y="0"/>
                  </a:lnTo>
                  <a:lnTo>
                    <a:pt x="3351415" y="2387346"/>
                  </a:lnTo>
                  <a:lnTo>
                    <a:pt x="0" y="238734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694969" y="4194636"/>
            <a:ext cx="10242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0" dirty="0">
                <a:solidFill>
                  <a:srgbClr val="404040"/>
                </a:solidFill>
                <a:latin typeface="Segoe UI"/>
                <a:cs typeface="Segoe UI"/>
              </a:rPr>
              <a:t>ADLA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Catalog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568088" y="4429874"/>
            <a:ext cx="3047365" cy="1531620"/>
            <a:chOff x="4568088" y="4429874"/>
            <a:chExt cx="3047365" cy="1531620"/>
          </a:xfrm>
        </p:grpSpPr>
        <p:sp>
          <p:nvSpPr>
            <p:cNvPr id="50" name="object 50"/>
            <p:cNvSpPr/>
            <p:nvPr/>
          </p:nvSpPr>
          <p:spPr>
            <a:xfrm>
              <a:off x="4575073" y="4436859"/>
              <a:ext cx="3033395" cy="1517650"/>
            </a:xfrm>
            <a:custGeom>
              <a:avLst/>
              <a:gdLst/>
              <a:ahLst/>
              <a:cxnLst/>
              <a:rect l="l" t="t" r="r" b="b"/>
              <a:pathLst>
                <a:path w="3033395" h="1517650">
                  <a:moveTo>
                    <a:pt x="3033014" y="0"/>
                  </a:moveTo>
                  <a:lnTo>
                    <a:pt x="0" y="0"/>
                  </a:lnTo>
                  <a:lnTo>
                    <a:pt x="0" y="1517357"/>
                  </a:lnTo>
                  <a:lnTo>
                    <a:pt x="3033014" y="1517357"/>
                  </a:lnTo>
                  <a:lnTo>
                    <a:pt x="3033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75073" y="4436859"/>
              <a:ext cx="3033395" cy="1517650"/>
            </a:xfrm>
            <a:custGeom>
              <a:avLst/>
              <a:gdLst/>
              <a:ahLst/>
              <a:cxnLst/>
              <a:rect l="l" t="t" r="r" b="b"/>
              <a:pathLst>
                <a:path w="3033395" h="1517650">
                  <a:moveTo>
                    <a:pt x="0" y="0"/>
                  </a:moveTo>
                  <a:lnTo>
                    <a:pt x="3033014" y="0"/>
                  </a:lnTo>
                  <a:lnTo>
                    <a:pt x="3033014" y="1517357"/>
                  </a:lnTo>
                  <a:lnTo>
                    <a:pt x="0" y="1517357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746681" y="4444688"/>
            <a:ext cx="687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Database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999888" y="4699343"/>
            <a:ext cx="2529840" cy="1610360"/>
            <a:chOff x="4999888" y="4699343"/>
            <a:chExt cx="2529840" cy="1610360"/>
          </a:xfrm>
        </p:grpSpPr>
        <p:sp>
          <p:nvSpPr>
            <p:cNvPr id="54" name="object 54"/>
            <p:cNvSpPr/>
            <p:nvPr/>
          </p:nvSpPr>
          <p:spPr>
            <a:xfrm>
              <a:off x="5006873" y="6044107"/>
              <a:ext cx="1294765" cy="258445"/>
            </a:xfrm>
            <a:custGeom>
              <a:avLst/>
              <a:gdLst/>
              <a:ahLst/>
              <a:cxnLst/>
              <a:rect l="l" t="t" r="r" b="b"/>
              <a:pathLst>
                <a:path w="1294764" h="258445">
                  <a:moveTo>
                    <a:pt x="1294561" y="0"/>
                  </a:moveTo>
                  <a:lnTo>
                    <a:pt x="0" y="0"/>
                  </a:lnTo>
                  <a:lnTo>
                    <a:pt x="0" y="80225"/>
                  </a:lnTo>
                  <a:lnTo>
                    <a:pt x="0" y="258419"/>
                  </a:lnTo>
                  <a:lnTo>
                    <a:pt x="1294561" y="258419"/>
                  </a:lnTo>
                  <a:lnTo>
                    <a:pt x="1294561" y="80225"/>
                  </a:lnTo>
                  <a:lnTo>
                    <a:pt x="129456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06873" y="6044107"/>
              <a:ext cx="1294765" cy="258445"/>
            </a:xfrm>
            <a:custGeom>
              <a:avLst/>
              <a:gdLst/>
              <a:ahLst/>
              <a:cxnLst/>
              <a:rect l="l" t="t" r="r" b="b"/>
              <a:pathLst>
                <a:path w="1294764" h="258445">
                  <a:moveTo>
                    <a:pt x="0" y="0"/>
                  </a:moveTo>
                  <a:lnTo>
                    <a:pt x="1294561" y="0"/>
                  </a:lnTo>
                  <a:lnTo>
                    <a:pt x="1294561" y="258419"/>
                  </a:lnTo>
                  <a:lnTo>
                    <a:pt x="0" y="258419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35152" y="4699343"/>
              <a:ext cx="894715" cy="1154430"/>
            </a:xfrm>
            <a:custGeom>
              <a:avLst/>
              <a:gdLst/>
              <a:ahLst/>
              <a:cxnLst/>
              <a:rect l="l" t="t" r="r" b="b"/>
              <a:pathLst>
                <a:path w="894715" h="1154429">
                  <a:moveTo>
                    <a:pt x="894359" y="0"/>
                  </a:moveTo>
                  <a:lnTo>
                    <a:pt x="0" y="0"/>
                  </a:lnTo>
                  <a:lnTo>
                    <a:pt x="0" y="1154404"/>
                  </a:lnTo>
                  <a:lnTo>
                    <a:pt x="894359" y="1154404"/>
                  </a:lnTo>
                  <a:lnTo>
                    <a:pt x="89435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673104" y="4735804"/>
            <a:ext cx="894080" cy="330835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590"/>
              </a:spcBef>
            </a:pPr>
            <a:r>
              <a:rPr sz="1150" spc="-20" dirty="0">
                <a:latin typeface="Segoe UI"/>
                <a:cs typeface="Segoe UI"/>
              </a:rPr>
              <a:t>Tables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73104" y="5122214"/>
            <a:ext cx="894080" cy="331470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57810">
              <a:lnSpc>
                <a:spcPct val="100000"/>
              </a:lnSpc>
              <a:spcBef>
                <a:spcPts val="595"/>
              </a:spcBef>
            </a:pPr>
            <a:r>
              <a:rPr sz="1150" dirty="0">
                <a:latin typeface="Segoe UI"/>
                <a:cs typeface="Segoe UI"/>
              </a:rPr>
              <a:t>Views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61738" y="5506199"/>
            <a:ext cx="894715" cy="331470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595"/>
              </a:spcBef>
            </a:pPr>
            <a:r>
              <a:rPr sz="1150" spc="5" dirty="0">
                <a:latin typeface="Segoe UI"/>
                <a:cs typeface="Segoe UI"/>
              </a:rPr>
              <a:t>Schemas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64644" y="4713935"/>
            <a:ext cx="894715" cy="331470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595"/>
              </a:spcBef>
            </a:pPr>
            <a:r>
              <a:rPr sz="1150" dirty="0">
                <a:latin typeface="Segoe UI"/>
                <a:cs typeface="Segoe UI"/>
              </a:rPr>
              <a:t>Procedures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63057" y="5122214"/>
            <a:ext cx="894715" cy="331470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595"/>
              </a:spcBef>
            </a:pPr>
            <a:r>
              <a:rPr sz="1150" dirty="0">
                <a:latin typeface="Segoe UI"/>
                <a:cs typeface="Segoe UI"/>
              </a:rPr>
              <a:t>Functions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54128" y="5522417"/>
            <a:ext cx="894715" cy="331470"/>
          </a:xfrm>
          <a:prstGeom prst="rect">
            <a:avLst/>
          </a:prstGeom>
          <a:solidFill>
            <a:srgbClr val="D9D9D9"/>
          </a:solidFill>
          <a:ln w="13771">
            <a:solidFill>
              <a:srgbClr val="585858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595"/>
              </a:spcBef>
            </a:pPr>
            <a:r>
              <a:rPr sz="1150" spc="5" dirty="0">
                <a:latin typeface="Segoe UI"/>
                <a:cs typeface="Segoe UI"/>
              </a:rPr>
              <a:t>Assemblies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35153" y="4699343"/>
            <a:ext cx="894715" cy="115443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87960" marR="181610" algn="ctr">
              <a:lnSpc>
                <a:spcPct val="101699"/>
              </a:lnSpc>
            </a:pPr>
            <a:r>
              <a:rPr sz="1150" dirty="0">
                <a:latin typeface="Segoe UI"/>
                <a:cs typeface="Segoe UI"/>
              </a:rPr>
              <a:t>Exte</a:t>
            </a:r>
            <a:r>
              <a:rPr sz="1150" spc="5" dirty="0">
                <a:latin typeface="Segoe UI"/>
                <a:cs typeface="Segoe UI"/>
              </a:rPr>
              <a:t>r</a:t>
            </a:r>
            <a:r>
              <a:rPr sz="1150" dirty="0">
                <a:latin typeface="Segoe UI"/>
                <a:cs typeface="Segoe UI"/>
              </a:rPr>
              <a:t>nal  Data  Sou</a:t>
            </a:r>
            <a:r>
              <a:rPr sz="1150" spc="-10" dirty="0">
                <a:latin typeface="Segoe UI"/>
                <a:cs typeface="Segoe UI"/>
              </a:rPr>
              <a:t>r</a:t>
            </a:r>
            <a:r>
              <a:rPr sz="1150" dirty="0">
                <a:latin typeface="Segoe UI"/>
                <a:cs typeface="Segoe UI"/>
              </a:rPr>
              <a:t>c</a:t>
            </a:r>
            <a:r>
              <a:rPr sz="1150" spc="5" dirty="0">
                <a:latin typeface="Segoe UI"/>
                <a:cs typeface="Segoe UI"/>
              </a:rPr>
              <a:t>es</a:t>
            </a:r>
            <a:endParaRPr sz="1150">
              <a:latin typeface="Segoe UI"/>
              <a:cs typeface="Segoe U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320665" y="6117335"/>
            <a:ext cx="1308100" cy="272415"/>
            <a:chOff x="5320665" y="6117335"/>
            <a:chExt cx="1308100" cy="272415"/>
          </a:xfrm>
        </p:grpSpPr>
        <p:sp>
          <p:nvSpPr>
            <p:cNvPr id="65" name="object 65"/>
            <p:cNvSpPr/>
            <p:nvPr/>
          </p:nvSpPr>
          <p:spPr>
            <a:xfrm>
              <a:off x="5327650" y="6124320"/>
              <a:ext cx="1294130" cy="258445"/>
            </a:xfrm>
            <a:custGeom>
              <a:avLst/>
              <a:gdLst/>
              <a:ahLst/>
              <a:cxnLst/>
              <a:rect l="l" t="t" r="r" b="b"/>
              <a:pathLst>
                <a:path w="1294129" h="258445">
                  <a:moveTo>
                    <a:pt x="1293761" y="0"/>
                  </a:moveTo>
                  <a:lnTo>
                    <a:pt x="0" y="0"/>
                  </a:lnTo>
                  <a:lnTo>
                    <a:pt x="0" y="258419"/>
                  </a:lnTo>
                  <a:lnTo>
                    <a:pt x="1293761" y="258419"/>
                  </a:lnTo>
                  <a:lnTo>
                    <a:pt x="129376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27650" y="6124320"/>
              <a:ext cx="1294130" cy="258445"/>
            </a:xfrm>
            <a:custGeom>
              <a:avLst/>
              <a:gdLst/>
              <a:ahLst/>
              <a:cxnLst/>
              <a:rect l="l" t="t" r="r" b="b"/>
              <a:pathLst>
                <a:path w="1294129" h="258445">
                  <a:moveTo>
                    <a:pt x="0" y="0"/>
                  </a:moveTo>
                  <a:lnTo>
                    <a:pt x="1293761" y="0"/>
                  </a:lnTo>
                  <a:lnTo>
                    <a:pt x="1293761" y="258419"/>
                  </a:lnTo>
                  <a:lnTo>
                    <a:pt x="0" y="258419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630161" y="6131788"/>
            <a:ext cx="687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Database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4049" y="5500940"/>
            <a:ext cx="378319" cy="378319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8927968" y="5875133"/>
            <a:ext cx="6191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7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DW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19789" y="5539015"/>
            <a:ext cx="352396" cy="352396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2227791" y="3710584"/>
            <a:ext cx="4902200" cy="2521585"/>
            <a:chOff x="2227791" y="3710584"/>
            <a:chExt cx="4902200" cy="2521585"/>
          </a:xfrm>
        </p:grpSpPr>
        <p:sp>
          <p:nvSpPr>
            <p:cNvPr id="72" name="object 72"/>
            <p:cNvSpPr/>
            <p:nvPr/>
          </p:nvSpPr>
          <p:spPr>
            <a:xfrm>
              <a:off x="3618357" y="3710584"/>
              <a:ext cx="3511550" cy="2521585"/>
            </a:xfrm>
            <a:custGeom>
              <a:avLst/>
              <a:gdLst/>
              <a:ahLst/>
              <a:cxnLst/>
              <a:rect l="l" t="t" r="r" b="b"/>
              <a:pathLst>
                <a:path w="3511550" h="2521585">
                  <a:moveTo>
                    <a:pt x="587921" y="1410843"/>
                  </a:moveTo>
                  <a:lnTo>
                    <a:pt x="575767" y="1400721"/>
                  </a:lnTo>
                  <a:lnTo>
                    <a:pt x="527151" y="1360182"/>
                  </a:lnTo>
                  <a:lnTo>
                    <a:pt x="527151" y="1400721"/>
                  </a:lnTo>
                  <a:lnTo>
                    <a:pt x="99618" y="1400721"/>
                  </a:lnTo>
                  <a:lnTo>
                    <a:pt x="99618" y="1360182"/>
                  </a:lnTo>
                  <a:lnTo>
                    <a:pt x="38849" y="1410843"/>
                  </a:lnTo>
                  <a:lnTo>
                    <a:pt x="99618" y="1461439"/>
                  </a:lnTo>
                  <a:lnTo>
                    <a:pt x="99618" y="1420964"/>
                  </a:lnTo>
                  <a:lnTo>
                    <a:pt x="527151" y="1420964"/>
                  </a:lnTo>
                  <a:lnTo>
                    <a:pt x="527151" y="1461439"/>
                  </a:lnTo>
                  <a:lnTo>
                    <a:pt x="575754" y="1420964"/>
                  </a:lnTo>
                  <a:lnTo>
                    <a:pt x="587921" y="1410843"/>
                  </a:lnTo>
                  <a:close/>
                </a:path>
                <a:path w="3511550" h="2521585">
                  <a:moveTo>
                    <a:pt x="597496" y="50647"/>
                  </a:moveTo>
                  <a:lnTo>
                    <a:pt x="585343" y="40525"/>
                  </a:lnTo>
                  <a:lnTo>
                    <a:pt x="536727" y="0"/>
                  </a:lnTo>
                  <a:lnTo>
                    <a:pt x="536727" y="40525"/>
                  </a:lnTo>
                  <a:lnTo>
                    <a:pt x="60718" y="40525"/>
                  </a:lnTo>
                  <a:lnTo>
                    <a:pt x="60718" y="0"/>
                  </a:lnTo>
                  <a:lnTo>
                    <a:pt x="0" y="50647"/>
                  </a:lnTo>
                  <a:lnTo>
                    <a:pt x="60718" y="101295"/>
                  </a:lnTo>
                  <a:lnTo>
                    <a:pt x="60718" y="60769"/>
                  </a:lnTo>
                  <a:lnTo>
                    <a:pt x="536727" y="60769"/>
                  </a:lnTo>
                  <a:lnTo>
                    <a:pt x="536727" y="101295"/>
                  </a:lnTo>
                  <a:lnTo>
                    <a:pt x="585343" y="60769"/>
                  </a:lnTo>
                  <a:lnTo>
                    <a:pt x="597496" y="50647"/>
                  </a:lnTo>
                  <a:close/>
                </a:path>
                <a:path w="3511550" h="2521585">
                  <a:moveTo>
                    <a:pt x="3511397" y="2012746"/>
                  </a:moveTo>
                  <a:lnTo>
                    <a:pt x="3502914" y="2002574"/>
                  </a:lnTo>
                  <a:lnTo>
                    <a:pt x="3460750" y="1951977"/>
                  </a:lnTo>
                  <a:lnTo>
                    <a:pt x="3410102" y="2012746"/>
                  </a:lnTo>
                  <a:lnTo>
                    <a:pt x="3450628" y="2012746"/>
                  </a:lnTo>
                  <a:lnTo>
                    <a:pt x="3450628" y="2521293"/>
                  </a:lnTo>
                  <a:lnTo>
                    <a:pt x="3470872" y="2521293"/>
                  </a:lnTo>
                  <a:lnTo>
                    <a:pt x="3470872" y="2012746"/>
                  </a:lnTo>
                  <a:lnTo>
                    <a:pt x="3511397" y="201274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7791" y="4910373"/>
              <a:ext cx="414774" cy="41477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244846" y="5883072"/>
            <a:ext cx="5607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00">
              <a:lnSpc>
                <a:spcPct val="1022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DB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28207" y="5518762"/>
            <a:ext cx="352396" cy="352396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9593672" y="5879184"/>
            <a:ext cx="9798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 marR="5080" indent="-12763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Server</a:t>
            </a:r>
            <a:r>
              <a:rPr sz="1250" spc="-9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in  Azure</a:t>
            </a:r>
            <a:r>
              <a:rPr sz="1250" spc="-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VM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19383" y="5333037"/>
            <a:ext cx="7378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HDInsight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17368" y="4353420"/>
            <a:ext cx="101600" cy="531495"/>
          </a:xfrm>
          <a:custGeom>
            <a:avLst/>
            <a:gdLst/>
            <a:ahLst/>
            <a:cxnLst/>
            <a:rect l="l" t="t" r="r" b="b"/>
            <a:pathLst>
              <a:path w="101600" h="531495">
                <a:moveTo>
                  <a:pt x="40474" y="60769"/>
                </a:moveTo>
                <a:lnTo>
                  <a:pt x="0" y="60769"/>
                </a:lnTo>
                <a:lnTo>
                  <a:pt x="50596" y="0"/>
                </a:lnTo>
                <a:lnTo>
                  <a:pt x="92808" y="50647"/>
                </a:lnTo>
                <a:lnTo>
                  <a:pt x="40474" y="50647"/>
                </a:lnTo>
                <a:lnTo>
                  <a:pt x="40474" y="60769"/>
                </a:lnTo>
                <a:close/>
              </a:path>
              <a:path w="101600" h="531495">
                <a:moveTo>
                  <a:pt x="60769" y="480313"/>
                </a:moveTo>
                <a:lnTo>
                  <a:pt x="40474" y="480313"/>
                </a:lnTo>
                <a:lnTo>
                  <a:pt x="40474" y="50647"/>
                </a:lnTo>
                <a:lnTo>
                  <a:pt x="60769" y="50647"/>
                </a:lnTo>
                <a:lnTo>
                  <a:pt x="60769" y="480313"/>
                </a:lnTo>
                <a:close/>
              </a:path>
              <a:path w="101600" h="531495">
                <a:moveTo>
                  <a:pt x="101244" y="60769"/>
                </a:moveTo>
                <a:lnTo>
                  <a:pt x="60769" y="60769"/>
                </a:lnTo>
                <a:lnTo>
                  <a:pt x="60769" y="50647"/>
                </a:lnTo>
                <a:lnTo>
                  <a:pt x="92808" y="50647"/>
                </a:lnTo>
                <a:lnTo>
                  <a:pt x="101244" y="60769"/>
                </a:lnTo>
                <a:close/>
              </a:path>
              <a:path w="101600" h="531495">
                <a:moveTo>
                  <a:pt x="50596" y="530974"/>
                </a:moveTo>
                <a:lnTo>
                  <a:pt x="0" y="470192"/>
                </a:lnTo>
                <a:lnTo>
                  <a:pt x="40474" y="470192"/>
                </a:lnTo>
                <a:lnTo>
                  <a:pt x="40474" y="480313"/>
                </a:lnTo>
                <a:lnTo>
                  <a:pt x="92810" y="480313"/>
                </a:lnTo>
                <a:lnTo>
                  <a:pt x="50596" y="530974"/>
                </a:lnTo>
                <a:close/>
              </a:path>
              <a:path w="101600" h="531495">
                <a:moveTo>
                  <a:pt x="92810" y="480313"/>
                </a:moveTo>
                <a:lnTo>
                  <a:pt x="60769" y="480313"/>
                </a:lnTo>
                <a:lnTo>
                  <a:pt x="60769" y="470192"/>
                </a:lnTo>
                <a:lnTo>
                  <a:pt x="101244" y="470192"/>
                </a:lnTo>
                <a:lnTo>
                  <a:pt x="92810" y="48031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03349" y="5197385"/>
            <a:ext cx="22612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u="heavy" spc="-145" dirty="0">
                <a:solidFill>
                  <a:srgbClr val="30859C"/>
                </a:solidFill>
                <a:uFill>
                  <a:solidFill>
                    <a:srgbClr val="7E7E7E"/>
                  </a:solidFill>
                </a:uFill>
                <a:latin typeface="Segoe UI"/>
                <a:cs typeface="Segoe UI"/>
              </a:rPr>
              <a:t> </a:t>
            </a:r>
            <a:r>
              <a:rPr sz="1450" u="heavy" spc="10" dirty="0">
                <a:solidFill>
                  <a:srgbClr val="30859C"/>
                </a:solidFill>
                <a:uFill>
                  <a:solidFill>
                    <a:srgbClr val="7E7E7E"/>
                  </a:solidFill>
                </a:uFill>
                <a:latin typeface="Segoe UI"/>
                <a:cs typeface="Segoe UI"/>
              </a:rPr>
              <a:t>Di</a:t>
            </a: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stributed </a:t>
            </a:r>
            <a:r>
              <a:rPr sz="1450" spc="20" dirty="0">
                <a:solidFill>
                  <a:srgbClr val="30859C"/>
                </a:solidFill>
                <a:latin typeface="Segoe UI"/>
                <a:cs typeface="Segoe UI"/>
              </a:rPr>
              <a:t>U-SQL</a:t>
            </a:r>
            <a:r>
              <a:rPr sz="1450" spc="-3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Queries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52770" y="3282870"/>
            <a:ext cx="316751" cy="311890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9504560" y="3590634"/>
            <a:ext cx="4464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Vis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ual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936291" y="3263455"/>
            <a:ext cx="316865" cy="318770"/>
          </a:xfrm>
          <a:custGeom>
            <a:avLst/>
            <a:gdLst/>
            <a:ahLst/>
            <a:cxnLst/>
            <a:rect l="l" t="t" r="r" b="b"/>
            <a:pathLst>
              <a:path w="316865" h="318770">
                <a:moveTo>
                  <a:pt x="205113" y="123621"/>
                </a:moveTo>
                <a:lnTo>
                  <a:pt x="112064" y="123621"/>
                </a:lnTo>
                <a:lnTo>
                  <a:pt x="235534" y="0"/>
                </a:lnTo>
                <a:lnTo>
                  <a:pt x="316750" y="32346"/>
                </a:lnTo>
                <a:lnTo>
                  <a:pt x="316750" y="101942"/>
                </a:lnTo>
                <a:lnTo>
                  <a:pt x="233057" y="101942"/>
                </a:lnTo>
                <a:lnTo>
                  <a:pt x="205113" y="123621"/>
                </a:lnTo>
                <a:close/>
              </a:path>
              <a:path w="316865" h="318770">
                <a:moveTo>
                  <a:pt x="34226" y="256032"/>
                </a:moveTo>
                <a:lnTo>
                  <a:pt x="0" y="238963"/>
                </a:lnTo>
                <a:lnTo>
                  <a:pt x="0" y="79476"/>
                </a:lnTo>
                <a:lnTo>
                  <a:pt x="34074" y="62255"/>
                </a:lnTo>
                <a:lnTo>
                  <a:pt x="109676" y="121742"/>
                </a:lnTo>
                <a:lnTo>
                  <a:pt x="36956" y="121742"/>
                </a:lnTo>
                <a:lnTo>
                  <a:pt x="36956" y="195757"/>
                </a:lnTo>
                <a:lnTo>
                  <a:pt x="111545" y="195757"/>
                </a:lnTo>
                <a:lnTo>
                  <a:pt x="34226" y="256032"/>
                </a:lnTo>
                <a:close/>
              </a:path>
              <a:path w="316865" h="318770">
                <a:moveTo>
                  <a:pt x="316750" y="216344"/>
                </a:moveTo>
                <a:lnTo>
                  <a:pt x="233057" y="216344"/>
                </a:lnTo>
                <a:lnTo>
                  <a:pt x="233057" y="101942"/>
                </a:lnTo>
                <a:lnTo>
                  <a:pt x="316750" y="101942"/>
                </a:lnTo>
                <a:lnTo>
                  <a:pt x="316750" y="216344"/>
                </a:lnTo>
                <a:close/>
              </a:path>
              <a:path w="316865" h="318770">
                <a:moveTo>
                  <a:pt x="111545" y="195757"/>
                </a:moveTo>
                <a:lnTo>
                  <a:pt x="36956" y="195757"/>
                </a:lnTo>
                <a:lnTo>
                  <a:pt x="75793" y="160439"/>
                </a:lnTo>
                <a:lnTo>
                  <a:pt x="36956" y="121742"/>
                </a:lnTo>
                <a:lnTo>
                  <a:pt x="109676" y="121742"/>
                </a:lnTo>
                <a:lnTo>
                  <a:pt x="112064" y="123621"/>
                </a:lnTo>
                <a:lnTo>
                  <a:pt x="205113" y="123621"/>
                </a:lnTo>
                <a:lnTo>
                  <a:pt x="159194" y="159245"/>
                </a:lnTo>
                <a:lnTo>
                  <a:pt x="205211" y="194818"/>
                </a:lnTo>
                <a:lnTo>
                  <a:pt x="112750" y="194818"/>
                </a:lnTo>
                <a:lnTo>
                  <a:pt x="111545" y="195757"/>
                </a:lnTo>
                <a:close/>
              </a:path>
              <a:path w="316865" h="318770">
                <a:moveTo>
                  <a:pt x="235940" y="318338"/>
                </a:moveTo>
                <a:lnTo>
                  <a:pt x="112750" y="194818"/>
                </a:lnTo>
                <a:lnTo>
                  <a:pt x="205211" y="194818"/>
                </a:lnTo>
                <a:lnTo>
                  <a:pt x="233057" y="216344"/>
                </a:lnTo>
                <a:lnTo>
                  <a:pt x="316750" y="216344"/>
                </a:lnTo>
                <a:lnTo>
                  <a:pt x="316750" y="285407"/>
                </a:lnTo>
                <a:lnTo>
                  <a:pt x="235940" y="318338"/>
                </a:lnTo>
                <a:close/>
              </a:path>
            </a:pathLst>
          </a:custGeom>
          <a:solidFill>
            <a:srgbClr val="007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5913780" y="3291781"/>
            <a:ext cx="2729865" cy="3163570"/>
            <a:chOff x="5913780" y="3291781"/>
            <a:chExt cx="2729865" cy="3163570"/>
          </a:xfrm>
        </p:grpSpPr>
        <p:sp>
          <p:nvSpPr>
            <p:cNvPr id="84" name="object 84"/>
            <p:cNvSpPr/>
            <p:nvPr/>
          </p:nvSpPr>
          <p:spPr>
            <a:xfrm>
              <a:off x="5913780" y="3615435"/>
              <a:ext cx="101600" cy="437515"/>
            </a:xfrm>
            <a:custGeom>
              <a:avLst/>
              <a:gdLst/>
              <a:ahLst/>
              <a:cxnLst/>
              <a:rect l="l" t="t" r="r" b="b"/>
              <a:pathLst>
                <a:path w="101600" h="437514">
                  <a:moveTo>
                    <a:pt x="40487" y="60718"/>
                  </a:moveTo>
                  <a:lnTo>
                    <a:pt x="0" y="60718"/>
                  </a:lnTo>
                  <a:lnTo>
                    <a:pt x="50609" y="0"/>
                  </a:lnTo>
                  <a:lnTo>
                    <a:pt x="92814" y="50596"/>
                  </a:lnTo>
                  <a:lnTo>
                    <a:pt x="40487" y="50596"/>
                  </a:lnTo>
                  <a:lnTo>
                    <a:pt x="40487" y="60718"/>
                  </a:lnTo>
                  <a:close/>
                </a:path>
                <a:path w="101600" h="437514">
                  <a:moveTo>
                    <a:pt x="60782" y="386803"/>
                  </a:moveTo>
                  <a:lnTo>
                    <a:pt x="40487" y="386803"/>
                  </a:lnTo>
                  <a:lnTo>
                    <a:pt x="40487" y="50596"/>
                  </a:lnTo>
                  <a:lnTo>
                    <a:pt x="60782" y="50596"/>
                  </a:lnTo>
                  <a:lnTo>
                    <a:pt x="60782" y="386803"/>
                  </a:lnTo>
                  <a:close/>
                </a:path>
                <a:path w="101600" h="437514">
                  <a:moveTo>
                    <a:pt x="101257" y="60718"/>
                  </a:moveTo>
                  <a:lnTo>
                    <a:pt x="60782" y="60718"/>
                  </a:lnTo>
                  <a:lnTo>
                    <a:pt x="60782" y="50596"/>
                  </a:lnTo>
                  <a:lnTo>
                    <a:pt x="92814" y="50596"/>
                  </a:lnTo>
                  <a:lnTo>
                    <a:pt x="101257" y="60718"/>
                  </a:lnTo>
                  <a:close/>
                </a:path>
                <a:path w="101600" h="437514">
                  <a:moveTo>
                    <a:pt x="50609" y="437451"/>
                  </a:moveTo>
                  <a:lnTo>
                    <a:pt x="0" y="376681"/>
                  </a:lnTo>
                  <a:lnTo>
                    <a:pt x="40487" y="376681"/>
                  </a:lnTo>
                  <a:lnTo>
                    <a:pt x="40487" y="386803"/>
                  </a:lnTo>
                  <a:lnTo>
                    <a:pt x="92821" y="386803"/>
                  </a:lnTo>
                  <a:lnTo>
                    <a:pt x="50609" y="437451"/>
                  </a:lnTo>
                  <a:close/>
                </a:path>
                <a:path w="101600" h="437514">
                  <a:moveTo>
                    <a:pt x="92821" y="386803"/>
                  </a:moveTo>
                  <a:lnTo>
                    <a:pt x="60782" y="386803"/>
                  </a:lnTo>
                  <a:lnTo>
                    <a:pt x="60782" y="376681"/>
                  </a:lnTo>
                  <a:lnTo>
                    <a:pt x="101257" y="376681"/>
                  </a:lnTo>
                  <a:lnTo>
                    <a:pt x="92821" y="38680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14411" y="5471363"/>
              <a:ext cx="6985" cy="974090"/>
            </a:xfrm>
            <a:custGeom>
              <a:avLst/>
              <a:gdLst/>
              <a:ahLst/>
              <a:cxnLst/>
              <a:rect l="l" t="t" r="r" b="b"/>
              <a:pathLst>
                <a:path w="6984" h="974089">
                  <a:moveTo>
                    <a:pt x="0" y="973683"/>
                  </a:moveTo>
                  <a:lnTo>
                    <a:pt x="654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3029" y="3291781"/>
              <a:ext cx="319991" cy="319991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8884560" y="3586584"/>
            <a:ext cx="4464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Vis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ual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11274" y="3563428"/>
            <a:ext cx="44259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spc="-3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o</a:t>
            </a:r>
            <a:r>
              <a:rPr sz="1250" spc="4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tal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02419" y="4186948"/>
            <a:ext cx="388850" cy="38966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32806" y="4270389"/>
            <a:ext cx="418014" cy="298119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8110368" y="2792545"/>
            <a:ext cx="2303145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Create, Execute </a:t>
            </a:r>
            <a:r>
              <a:rPr sz="1450" spc="20" dirty="0">
                <a:solidFill>
                  <a:srgbClr val="30859C"/>
                </a:solidFill>
                <a:latin typeface="Segoe UI"/>
                <a:cs typeface="Segoe UI"/>
              </a:rPr>
              <a:t>U-SQL</a:t>
            </a:r>
            <a:r>
              <a:rPr sz="1450" spc="-5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spc="15" dirty="0">
                <a:solidFill>
                  <a:srgbClr val="30859C"/>
                </a:solidFill>
                <a:latin typeface="Segoe UI"/>
                <a:cs typeface="Segoe UI"/>
              </a:rPr>
              <a:t>Jobs  </a:t>
            </a:r>
            <a:r>
              <a:rPr sz="1450" spc="25" dirty="0">
                <a:solidFill>
                  <a:srgbClr val="30859C"/>
                </a:solidFill>
                <a:latin typeface="Segoe UI"/>
                <a:cs typeface="Segoe UI"/>
              </a:rPr>
              <a:t>&amp; </a:t>
            </a:r>
            <a:r>
              <a:rPr sz="1450" spc="15" dirty="0">
                <a:solidFill>
                  <a:srgbClr val="30859C"/>
                </a:solidFill>
                <a:latin typeface="Segoe UI"/>
                <a:cs typeface="Segoe UI"/>
              </a:rPr>
              <a:t>Manage</a:t>
            </a:r>
            <a:r>
              <a:rPr sz="1450" spc="-2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Resources</a:t>
            </a:r>
            <a:endParaRPr sz="1450">
              <a:latin typeface="Segoe UI"/>
              <a:cs typeface="Segoe UI"/>
            </a:endParaRPr>
          </a:p>
        </p:txBody>
      </p:sp>
      <p:pic>
        <p:nvPicPr>
          <p:cNvPr id="92" name="object 9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92754" y="3298262"/>
            <a:ext cx="317561" cy="317561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10171143" y="3592295"/>
            <a:ext cx="433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866737" y="3787018"/>
            <a:ext cx="17938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" marR="5080" indent="-40640">
              <a:lnSpc>
                <a:spcPct val="102099"/>
              </a:lnSpc>
              <a:spcBef>
                <a:spcPts val="95"/>
              </a:spcBef>
              <a:tabLst>
                <a:tab pos="632460" algn="l"/>
                <a:tab pos="1353820" algn="l"/>
              </a:tabLst>
            </a:pPr>
            <a:r>
              <a:rPr sz="1875" baseline="2222" dirty="0">
                <a:solidFill>
                  <a:srgbClr val="404040"/>
                </a:solidFill>
                <a:latin typeface="Segoe UI"/>
                <a:cs typeface="Segoe UI"/>
              </a:rPr>
              <a:t>Studio	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Studio	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</a:t>
            </a:r>
            <a:r>
              <a:rPr sz="1875" spc="15" baseline="2222" dirty="0">
                <a:solidFill>
                  <a:srgbClr val="404040"/>
                </a:solidFill>
                <a:latin typeface="Segoe UI"/>
                <a:cs typeface="Segoe UI"/>
              </a:rPr>
              <a:t>Code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Extension</a:t>
            </a:r>
            <a:r>
              <a:rPr sz="1250" spc="10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Factory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109546" y="3369970"/>
            <a:ext cx="229235" cy="1658620"/>
          </a:xfrm>
          <a:custGeom>
            <a:avLst/>
            <a:gdLst/>
            <a:ahLst/>
            <a:cxnLst/>
            <a:rect l="l" t="t" r="r" b="b"/>
            <a:pathLst>
              <a:path w="229234" h="1658620">
                <a:moveTo>
                  <a:pt x="0" y="0"/>
                </a:moveTo>
                <a:lnTo>
                  <a:pt x="225818" y="0"/>
                </a:lnTo>
              </a:path>
              <a:path w="229234" h="1658620">
                <a:moveTo>
                  <a:pt x="3276" y="1658289"/>
                </a:moveTo>
                <a:lnTo>
                  <a:pt x="229095" y="1658289"/>
                </a:lnTo>
              </a:path>
            </a:pathLst>
          </a:custGeom>
          <a:ln w="2025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13693" y="4259858"/>
            <a:ext cx="316751" cy="295688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8181387" y="4547032"/>
            <a:ext cx="1322070" cy="59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20" algn="r">
              <a:lnSpc>
                <a:spcPct val="102099"/>
              </a:lnSpc>
              <a:spcBef>
                <a:spcPts val="95"/>
              </a:spcBef>
              <a:tabLst>
                <a:tab pos="894080" algn="l"/>
              </a:tabLst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	</a:t>
            </a:r>
            <a:r>
              <a:rPr sz="1875" spc="15" baseline="4444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875" spc="-30" baseline="4444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875" spc="7" baseline="4444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PowerShell</a:t>
            </a:r>
            <a:r>
              <a:rPr sz="1250" spc="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875" spc="7" baseline="4444" dirty="0">
                <a:solidFill>
                  <a:srgbClr val="404040"/>
                </a:solidFill>
                <a:latin typeface="Segoe UI"/>
                <a:cs typeface="Segoe UI"/>
              </a:rPr>
              <a:t>Cloud</a:t>
            </a:r>
            <a:endParaRPr sz="1875" baseline="4444">
              <a:latin typeface="Segoe UI"/>
              <a:cs typeface="Segoe UI"/>
            </a:endParaRPr>
          </a:p>
          <a:p>
            <a:pPr marR="44450" algn="r">
              <a:lnSpc>
                <a:spcPts val="1450"/>
              </a:lnSpc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Shell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992118" y="5337560"/>
            <a:ext cx="8007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 marR="5080" indent="-113664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Blob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273157" y="2676910"/>
            <a:ext cx="6087745" cy="3778250"/>
            <a:chOff x="2273157" y="2676910"/>
            <a:chExt cx="6087745" cy="3778250"/>
          </a:xfrm>
        </p:grpSpPr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96678" y="4910373"/>
              <a:ext cx="422875" cy="44150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3157" y="2676910"/>
              <a:ext cx="413964" cy="41315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079106" y="6224790"/>
              <a:ext cx="1271905" cy="220345"/>
            </a:xfrm>
            <a:custGeom>
              <a:avLst/>
              <a:gdLst/>
              <a:ahLst/>
              <a:cxnLst/>
              <a:rect l="l" t="t" r="r" b="b"/>
              <a:pathLst>
                <a:path w="1271904" h="220345">
                  <a:moveTo>
                    <a:pt x="0" y="0"/>
                  </a:moveTo>
                  <a:lnTo>
                    <a:pt x="1021613" y="0"/>
                  </a:lnTo>
                </a:path>
                <a:path w="1271904" h="220345">
                  <a:moveTo>
                    <a:pt x="1034503" y="220065"/>
                  </a:moveTo>
                  <a:lnTo>
                    <a:pt x="1271587" y="214655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637021" y="4223403"/>
            <a:ext cx="349155" cy="349155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9616692" y="4566812"/>
            <a:ext cx="9810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 marR="5080" indent="-22860">
              <a:lnSpc>
                <a:spcPct val="102099"/>
              </a:lnSpc>
              <a:spcBef>
                <a:spcPts val="95"/>
              </a:spcBef>
              <a:tabLst>
                <a:tab pos="560070" algn="l"/>
                <a:tab pos="654050" algn="l"/>
              </a:tabLst>
            </a:pPr>
            <a:r>
              <a:rPr sz="1875" spc="15" baseline="2222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875" spc="-30" baseline="2222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875" spc="15" baseline="2222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r>
              <a:rPr sz="1875" baseline="2222" dirty="0">
                <a:solidFill>
                  <a:srgbClr val="404040"/>
                </a:solidFill>
                <a:latin typeface="Segoe UI"/>
                <a:cs typeface="Segoe UI"/>
              </a:rPr>
              <a:t>	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875" spc="15" baseline="2222" dirty="0">
                <a:solidFill>
                  <a:srgbClr val="404040"/>
                </a:solidFill>
                <a:latin typeface="Segoe UI"/>
                <a:cs typeface="Segoe UI"/>
              </a:rPr>
              <a:t>SDKs		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CLI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446106" y="6202915"/>
            <a:ext cx="77343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8910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Azure  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sz="1250" spc="15" dirty="0">
                <a:solidFill>
                  <a:srgbClr val="484848"/>
                </a:solidFill>
                <a:latin typeface="Segoe UI"/>
                <a:cs typeface="Segoe UI"/>
              </a:rPr>
              <a:t>b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rick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636085" y="4365574"/>
            <a:ext cx="412115" cy="1859280"/>
            <a:chOff x="2636085" y="4365574"/>
            <a:chExt cx="412115" cy="1859280"/>
          </a:xfrm>
        </p:grpSpPr>
        <p:pic>
          <p:nvPicPr>
            <p:cNvPr id="107" name="object 10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36085" y="5828223"/>
              <a:ext cx="411533" cy="39614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792412" y="4365574"/>
              <a:ext cx="101600" cy="1425575"/>
            </a:xfrm>
            <a:custGeom>
              <a:avLst/>
              <a:gdLst/>
              <a:ahLst/>
              <a:cxnLst/>
              <a:rect l="l" t="t" r="r" b="b"/>
              <a:pathLst>
                <a:path w="101600" h="1425575">
                  <a:moveTo>
                    <a:pt x="40525" y="60769"/>
                  </a:moveTo>
                  <a:lnTo>
                    <a:pt x="0" y="60769"/>
                  </a:lnTo>
                  <a:lnTo>
                    <a:pt x="50647" y="0"/>
                  </a:lnTo>
                  <a:lnTo>
                    <a:pt x="92869" y="50647"/>
                  </a:lnTo>
                  <a:lnTo>
                    <a:pt x="40525" y="50647"/>
                  </a:lnTo>
                  <a:lnTo>
                    <a:pt x="40525" y="60769"/>
                  </a:lnTo>
                  <a:close/>
                </a:path>
                <a:path w="101600" h="1425575">
                  <a:moveTo>
                    <a:pt x="60769" y="1374775"/>
                  </a:moveTo>
                  <a:lnTo>
                    <a:pt x="40525" y="1374775"/>
                  </a:lnTo>
                  <a:lnTo>
                    <a:pt x="40525" y="50647"/>
                  </a:lnTo>
                  <a:lnTo>
                    <a:pt x="60769" y="50647"/>
                  </a:lnTo>
                  <a:lnTo>
                    <a:pt x="60769" y="1374775"/>
                  </a:lnTo>
                  <a:close/>
                </a:path>
                <a:path w="101600" h="1425575">
                  <a:moveTo>
                    <a:pt x="101307" y="60769"/>
                  </a:moveTo>
                  <a:lnTo>
                    <a:pt x="60769" y="60769"/>
                  </a:lnTo>
                  <a:lnTo>
                    <a:pt x="60769" y="50647"/>
                  </a:lnTo>
                  <a:lnTo>
                    <a:pt x="92869" y="50647"/>
                  </a:lnTo>
                  <a:lnTo>
                    <a:pt x="101307" y="60769"/>
                  </a:lnTo>
                  <a:close/>
                </a:path>
                <a:path w="101600" h="1425575">
                  <a:moveTo>
                    <a:pt x="50647" y="1425371"/>
                  </a:moveTo>
                  <a:lnTo>
                    <a:pt x="0" y="1364602"/>
                  </a:lnTo>
                  <a:lnTo>
                    <a:pt x="40525" y="1364602"/>
                  </a:lnTo>
                  <a:lnTo>
                    <a:pt x="40525" y="1374775"/>
                  </a:lnTo>
                  <a:lnTo>
                    <a:pt x="92827" y="1374775"/>
                  </a:lnTo>
                  <a:lnTo>
                    <a:pt x="50647" y="1425371"/>
                  </a:lnTo>
                  <a:close/>
                </a:path>
                <a:path w="101600" h="1425575">
                  <a:moveTo>
                    <a:pt x="92827" y="1374775"/>
                  </a:moveTo>
                  <a:lnTo>
                    <a:pt x="60769" y="1374775"/>
                  </a:lnTo>
                  <a:lnTo>
                    <a:pt x="60769" y="1364602"/>
                  </a:lnTo>
                  <a:lnTo>
                    <a:pt x="101307" y="1364602"/>
                  </a:lnTo>
                  <a:lnTo>
                    <a:pt x="92827" y="13747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514324" y="1190627"/>
            <a:ext cx="16579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Built-In</a:t>
            </a:r>
            <a:r>
              <a:rPr sz="1450" spc="-2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spc="5" dirty="0">
                <a:solidFill>
                  <a:srgbClr val="30859C"/>
                </a:solidFill>
                <a:latin typeface="Segoe UI"/>
                <a:cs typeface="Segoe UI"/>
              </a:rPr>
              <a:t>Extensibility</a:t>
            </a:r>
            <a:endParaRPr sz="1450">
              <a:latin typeface="Segoe UI"/>
              <a:cs typeface="Segoe U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565062" y="1438258"/>
            <a:ext cx="1560830" cy="3601085"/>
            <a:chOff x="6565062" y="1438258"/>
            <a:chExt cx="1560830" cy="3601085"/>
          </a:xfrm>
        </p:grpSpPr>
        <p:pic>
          <p:nvPicPr>
            <p:cNvPr id="111" name="object 11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336" y="1438258"/>
              <a:ext cx="414774" cy="44555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44682" y="1502256"/>
              <a:ext cx="652135" cy="34834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575222" y="1816988"/>
              <a:ext cx="1540510" cy="3211830"/>
            </a:xfrm>
            <a:custGeom>
              <a:avLst/>
              <a:gdLst/>
              <a:ahLst/>
              <a:cxnLst/>
              <a:rect l="l" t="t" r="r" b="b"/>
              <a:pathLst>
                <a:path w="1540509" h="3211829">
                  <a:moveTo>
                    <a:pt x="8089" y="200177"/>
                  </a:moveTo>
                  <a:lnTo>
                    <a:pt x="8293" y="0"/>
                  </a:lnTo>
                </a:path>
                <a:path w="1540509" h="3211829">
                  <a:moveTo>
                    <a:pt x="1092009" y="205041"/>
                  </a:moveTo>
                  <a:lnTo>
                    <a:pt x="1092200" y="4864"/>
                  </a:lnTo>
                </a:path>
                <a:path w="1540509" h="3211829">
                  <a:moveTo>
                    <a:pt x="1105306" y="207365"/>
                  </a:moveTo>
                  <a:lnTo>
                    <a:pt x="0" y="207365"/>
                  </a:lnTo>
                </a:path>
                <a:path w="1540509" h="3211829">
                  <a:moveTo>
                    <a:pt x="1534325" y="3211817"/>
                  </a:moveTo>
                  <a:lnTo>
                    <a:pt x="1540027" y="1548904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83525" y="3964190"/>
              <a:ext cx="226758" cy="10124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07034" y="2021928"/>
              <a:ext cx="101307" cy="194970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8104562" y="1671830"/>
            <a:ext cx="21418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u="heavy" spc="10" dirty="0">
                <a:solidFill>
                  <a:srgbClr val="30859C"/>
                </a:solidFill>
                <a:uFill>
                  <a:solidFill>
                    <a:srgbClr val="7E7E7E"/>
                  </a:solidFill>
                </a:uFill>
                <a:latin typeface="Segoe UI"/>
                <a:cs typeface="Segoe UI"/>
              </a:rPr>
              <a:t>Bu</a:t>
            </a: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ilt-In </a:t>
            </a:r>
            <a:r>
              <a:rPr sz="1450" spc="20" dirty="0">
                <a:solidFill>
                  <a:srgbClr val="30859C"/>
                </a:solidFill>
                <a:latin typeface="Segoe UI"/>
                <a:cs typeface="Segoe UI"/>
              </a:rPr>
              <a:t>U-SQL</a:t>
            </a:r>
            <a:r>
              <a:rPr sz="1450" spc="-5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450" spc="10" dirty="0">
                <a:solidFill>
                  <a:srgbClr val="30859C"/>
                </a:solidFill>
                <a:latin typeface="Segoe UI"/>
                <a:cs typeface="Segoe UI"/>
              </a:rPr>
              <a:t>Extensions</a:t>
            </a:r>
            <a:endParaRPr sz="1450">
              <a:latin typeface="Segoe UI"/>
              <a:cs typeface="Segoe U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103095" y="1938489"/>
            <a:ext cx="0" cy="568960"/>
          </a:xfrm>
          <a:custGeom>
            <a:avLst/>
            <a:gdLst/>
            <a:ahLst/>
            <a:cxnLst/>
            <a:rect l="l" t="t" r="r" b="b"/>
            <a:pathLst>
              <a:path h="568960">
                <a:moveTo>
                  <a:pt x="0" y="568375"/>
                </a:moveTo>
                <a:lnTo>
                  <a:pt x="0" y="0"/>
                </a:lnTo>
              </a:path>
            </a:pathLst>
          </a:custGeom>
          <a:ln w="2025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083892" y="2318430"/>
            <a:ext cx="87312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8125" algn="l"/>
              </a:tabLst>
            </a:pPr>
            <a:r>
              <a:rPr sz="1250" u="heavy" spc="5" dirty="0">
                <a:solidFill>
                  <a:srgbClr val="404040"/>
                </a:solidFill>
                <a:uFill>
                  <a:solidFill>
                    <a:srgbClr val="7E7E7E"/>
                  </a:solidFill>
                </a:uFill>
                <a:latin typeface="Segoe UI"/>
                <a:cs typeface="Segoe UI"/>
              </a:rPr>
              <a:t> 	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  </a:t>
            </a:r>
            <a:r>
              <a:rPr sz="1250" spc="-9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y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thon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333493" y="2356370"/>
            <a:ext cx="1225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70613" y="2167953"/>
            <a:ext cx="70231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60" marR="5080" indent="-4889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Cogniti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v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Services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1" name="object 12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065897" y="1925942"/>
            <a:ext cx="512797" cy="396141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880863" y="1829539"/>
            <a:ext cx="414774" cy="414774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2346877" y="1978599"/>
            <a:ext cx="6511290" cy="2205355"/>
            <a:chOff x="2346877" y="1978599"/>
            <a:chExt cx="6511290" cy="2205355"/>
          </a:xfrm>
        </p:grpSpPr>
        <p:pic>
          <p:nvPicPr>
            <p:cNvPr id="124" name="object 1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25556" y="1978599"/>
              <a:ext cx="332143" cy="33214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69783" y="2260498"/>
              <a:ext cx="226758" cy="1013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6877" y="3286920"/>
              <a:ext cx="452849" cy="42449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73089" y="3431929"/>
              <a:ext cx="452849" cy="42449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20693" y="3759212"/>
              <a:ext cx="452039" cy="42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49630"/>
            <a:ext cx="336296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0" dirty="0"/>
              <a:t>U-SQL: Unified</a:t>
            </a:r>
            <a:r>
              <a:rPr sz="3250" spc="-80" dirty="0"/>
              <a:t> </a:t>
            </a:r>
            <a:r>
              <a:rPr sz="3250" spc="-15" dirty="0"/>
              <a:t>SQL</a:t>
            </a:r>
            <a:endParaRPr sz="3250"/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25321" y="2392527"/>
            <a:ext cx="2328545" cy="3782695"/>
            <a:chOff x="1325321" y="2392527"/>
            <a:chExt cx="2328545" cy="3782695"/>
          </a:xfrm>
        </p:grpSpPr>
        <p:sp>
          <p:nvSpPr>
            <p:cNvPr id="5" name="object 5"/>
            <p:cNvSpPr/>
            <p:nvPr/>
          </p:nvSpPr>
          <p:spPr>
            <a:xfrm>
              <a:off x="1740496" y="4537722"/>
              <a:ext cx="437515" cy="101600"/>
            </a:xfrm>
            <a:custGeom>
              <a:avLst/>
              <a:gdLst/>
              <a:ahLst/>
              <a:cxnLst/>
              <a:rect l="l" t="t" r="r" b="b"/>
              <a:pathLst>
                <a:path w="437514" h="101600">
                  <a:moveTo>
                    <a:pt x="376732" y="101244"/>
                  </a:moveTo>
                  <a:lnTo>
                    <a:pt x="376732" y="0"/>
                  </a:lnTo>
                  <a:lnTo>
                    <a:pt x="425316" y="40525"/>
                  </a:lnTo>
                  <a:lnTo>
                    <a:pt x="386854" y="40525"/>
                  </a:lnTo>
                  <a:lnTo>
                    <a:pt x="386854" y="60769"/>
                  </a:lnTo>
                  <a:lnTo>
                    <a:pt x="425304" y="60769"/>
                  </a:lnTo>
                  <a:lnTo>
                    <a:pt x="376732" y="101244"/>
                  </a:lnTo>
                  <a:close/>
                </a:path>
                <a:path w="437514" h="101600">
                  <a:moveTo>
                    <a:pt x="376732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376732" y="40525"/>
                  </a:lnTo>
                  <a:lnTo>
                    <a:pt x="376732" y="60769"/>
                  </a:lnTo>
                  <a:close/>
                </a:path>
                <a:path w="437514" h="101600">
                  <a:moveTo>
                    <a:pt x="425304" y="60769"/>
                  </a:moveTo>
                  <a:lnTo>
                    <a:pt x="386854" y="60769"/>
                  </a:lnTo>
                  <a:lnTo>
                    <a:pt x="386854" y="40525"/>
                  </a:lnTo>
                  <a:lnTo>
                    <a:pt x="425316" y="40525"/>
                  </a:lnTo>
                  <a:lnTo>
                    <a:pt x="437451" y="50647"/>
                  </a:lnTo>
                  <a:lnTo>
                    <a:pt x="425304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5481" y="2402687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78"/>
                  </a:moveTo>
                  <a:lnTo>
                    <a:pt x="388150" y="2605278"/>
                  </a:lnTo>
                </a:path>
                <a:path w="388619" h="3762375">
                  <a:moveTo>
                    <a:pt x="387997" y="3762121"/>
                  </a:moveTo>
                  <a:lnTo>
                    <a:pt x="387997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84450" y="3893299"/>
              <a:ext cx="1462405" cy="1194435"/>
            </a:xfrm>
            <a:custGeom>
              <a:avLst/>
              <a:gdLst/>
              <a:ahLst/>
              <a:cxnLst/>
              <a:rect l="l" t="t" r="r" b="b"/>
              <a:pathLst>
                <a:path w="1462404" h="1194435">
                  <a:moveTo>
                    <a:pt x="1462239" y="0"/>
                  </a:moveTo>
                  <a:lnTo>
                    <a:pt x="0" y="0"/>
                  </a:lnTo>
                  <a:lnTo>
                    <a:pt x="0" y="1194092"/>
                  </a:lnTo>
                  <a:lnTo>
                    <a:pt x="1462239" y="1194092"/>
                  </a:lnTo>
                  <a:lnTo>
                    <a:pt x="14622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4450" y="3893299"/>
              <a:ext cx="1462405" cy="1194435"/>
            </a:xfrm>
            <a:custGeom>
              <a:avLst/>
              <a:gdLst/>
              <a:ahLst/>
              <a:cxnLst/>
              <a:rect l="l" t="t" r="r" b="b"/>
              <a:pathLst>
                <a:path w="1462404" h="1194435">
                  <a:moveTo>
                    <a:pt x="0" y="0"/>
                  </a:moveTo>
                  <a:lnTo>
                    <a:pt x="1462239" y="0"/>
                  </a:lnTo>
                  <a:lnTo>
                    <a:pt x="1462239" y="1194092"/>
                  </a:lnTo>
                  <a:lnTo>
                    <a:pt x="0" y="119409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3947" y="4183497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82" y="3904221"/>
            <a:ext cx="618921" cy="2162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9215" y="3295148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013" y="2775682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76967" y="3436377"/>
            <a:ext cx="9366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373" y="6144588"/>
            <a:ext cx="7448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313" y="5710758"/>
            <a:ext cx="452039" cy="4520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2909" y="2445144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577" y="2110646"/>
            <a:ext cx="510366" cy="3386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23331" y="5156772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276" y="4728099"/>
            <a:ext cx="532239" cy="45527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25321" y="2392527"/>
            <a:ext cx="6645909" cy="4037965"/>
            <a:chOff x="1325321" y="2392527"/>
            <a:chExt cx="6645909" cy="4037965"/>
          </a:xfrm>
        </p:grpSpPr>
        <p:sp>
          <p:nvSpPr>
            <p:cNvPr id="21" name="object 21"/>
            <p:cNvSpPr/>
            <p:nvPr/>
          </p:nvSpPr>
          <p:spPr>
            <a:xfrm>
              <a:off x="1335481" y="2402687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67"/>
                  </a:moveTo>
                  <a:lnTo>
                    <a:pt x="388150" y="3749167"/>
                  </a:lnTo>
                </a:path>
                <a:path w="388619" h="3749675">
                  <a:moveTo>
                    <a:pt x="0" y="1609674"/>
                  </a:moveTo>
                  <a:lnTo>
                    <a:pt x="388150" y="1609674"/>
                  </a:lnTo>
                </a:path>
                <a:path w="388619" h="3749675">
                  <a:moveTo>
                    <a:pt x="0" y="815771"/>
                  </a:moveTo>
                  <a:lnTo>
                    <a:pt x="388150" y="815771"/>
                  </a:lnTo>
                </a:path>
                <a:path w="388619" h="3749675">
                  <a:moveTo>
                    <a:pt x="0" y="0"/>
                  </a:moveTo>
                  <a:lnTo>
                    <a:pt x="38815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67250" y="3543300"/>
              <a:ext cx="3696970" cy="2880360"/>
            </a:xfrm>
            <a:custGeom>
              <a:avLst/>
              <a:gdLst/>
              <a:ahLst/>
              <a:cxnLst/>
              <a:rect l="l" t="t" r="r" b="b"/>
              <a:pathLst>
                <a:path w="3696970" h="2880360">
                  <a:moveTo>
                    <a:pt x="3696487" y="0"/>
                  </a:moveTo>
                  <a:lnTo>
                    <a:pt x="0" y="0"/>
                  </a:lnTo>
                  <a:lnTo>
                    <a:pt x="0" y="2879928"/>
                  </a:lnTo>
                  <a:lnTo>
                    <a:pt x="3696487" y="2879928"/>
                  </a:lnTo>
                  <a:lnTo>
                    <a:pt x="36964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67250" y="3543300"/>
              <a:ext cx="3696970" cy="2880360"/>
            </a:xfrm>
            <a:custGeom>
              <a:avLst/>
              <a:gdLst/>
              <a:ahLst/>
              <a:cxnLst/>
              <a:rect l="l" t="t" r="r" b="b"/>
              <a:pathLst>
                <a:path w="3696970" h="2880360">
                  <a:moveTo>
                    <a:pt x="0" y="0"/>
                  </a:moveTo>
                  <a:lnTo>
                    <a:pt x="3696487" y="0"/>
                  </a:lnTo>
                  <a:lnTo>
                    <a:pt x="3696487" y="2879928"/>
                  </a:lnTo>
                  <a:lnTo>
                    <a:pt x="0" y="2879928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4783" y="3090064"/>
              <a:ext cx="414774" cy="4147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43018" y="3658349"/>
              <a:ext cx="3351529" cy="2562860"/>
            </a:xfrm>
            <a:custGeom>
              <a:avLst/>
              <a:gdLst/>
              <a:ahLst/>
              <a:cxnLst/>
              <a:rect l="l" t="t" r="r" b="b"/>
              <a:pathLst>
                <a:path w="3351529" h="2562860">
                  <a:moveTo>
                    <a:pt x="3351415" y="0"/>
                  </a:moveTo>
                  <a:lnTo>
                    <a:pt x="0" y="0"/>
                  </a:lnTo>
                  <a:lnTo>
                    <a:pt x="0" y="2562377"/>
                  </a:lnTo>
                  <a:lnTo>
                    <a:pt x="3351415" y="2562377"/>
                  </a:lnTo>
                  <a:lnTo>
                    <a:pt x="3351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43018" y="3658349"/>
            <a:ext cx="3351529" cy="256286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29944">
              <a:lnSpc>
                <a:spcPct val="100000"/>
              </a:lnSpc>
              <a:spcBef>
                <a:spcPts val="50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U-SQL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Job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Processing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39068" y="4040733"/>
            <a:ext cx="1030605" cy="749935"/>
          </a:xfrm>
          <a:custGeom>
            <a:avLst/>
            <a:gdLst/>
            <a:ahLst/>
            <a:cxnLst/>
            <a:rect l="l" t="t" r="r" b="b"/>
            <a:pathLst>
              <a:path w="1030604" h="749935">
                <a:moveTo>
                  <a:pt x="1030439" y="0"/>
                </a:moveTo>
                <a:lnTo>
                  <a:pt x="0" y="0"/>
                </a:lnTo>
                <a:lnTo>
                  <a:pt x="0" y="749350"/>
                </a:lnTo>
                <a:lnTo>
                  <a:pt x="1030439" y="749350"/>
                </a:lnTo>
                <a:lnTo>
                  <a:pt x="10304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39068" y="4040733"/>
            <a:ext cx="1030605" cy="74993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80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Job</a:t>
            </a:r>
            <a:r>
              <a:rPr sz="1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85182" y="4040733"/>
            <a:ext cx="2863215" cy="749935"/>
            <a:chOff x="4785182" y="4040733"/>
            <a:chExt cx="2863215" cy="749935"/>
          </a:xfrm>
        </p:grpSpPr>
        <p:sp>
          <p:nvSpPr>
            <p:cNvPr id="30" name="object 30"/>
            <p:cNvSpPr/>
            <p:nvPr/>
          </p:nvSpPr>
          <p:spPr>
            <a:xfrm>
              <a:off x="4792167" y="4354220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65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4365" y="30946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92167" y="4354220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65" y="0"/>
                  </a:lnTo>
                  <a:lnTo>
                    <a:pt x="284365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24754" y="4354220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65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4365" y="30946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24754" y="4354220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65" y="0"/>
                  </a:lnTo>
                  <a:lnTo>
                    <a:pt x="284365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57481" y="4040733"/>
              <a:ext cx="1790700" cy="749935"/>
            </a:xfrm>
            <a:custGeom>
              <a:avLst/>
              <a:gdLst/>
              <a:ahLst/>
              <a:cxnLst/>
              <a:rect l="l" t="t" r="r" b="b"/>
              <a:pathLst>
                <a:path w="1790700" h="749935">
                  <a:moveTo>
                    <a:pt x="1790357" y="0"/>
                  </a:moveTo>
                  <a:lnTo>
                    <a:pt x="0" y="0"/>
                  </a:lnTo>
                  <a:lnTo>
                    <a:pt x="0" y="749350"/>
                  </a:lnTo>
                  <a:lnTo>
                    <a:pt x="1790357" y="749350"/>
                  </a:lnTo>
                  <a:lnTo>
                    <a:pt x="17903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57481" y="4040733"/>
            <a:ext cx="1790700" cy="74993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Job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646690" y="4378833"/>
            <a:ext cx="3924300" cy="1536700"/>
            <a:chOff x="3646690" y="4378833"/>
            <a:chExt cx="3924300" cy="1536700"/>
          </a:xfrm>
        </p:grpSpPr>
        <p:sp>
          <p:nvSpPr>
            <p:cNvPr id="37" name="object 37"/>
            <p:cNvSpPr/>
            <p:nvPr/>
          </p:nvSpPr>
          <p:spPr>
            <a:xfrm>
              <a:off x="5989535" y="4387456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14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14" y="310261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89535" y="4387456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14" y="0"/>
                  </a:lnTo>
                  <a:lnTo>
                    <a:pt x="284314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22135" y="4387456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14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14" y="310261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22135" y="4387456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14" y="0"/>
                  </a:lnTo>
                  <a:lnTo>
                    <a:pt x="284314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46595" y="4385818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65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4365" y="30946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46595" y="4385818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65" y="0"/>
                  </a:lnTo>
                  <a:lnTo>
                    <a:pt x="284365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79182" y="4385818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284365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4365" y="309460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79182" y="4385818"/>
              <a:ext cx="284480" cy="309880"/>
            </a:xfrm>
            <a:custGeom>
              <a:avLst/>
              <a:gdLst/>
              <a:ahLst/>
              <a:cxnLst/>
              <a:rect l="l" t="t" r="r" b="b"/>
              <a:pathLst>
                <a:path w="284479" h="309879">
                  <a:moveTo>
                    <a:pt x="0" y="0"/>
                  </a:moveTo>
                  <a:lnTo>
                    <a:pt x="284365" y="0"/>
                  </a:lnTo>
                  <a:lnTo>
                    <a:pt x="284365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46690" y="4452645"/>
              <a:ext cx="600075" cy="1462405"/>
            </a:xfrm>
            <a:custGeom>
              <a:avLst/>
              <a:gdLst/>
              <a:ahLst/>
              <a:cxnLst/>
              <a:rect l="l" t="t" r="r" b="b"/>
              <a:pathLst>
                <a:path w="600075" h="1462404">
                  <a:moveTo>
                    <a:pt x="597535" y="50647"/>
                  </a:moveTo>
                  <a:lnTo>
                    <a:pt x="585381" y="40525"/>
                  </a:lnTo>
                  <a:lnTo>
                    <a:pt x="536765" y="0"/>
                  </a:lnTo>
                  <a:lnTo>
                    <a:pt x="536765" y="40525"/>
                  </a:lnTo>
                  <a:lnTo>
                    <a:pt x="60769" y="40525"/>
                  </a:lnTo>
                  <a:lnTo>
                    <a:pt x="60769" y="0"/>
                  </a:lnTo>
                  <a:lnTo>
                    <a:pt x="0" y="50647"/>
                  </a:lnTo>
                  <a:lnTo>
                    <a:pt x="60769" y="101295"/>
                  </a:lnTo>
                  <a:lnTo>
                    <a:pt x="60769" y="60769"/>
                  </a:lnTo>
                  <a:lnTo>
                    <a:pt x="536765" y="60769"/>
                  </a:lnTo>
                  <a:lnTo>
                    <a:pt x="536765" y="101295"/>
                  </a:lnTo>
                  <a:lnTo>
                    <a:pt x="585381" y="60769"/>
                  </a:lnTo>
                  <a:lnTo>
                    <a:pt x="597535" y="50647"/>
                  </a:lnTo>
                  <a:close/>
                </a:path>
                <a:path w="600075" h="1462404">
                  <a:moveTo>
                    <a:pt x="600075" y="1411630"/>
                  </a:moveTo>
                  <a:lnTo>
                    <a:pt x="587933" y="1401508"/>
                  </a:lnTo>
                  <a:lnTo>
                    <a:pt x="539343" y="1360982"/>
                  </a:lnTo>
                  <a:lnTo>
                    <a:pt x="539343" y="1401508"/>
                  </a:lnTo>
                  <a:lnTo>
                    <a:pt x="111810" y="1401508"/>
                  </a:lnTo>
                  <a:lnTo>
                    <a:pt x="111810" y="1360982"/>
                  </a:lnTo>
                  <a:lnTo>
                    <a:pt x="51041" y="1411630"/>
                  </a:lnTo>
                  <a:lnTo>
                    <a:pt x="111810" y="1462278"/>
                  </a:lnTo>
                  <a:lnTo>
                    <a:pt x="111810" y="1421752"/>
                  </a:lnTo>
                  <a:lnTo>
                    <a:pt x="539343" y="1421752"/>
                  </a:lnTo>
                  <a:lnTo>
                    <a:pt x="539343" y="1462278"/>
                  </a:lnTo>
                  <a:lnTo>
                    <a:pt x="587933" y="1421752"/>
                  </a:lnTo>
                  <a:lnTo>
                    <a:pt x="600075" y="14116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026007" y="6070058"/>
            <a:ext cx="8007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 marR="5080" indent="-113664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Blob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02321" y="3418968"/>
            <a:ext cx="5390515" cy="2666365"/>
            <a:chOff x="2302321" y="3418968"/>
            <a:chExt cx="5390515" cy="266636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0702" y="5643519"/>
              <a:ext cx="422065" cy="44150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2321" y="3418968"/>
              <a:ext cx="413154" cy="41396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648796" y="5094681"/>
              <a:ext cx="3044190" cy="749935"/>
            </a:xfrm>
            <a:custGeom>
              <a:avLst/>
              <a:gdLst/>
              <a:ahLst/>
              <a:cxnLst/>
              <a:rect l="l" t="t" r="r" b="b"/>
              <a:pathLst>
                <a:path w="3044190" h="749935">
                  <a:moveTo>
                    <a:pt x="3043580" y="0"/>
                  </a:moveTo>
                  <a:lnTo>
                    <a:pt x="0" y="0"/>
                  </a:lnTo>
                  <a:lnTo>
                    <a:pt x="0" y="749350"/>
                  </a:lnTo>
                  <a:lnTo>
                    <a:pt x="3043580" y="749350"/>
                  </a:lnTo>
                  <a:lnTo>
                    <a:pt x="304358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648796" y="5094681"/>
            <a:ext cx="3044190" cy="74993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Job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773866" y="5419039"/>
            <a:ext cx="2834005" cy="339725"/>
            <a:chOff x="4773866" y="5419039"/>
            <a:chExt cx="2834005" cy="339725"/>
          </a:xfrm>
        </p:grpSpPr>
        <p:sp>
          <p:nvSpPr>
            <p:cNvPr id="53" name="object 53"/>
            <p:cNvSpPr/>
            <p:nvPr/>
          </p:nvSpPr>
          <p:spPr>
            <a:xfrm>
              <a:off x="4780851" y="5442204"/>
              <a:ext cx="285750" cy="309880"/>
            </a:xfrm>
            <a:custGeom>
              <a:avLst/>
              <a:gdLst/>
              <a:ahLst/>
              <a:cxnLst/>
              <a:rect l="l" t="t" r="r" b="b"/>
              <a:pathLst>
                <a:path w="285750" h="309879">
                  <a:moveTo>
                    <a:pt x="285153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5153" y="309460"/>
                  </a:lnTo>
                  <a:lnTo>
                    <a:pt x="2851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80851" y="5442204"/>
              <a:ext cx="285750" cy="309880"/>
            </a:xfrm>
            <a:custGeom>
              <a:avLst/>
              <a:gdLst/>
              <a:ahLst/>
              <a:cxnLst/>
              <a:rect l="l" t="t" r="r" b="b"/>
              <a:pathLst>
                <a:path w="285750" h="309879">
                  <a:moveTo>
                    <a:pt x="0" y="0"/>
                  </a:moveTo>
                  <a:lnTo>
                    <a:pt x="285153" y="0"/>
                  </a:lnTo>
                  <a:lnTo>
                    <a:pt x="285153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13451" y="5442204"/>
              <a:ext cx="285750" cy="309880"/>
            </a:xfrm>
            <a:custGeom>
              <a:avLst/>
              <a:gdLst/>
              <a:ahLst/>
              <a:cxnLst/>
              <a:rect l="l" t="t" r="r" b="b"/>
              <a:pathLst>
                <a:path w="285750" h="309879">
                  <a:moveTo>
                    <a:pt x="285153" y="0"/>
                  </a:moveTo>
                  <a:lnTo>
                    <a:pt x="0" y="0"/>
                  </a:lnTo>
                  <a:lnTo>
                    <a:pt x="0" y="309460"/>
                  </a:lnTo>
                  <a:lnTo>
                    <a:pt x="285153" y="309460"/>
                  </a:lnTo>
                  <a:lnTo>
                    <a:pt x="2851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13451" y="5442204"/>
              <a:ext cx="285750" cy="309880"/>
            </a:xfrm>
            <a:custGeom>
              <a:avLst/>
              <a:gdLst/>
              <a:ahLst/>
              <a:cxnLst/>
              <a:rect l="l" t="t" r="r" b="b"/>
              <a:pathLst>
                <a:path w="285750" h="309879">
                  <a:moveTo>
                    <a:pt x="0" y="0"/>
                  </a:moveTo>
                  <a:lnTo>
                    <a:pt x="285153" y="0"/>
                  </a:lnTo>
                  <a:lnTo>
                    <a:pt x="285153" y="309460"/>
                  </a:lnTo>
                  <a:lnTo>
                    <a:pt x="0" y="30946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38749" y="5439765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65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65" y="310261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38749" y="5439765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65" y="0"/>
                  </a:lnTo>
                  <a:lnTo>
                    <a:pt x="284365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71349" y="5439765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65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65" y="310261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71349" y="5439765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65" y="0"/>
                  </a:lnTo>
                  <a:lnTo>
                    <a:pt x="284365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59384" y="5428462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65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65" y="310261"/>
                  </a:lnTo>
                  <a:lnTo>
                    <a:pt x="2843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59384" y="5428462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65" y="0"/>
                  </a:lnTo>
                  <a:lnTo>
                    <a:pt x="284365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83895" y="5426024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14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14" y="310261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83895" y="5426024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14" y="0"/>
                  </a:lnTo>
                  <a:lnTo>
                    <a:pt x="284314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16495" y="5426024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284314" y="0"/>
                  </a:moveTo>
                  <a:lnTo>
                    <a:pt x="0" y="0"/>
                  </a:lnTo>
                  <a:lnTo>
                    <a:pt x="0" y="310261"/>
                  </a:lnTo>
                  <a:lnTo>
                    <a:pt x="284314" y="310261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16495" y="5426024"/>
              <a:ext cx="284480" cy="310515"/>
            </a:xfrm>
            <a:custGeom>
              <a:avLst/>
              <a:gdLst/>
              <a:ahLst/>
              <a:cxnLst/>
              <a:rect l="l" t="t" r="r" b="b"/>
              <a:pathLst>
                <a:path w="284479" h="310514">
                  <a:moveTo>
                    <a:pt x="0" y="0"/>
                  </a:moveTo>
                  <a:lnTo>
                    <a:pt x="284314" y="0"/>
                  </a:lnTo>
                  <a:lnTo>
                    <a:pt x="284314" y="310261"/>
                  </a:lnTo>
                  <a:lnTo>
                    <a:pt x="0" y="3102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108950" y="3477219"/>
            <a:ext cx="2437130" cy="1468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Supported:</a:t>
            </a:r>
            <a:endParaRPr sz="2100">
              <a:latin typeface="Segoe UI"/>
              <a:cs typeface="Segoe UI"/>
            </a:endParaRPr>
          </a:p>
          <a:p>
            <a:pPr marL="89535" marR="728345" indent="-89535">
              <a:lnSpc>
                <a:spcPct val="100000"/>
              </a:lnSpc>
              <a:spcBef>
                <a:spcPts val="15"/>
              </a:spcBef>
              <a:buSzPct val="94117"/>
              <a:buFont typeface="Arial"/>
              <a:buChar char="•"/>
              <a:tabLst>
                <a:tab pos="89535" algn="l"/>
              </a:tabLst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Batch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processing  queries</a:t>
            </a:r>
            <a:endParaRPr sz="1700">
              <a:latin typeface="Segoe UI"/>
              <a:cs typeface="Segoe UI"/>
            </a:endParaRPr>
          </a:p>
          <a:p>
            <a:pPr marL="88900" indent="-76835">
              <a:lnSpc>
                <a:spcPct val="100000"/>
              </a:lnSpc>
              <a:spcBef>
                <a:spcPts val="640"/>
              </a:spcBef>
              <a:buSzPct val="94117"/>
              <a:buFont typeface="Arial"/>
              <a:buChar char="•"/>
              <a:tabLst>
                <a:tab pos="89535" algn="l"/>
              </a:tabLst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File output to</a:t>
            </a:r>
            <a:r>
              <a:rPr sz="170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ADLS</a:t>
            </a:r>
            <a:endParaRPr sz="1700">
              <a:latin typeface="Segoe UI"/>
              <a:cs typeface="Segoe UI"/>
            </a:endParaRPr>
          </a:p>
          <a:p>
            <a:pPr marL="31623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Gen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1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or Blob</a:t>
            </a:r>
            <a:r>
              <a:rPr sz="1700" spc="-7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Storage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160139" y="1863191"/>
            <a:ext cx="7677784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Blends the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declarative nature of </a:t>
            </a:r>
            <a:r>
              <a:rPr sz="1900" spc="5" dirty="0">
                <a:solidFill>
                  <a:srgbClr val="30859C"/>
                </a:solidFill>
                <a:latin typeface="Segoe UI"/>
                <a:cs typeface="Segoe UI"/>
              </a:rPr>
              <a:t>SQL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dialects </a:t>
            </a:r>
            <a:r>
              <a:rPr sz="1900" spc="10" dirty="0">
                <a:solidFill>
                  <a:srgbClr val="484848"/>
                </a:solidFill>
                <a:latin typeface="Segoe UI"/>
                <a:cs typeface="Segoe UI"/>
              </a:rPr>
              <a:t>+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imperative nature of</a:t>
            </a:r>
            <a:r>
              <a:rPr sz="1900" spc="14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C#.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160139" y="2155126"/>
            <a:ext cx="7938770" cy="131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700"/>
              </a:lnSpc>
              <a:spcBef>
                <a:spcPts val="95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Works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structured as well as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semi-structured data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without reformatting.  Distributed query support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which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scales and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parallelizes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across</a:t>
            </a:r>
            <a:r>
              <a:rPr sz="1900" spc="8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nodes.</a:t>
            </a:r>
            <a:endParaRPr sz="1900">
              <a:latin typeface="Segoe UI"/>
              <a:cs typeface="Segoe UI"/>
            </a:endParaRPr>
          </a:p>
          <a:p>
            <a:pPr marL="612140" algn="ctr">
              <a:lnSpc>
                <a:spcPct val="100000"/>
              </a:lnSpc>
              <a:spcBef>
                <a:spcPts val="213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Analytics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423027" y="4005484"/>
            <a:ext cx="8185784" cy="2660650"/>
            <a:chOff x="2423027" y="4005484"/>
            <a:chExt cx="8185784" cy="2660650"/>
          </a:xfrm>
        </p:grpSpPr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3027" y="4005484"/>
              <a:ext cx="452849" cy="4244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9239" y="4149683"/>
              <a:ext cx="452849" cy="4244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6033" y="4476966"/>
              <a:ext cx="452849" cy="42449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5666" y="4843068"/>
              <a:ext cx="2806065" cy="1816100"/>
            </a:xfrm>
            <a:custGeom>
              <a:avLst/>
              <a:gdLst/>
              <a:ahLst/>
              <a:cxnLst/>
              <a:rect l="l" t="t" r="r" b="b"/>
              <a:pathLst>
                <a:path w="2806065" h="1816100">
                  <a:moveTo>
                    <a:pt x="2554935" y="310743"/>
                  </a:moveTo>
                  <a:lnTo>
                    <a:pt x="397865" y="310743"/>
                  </a:lnTo>
                  <a:lnTo>
                    <a:pt x="352784" y="314785"/>
                  </a:lnTo>
                  <a:lnTo>
                    <a:pt x="310352" y="326438"/>
                  </a:lnTo>
                  <a:lnTo>
                    <a:pt x="271278" y="344995"/>
                  </a:lnTo>
                  <a:lnTo>
                    <a:pt x="236270" y="369745"/>
                  </a:lnTo>
                  <a:lnTo>
                    <a:pt x="206038" y="399982"/>
                  </a:lnTo>
                  <a:lnTo>
                    <a:pt x="181290" y="434996"/>
                  </a:lnTo>
                  <a:lnTo>
                    <a:pt x="162735" y="474079"/>
                  </a:lnTo>
                  <a:lnTo>
                    <a:pt x="151082" y="516523"/>
                  </a:lnTo>
                  <a:lnTo>
                    <a:pt x="147040" y="561619"/>
                  </a:lnTo>
                  <a:lnTo>
                    <a:pt x="147040" y="1565071"/>
                  </a:lnTo>
                  <a:lnTo>
                    <a:pt x="151082" y="1610152"/>
                  </a:lnTo>
                  <a:lnTo>
                    <a:pt x="162735" y="1652584"/>
                  </a:lnTo>
                  <a:lnTo>
                    <a:pt x="181290" y="1691658"/>
                  </a:lnTo>
                  <a:lnTo>
                    <a:pt x="206038" y="1726666"/>
                  </a:lnTo>
                  <a:lnTo>
                    <a:pt x="236270" y="1756899"/>
                  </a:lnTo>
                  <a:lnTo>
                    <a:pt x="271278" y="1781647"/>
                  </a:lnTo>
                  <a:lnTo>
                    <a:pt x="310352" y="1800202"/>
                  </a:lnTo>
                  <a:lnTo>
                    <a:pt x="352784" y="1811854"/>
                  </a:lnTo>
                  <a:lnTo>
                    <a:pt x="397865" y="1815896"/>
                  </a:lnTo>
                  <a:lnTo>
                    <a:pt x="2554935" y="1815896"/>
                  </a:lnTo>
                  <a:lnTo>
                    <a:pt x="2600017" y="1811854"/>
                  </a:lnTo>
                  <a:lnTo>
                    <a:pt x="2642454" y="1800202"/>
                  </a:lnTo>
                  <a:lnTo>
                    <a:pt x="2681535" y="1781647"/>
                  </a:lnTo>
                  <a:lnTo>
                    <a:pt x="2716551" y="1756899"/>
                  </a:lnTo>
                  <a:lnTo>
                    <a:pt x="2746792" y="1726666"/>
                  </a:lnTo>
                  <a:lnTo>
                    <a:pt x="2771548" y="1691658"/>
                  </a:lnTo>
                  <a:lnTo>
                    <a:pt x="2790109" y="1652584"/>
                  </a:lnTo>
                  <a:lnTo>
                    <a:pt x="2801767" y="1610152"/>
                  </a:lnTo>
                  <a:lnTo>
                    <a:pt x="2805810" y="1565071"/>
                  </a:lnTo>
                  <a:lnTo>
                    <a:pt x="2805810" y="561619"/>
                  </a:lnTo>
                  <a:lnTo>
                    <a:pt x="2801767" y="516523"/>
                  </a:lnTo>
                  <a:lnTo>
                    <a:pt x="2790109" y="474079"/>
                  </a:lnTo>
                  <a:lnTo>
                    <a:pt x="2771548" y="434996"/>
                  </a:lnTo>
                  <a:lnTo>
                    <a:pt x="2746792" y="399982"/>
                  </a:lnTo>
                  <a:lnTo>
                    <a:pt x="2716551" y="369745"/>
                  </a:lnTo>
                  <a:lnTo>
                    <a:pt x="2681535" y="344995"/>
                  </a:lnTo>
                  <a:lnTo>
                    <a:pt x="2642454" y="326438"/>
                  </a:lnTo>
                  <a:lnTo>
                    <a:pt x="2600017" y="314785"/>
                  </a:lnTo>
                  <a:lnTo>
                    <a:pt x="2554935" y="310743"/>
                  </a:lnTo>
                  <a:close/>
                </a:path>
                <a:path w="2806065" h="1816100">
                  <a:moveTo>
                    <a:pt x="0" y="0"/>
                  </a:moveTo>
                  <a:lnTo>
                    <a:pt x="590156" y="310743"/>
                  </a:lnTo>
                  <a:lnTo>
                    <a:pt x="1254823" y="310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95666" y="4843068"/>
              <a:ext cx="2806065" cy="1816100"/>
            </a:xfrm>
            <a:custGeom>
              <a:avLst/>
              <a:gdLst/>
              <a:ahLst/>
              <a:cxnLst/>
              <a:rect l="l" t="t" r="r" b="b"/>
              <a:pathLst>
                <a:path w="2806065" h="1816100">
                  <a:moveTo>
                    <a:pt x="147040" y="561619"/>
                  </a:moveTo>
                  <a:lnTo>
                    <a:pt x="151082" y="516523"/>
                  </a:lnTo>
                  <a:lnTo>
                    <a:pt x="162735" y="474079"/>
                  </a:lnTo>
                  <a:lnTo>
                    <a:pt x="181290" y="434996"/>
                  </a:lnTo>
                  <a:lnTo>
                    <a:pt x="206038" y="399982"/>
                  </a:lnTo>
                  <a:lnTo>
                    <a:pt x="236270" y="369745"/>
                  </a:lnTo>
                  <a:lnTo>
                    <a:pt x="271278" y="344995"/>
                  </a:lnTo>
                  <a:lnTo>
                    <a:pt x="310352" y="326438"/>
                  </a:lnTo>
                  <a:lnTo>
                    <a:pt x="352784" y="314785"/>
                  </a:lnTo>
                  <a:lnTo>
                    <a:pt x="397865" y="310743"/>
                  </a:lnTo>
                  <a:lnTo>
                    <a:pt x="590156" y="310743"/>
                  </a:lnTo>
                  <a:lnTo>
                    <a:pt x="0" y="0"/>
                  </a:lnTo>
                  <a:lnTo>
                    <a:pt x="1254823" y="310743"/>
                  </a:lnTo>
                  <a:lnTo>
                    <a:pt x="2554935" y="310743"/>
                  </a:lnTo>
                  <a:lnTo>
                    <a:pt x="2600017" y="314785"/>
                  </a:lnTo>
                  <a:lnTo>
                    <a:pt x="2642454" y="326438"/>
                  </a:lnTo>
                  <a:lnTo>
                    <a:pt x="2681535" y="344995"/>
                  </a:lnTo>
                  <a:lnTo>
                    <a:pt x="2716551" y="369745"/>
                  </a:lnTo>
                  <a:lnTo>
                    <a:pt x="2746792" y="399982"/>
                  </a:lnTo>
                  <a:lnTo>
                    <a:pt x="2771548" y="434996"/>
                  </a:lnTo>
                  <a:lnTo>
                    <a:pt x="2790109" y="474079"/>
                  </a:lnTo>
                  <a:lnTo>
                    <a:pt x="2801767" y="516523"/>
                  </a:lnTo>
                  <a:lnTo>
                    <a:pt x="2805810" y="561619"/>
                  </a:lnTo>
                  <a:lnTo>
                    <a:pt x="2805810" y="1565071"/>
                  </a:lnTo>
                  <a:lnTo>
                    <a:pt x="2801767" y="1610152"/>
                  </a:lnTo>
                  <a:lnTo>
                    <a:pt x="2790109" y="1652584"/>
                  </a:lnTo>
                  <a:lnTo>
                    <a:pt x="2771548" y="1691658"/>
                  </a:lnTo>
                  <a:lnTo>
                    <a:pt x="2746792" y="1726666"/>
                  </a:lnTo>
                  <a:lnTo>
                    <a:pt x="2716551" y="1756899"/>
                  </a:lnTo>
                  <a:lnTo>
                    <a:pt x="2681535" y="1781647"/>
                  </a:lnTo>
                  <a:lnTo>
                    <a:pt x="2642454" y="1800202"/>
                  </a:lnTo>
                  <a:lnTo>
                    <a:pt x="2600017" y="1811854"/>
                  </a:lnTo>
                  <a:lnTo>
                    <a:pt x="2554935" y="1815896"/>
                  </a:lnTo>
                  <a:lnTo>
                    <a:pt x="397865" y="1815896"/>
                  </a:lnTo>
                  <a:lnTo>
                    <a:pt x="352784" y="1811854"/>
                  </a:lnTo>
                  <a:lnTo>
                    <a:pt x="310352" y="1800202"/>
                  </a:lnTo>
                  <a:lnTo>
                    <a:pt x="271278" y="1781647"/>
                  </a:lnTo>
                  <a:lnTo>
                    <a:pt x="236270" y="1756899"/>
                  </a:lnTo>
                  <a:lnTo>
                    <a:pt x="206038" y="1726666"/>
                  </a:lnTo>
                  <a:lnTo>
                    <a:pt x="181290" y="1691658"/>
                  </a:lnTo>
                  <a:lnTo>
                    <a:pt x="162735" y="1652584"/>
                  </a:lnTo>
                  <a:lnTo>
                    <a:pt x="151082" y="1610152"/>
                  </a:lnTo>
                  <a:lnTo>
                    <a:pt x="147040" y="1565071"/>
                  </a:lnTo>
                  <a:lnTo>
                    <a:pt x="147040" y="561619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140072" y="5232112"/>
            <a:ext cx="2262505" cy="132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 marR="270510" indent="20193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Current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status: 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sz="1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1700">
              <a:latin typeface="Calibri"/>
              <a:cs typeface="Calibri"/>
            </a:endParaRPr>
          </a:p>
          <a:p>
            <a:pPr marL="12700" marR="5080" indent="-3175" algn="ctr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ADLS Gen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at this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time  (it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requires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object 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endpoint)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1400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</a:t>
            </a:r>
            <a:r>
              <a:rPr spc="-70" dirty="0"/>
              <a:t> </a:t>
            </a:r>
            <a:r>
              <a:rPr spc="-15" dirty="0"/>
              <a:t>Databricks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13967" y="2443568"/>
            <a:ext cx="2313940" cy="3782695"/>
            <a:chOff x="1313967" y="2443568"/>
            <a:chExt cx="2313940" cy="3782695"/>
          </a:xfrm>
        </p:grpSpPr>
        <p:sp>
          <p:nvSpPr>
            <p:cNvPr id="5" name="object 5"/>
            <p:cNvSpPr/>
            <p:nvPr/>
          </p:nvSpPr>
          <p:spPr>
            <a:xfrm>
              <a:off x="1714601" y="4707826"/>
              <a:ext cx="437515" cy="101600"/>
            </a:xfrm>
            <a:custGeom>
              <a:avLst/>
              <a:gdLst/>
              <a:ahLst/>
              <a:cxnLst/>
              <a:rect l="l" t="t" r="r" b="b"/>
              <a:pathLst>
                <a:path w="437514" h="101600">
                  <a:moveTo>
                    <a:pt x="376681" y="101307"/>
                  </a:moveTo>
                  <a:lnTo>
                    <a:pt x="376681" y="0"/>
                  </a:lnTo>
                  <a:lnTo>
                    <a:pt x="425309" y="40538"/>
                  </a:lnTo>
                  <a:lnTo>
                    <a:pt x="386803" y="40538"/>
                  </a:lnTo>
                  <a:lnTo>
                    <a:pt x="386803" y="60769"/>
                  </a:lnTo>
                  <a:lnTo>
                    <a:pt x="425321" y="60769"/>
                  </a:lnTo>
                  <a:lnTo>
                    <a:pt x="376681" y="101307"/>
                  </a:lnTo>
                  <a:close/>
                </a:path>
                <a:path w="437514" h="101600">
                  <a:moveTo>
                    <a:pt x="376681" y="60769"/>
                  </a:moveTo>
                  <a:lnTo>
                    <a:pt x="0" y="60769"/>
                  </a:lnTo>
                  <a:lnTo>
                    <a:pt x="0" y="40538"/>
                  </a:lnTo>
                  <a:lnTo>
                    <a:pt x="376681" y="40538"/>
                  </a:lnTo>
                  <a:lnTo>
                    <a:pt x="376681" y="60769"/>
                  </a:lnTo>
                  <a:close/>
                </a:path>
                <a:path w="437514" h="101600">
                  <a:moveTo>
                    <a:pt x="425321" y="60769"/>
                  </a:moveTo>
                  <a:lnTo>
                    <a:pt x="386803" y="60769"/>
                  </a:lnTo>
                  <a:lnTo>
                    <a:pt x="386803" y="40538"/>
                  </a:lnTo>
                  <a:lnTo>
                    <a:pt x="425309" y="40538"/>
                  </a:lnTo>
                  <a:lnTo>
                    <a:pt x="437451" y="50660"/>
                  </a:lnTo>
                  <a:lnTo>
                    <a:pt x="425321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127" y="2453728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33"/>
                  </a:moveTo>
                  <a:lnTo>
                    <a:pt x="388035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7704" y="4063403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1463078" y="0"/>
                  </a:moveTo>
                  <a:lnTo>
                    <a:pt x="0" y="0"/>
                  </a:lnTo>
                  <a:lnTo>
                    <a:pt x="0" y="1194092"/>
                  </a:lnTo>
                  <a:lnTo>
                    <a:pt x="1463078" y="1194092"/>
                  </a:lnTo>
                  <a:lnTo>
                    <a:pt x="14630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7704" y="4063403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0" y="0"/>
                  </a:moveTo>
                  <a:lnTo>
                    <a:pt x="1463078" y="0"/>
                  </a:lnTo>
                  <a:lnTo>
                    <a:pt x="1463078" y="1194092"/>
                  </a:lnTo>
                  <a:lnTo>
                    <a:pt x="0" y="119409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2767" y="4234169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5104">
              <a:lnSpc>
                <a:spcPct val="1022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40" y="3955258"/>
            <a:ext cx="619731" cy="215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8198" y="3345982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860" y="2826584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50706" y="3607039"/>
            <a:ext cx="9372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194" y="6195300"/>
            <a:ext cx="74549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Corpora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971" y="5761794"/>
            <a:ext cx="452039" cy="4520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1891" y="2496046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046" y="2161683"/>
            <a:ext cx="509556" cy="3386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2152" y="5207606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934" y="4779136"/>
            <a:ext cx="532239" cy="45527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13967" y="2443568"/>
            <a:ext cx="1376045" cy="3768725"/>
            <a:chOff x="1313967" y="2443568"/>
            <a:chExt cx="1376045" cy="3768725"/>
          </a:xfrm>
        </p:grpSpPr>
        <p:sp>
          <p:nvSpPr>
            <p:cNvPr id="21" name="object 21"/>
            <p:cNvSpPr/>
            <p:nvPr/>
          </p:nvSpPr>
          <p:spPr>
            <a:xfrm>
              <a:off x="1324127" y="2453728"/>
              <a:ext cx="388620" cy="3748404"/>
            </a:xfrm>
            <a:custGeom>
              <a:avLst/>
              <a:gdLst/>
              <a:ahLst/>
              <a:cxnLst/>
              <a:rect l="l" t="t" r="r" b="b"/>
              <a:pathLst>
                <a:path w="388619" h="3748404">
                  <a:moveTo>
                    <a:pt x="0" y="3748341"/>
                  </a:moveTo>
                  <a:lnTo>
                    <a:pt x="388188" y="3748341"/>
                  </a:lnTo>
                </a:path>
                <a:path w="388619" h="3748404">
                  <a:moveTo>
                    <a:pt x="0" y="1609674"/>
                  </a:moveTo>
                  <a:lnTo>
                    <a:pt x="388188" y="1609674"/>
                  </a:lnTo>
                </a:path>
                <a:path w="388619" h="3748404">
                  <a:moveTo>
                    <a:pt x="0" y="815771"/>
                  </a:moveTo>
                  <a:lnTo>
                    <a:pt x="388188" y="815771"/>
                  </a:lnTo>
                </a:path>
                <a:path w="388619" h="3748404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5587" y="3589900"/>
              <a:ext cx="413964" cy="4139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285731" y="3338057"/>
            <a:ext cx="122809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Azure</a:t>
            </a:r>
            <a:r>
              <a:rPr sz="1250" spc="-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Databricks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49307" y="3108697"/>
            <a:ext cx="5953125" cy="3201670"/>
            <a:chOff x="2349307" y="3108697"/>
            <a:chExt cx="5953125" cy="320167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9307" y="4200720"/>
              <a:ext cx="452849" cy="4244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5519" y="4344919"/>
              <a:ext cx="452849" cy="4244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123" y="4672201"/>
              <a:ext cx="452039" cy="4244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9930" y="3108697"/>
              <a:ext cx="510366" cy="4901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71847" y="3636467"/>
              <a:ext cx="3730625" cy="2673350"/>
            </a:xfrm>
            <a:custGeom>
              <a:avLst/>
              <a:gdLst/>
              <a:ahLst/>
              <a:cxnLst/>
              <a:rect l="l" t="t" r="r" b="b"/>
              <a:pathLst>
                <a:path w="3730625" h="2673350">
                  <a:moveTo>
                    <a:pt x="3730523" y="0"/>
                  </a:moveTo>
                  <a:lnTo>
                    <a:pt x="0" y="0"/>
                  </a:lnTo>
                  <a:lnTo>
                    <a:pt x="0" y="2673350"/>
                  </a:lnTo>
                  <a:lnTo>
                    <a:pt x="3730523" y="2673350"/>
                  </a:lnTo>
                  <a:lnTo>
                    <a:pt x="37305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52342" y="4708029"/>
              <a:ext cx="891540" cy="104139"/>
            </a:xfrm>
            <a:custGeom>
              <a:avLst/>
              <a:gdLst/>
              <a:ahLst/>
              <a:cxnLst/>
              <a:rect l="l" t="t" r="r" b="b"/>
              <a:pathLst>
                <a:path w="891539" h="104139">
                  <a:moveTo>
                    <a:pt x="60617" y="101307"/>
                  </a:moveTo>
                  <a:lnTo>
                    <a:pt x="0" y="50457"/>
                  </a:lnTo>
                  <a:lnTo>
                    <a:pt x="60921" y="0"/>
                  </a:lnTo>
                  <a:lnTo>
                    <a:pt x="60800" y="40474"/>
                  </a:lnTo>
                  <a:lnTo>
                    <a:pt x="50647" y="40474"/>
                  </a:lnTo>
                  <a:lnTo>
                    <a:pt x="50647" y="60718"/>
                  </a:lnTo>
                  <a:lnTo>
                    <a:pt x="60739" y="60750"/>
                  </a:lnTo>
                  <a:lnTo>
                    <a:pt x="60617" y="101307"/>
                  </a:lnTo>
                  <a:close/>
                </a:path>
                <a:path w="891539" h="104139">
                  <a:moveTo>
                    <a:pt x="879103" y="63207"/>
                  </a:moveTo>
                  <a:lnTo>
                    <a:pt x="840486" y="63207"/>
                  </a:lnTo>
                  <a:lnTo>
                    <a:pt x="840574" y="42964"/>
                  </a:lnTo>
                  <a:lnTo>
                    <a:pt x="830407" y="42932"/>
                  </a:lnTo>
                  <a:lnTo>
                    <a:pt x="830503" y="2425"/>
                  </a:lnTo>
                  <a:lnTo>
                    <a:pt x="891133" y="53225"/>
                  </a:lnTo>
                  <a:lnTo>
                    <a:pt x="879103" y="63207"/>
                  </a:lnTo>
                  <a:close/>
                </a:path>
                <a:path w="891539" h="104139">
                  <a:moveTo>
                    <a:pt x="60739" y="60750"/>
                  </a:moveTo>
                  <a:lnTo>
                    <a:pt x="50647" y="60718"/>
                  </a:lnTo>
                  <a:lnTo>
                    <a:pt x="50647" y="40474"/>
                  </a:lnTo>
                  <a:lnTo>
                    <a:pt x="60800" y="40506"/>
                  </a:lnTo>
                  <a:lnTo>
                    <a:pt x="60739" y="60750"/>
                  </a:lnTo>
                  <a:close/>
                </a:path>
                <a:path w="891539" h="104139">
                  <a:moveTo>
                    <a:pt x="60800" y="40506"/>
                  </a:moveTo>
                  <a:lnTo>
                    <a:pt x="50647" y="40474"/>
                  </a:lnTo>
                  <a:lnTo>
                    <a:pt x="60800" y="40474"/>
                  </a:lnTo>
                  <a:close/>
                </a:path>
                <a:path w="891539" h="104139">
                  <a:moveTo>
                    <a:pt x="830359" y="63175"/>
                  </a:moveTo>
                  <a:lnTo>
                    <a:pt x="60739" y="60750"/>
                  </a:lnTo>
                  <a:lnTo>
                    <a:pt x="60800" y="40506"/>
                  </a:lnTo>
                  <a:lnTo>
                    <a:pt x="830407" y="42932"/>
                  </a:lnTo>
                  <a:lnTo>
                    <a:pt x="830359" y="63175"/>
                  </a:lnTo>
                  <a:close/>
                </a:path>
                <a:path w="891539" h="104139">
                  <a:moveTo>
                    <a:pt x="840486" y="63207"/>
                  </a:moveTo>
                  <a:lnTo>
                    <a:pt x="830359" y="63175"/>
                  </a:lnTo>
                  <a:lnTo>
                    <a:pt x="830407" y="42932"/>
                  </a:lnTo>
                  <a:lnTo>
                    <a:pt x="840574" y="42964"/>
                  </a:lnTo>
                  <a:lnTo>
                    <a:pt x="840486" y="63207"/>
                  </a:lnTo>
                  <a:close/>
                </a:path>
                <a:path w="891539" h="104139">
                  <a:moveTo>
                    <a:pt x="830262" y="103733"/>
                  </a:moveTo>
                  <a:lnTo>
                    <a:pt x="830359" y="63175"/>
                  </a:lnTo>
                  <a:lnTo>
                    <a:pt x="879103" y="63207"/>
                  </a:lnTo>
                  <a:lnTo>
                    <a:pt x="830262" y="10373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6709" y="4972751"/>
              <a:ext cx="1588617" cy="79471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1317" y="5880880"/>
              <a:ext cx="1013442" cy="2300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0308" y="4455903"/>
              <a:ext cx="614060" cy="4755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07227" y="4334814"/>
              <a:ext cx="974090" cy="1412240"/>
            </a:xfrm>
            <a:custGeom>
              <a:avLst/>
              <a:gdLst/>
              <a:ahLst/>
              <a:cxnLst/>
              <a:rect l="l" t="t" r="r" b="b"/>
              <a:pathLst>
                <a:path w="974090" h="1412239">
                  <a:moveTo>
                    <a:pt x="0" y="413943"/>
                  </a:moveTo>
                  <a:lnTo>
                    <a:pt x="452678" y="1411833"/>
                  </a:lnTo>
                </a:path>
                <a:path w="974090" h="1412239">
                  <a:moveTo>
                    <a:pt x="0" y="413943"/>
                  </a:moveTo>
                  <a:lnTo>
                    <a:pt x="659650" y="703465"/>
                  </a:lnTo>
                </a:path>
                <a:path w="974090" h="1412239">
                  <a:moveTo>
                    <a:pt x="0" y="421081"/>
                  </a:moveTo>
                  <a:lnTo>
                    <a:pt x="519404" y="0"/>
                  </a:lnTo>
                </a:path>
                <a:path w="974090" h="1412239">
                  <a:moveTo>
                    <a:pt x="0" y="426250"/>
                  </a:moveTo>
                  <a:lnTo>
                    <a:pt x="973582" y="347522"/>
                  </a:lnTo>
                </a:path>
              </a:pathLst>
            </a:custGeom>
            <a:ln w="170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5560" y="3696024"/>
              <a:ext cx="1286448" cy="82549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7197" y="4114324"/>
              <a:ext cx="107326" cy="20296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571847" y="3636467"/>
            <a:ext cx="3730625" cy="267335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</a:pPr>
            <a:r>
              <a:rPr sz="2100" b="0" spc="10" dirty="0">
                <a:solidFill>
                  <a:srgbClr val="484848"/>
                </a:solidFill>
                <a:latin typeface="Segoe UI Light"/>
                <a:cs typeface="Segoe UI Light"/>
              </a:rPr>
              <a:t>SQL</a:t>
            </a:r>
            <a:endParaRPr sz="2100">
              <a:latin typeface="Segoe UI Light"/>
              <a:cs typeface="Segoe UI Ligh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28588" y="4096216"/>
            <a:ext cx="3360420" cy="1304290"/>
            <a:chOff x="4728588" y="4096216"/>
            <a:chExt cx="3360420" cy="130429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8413" y="4114324"/>
              <a:ext cx="189279" cy="22499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995589" y="4121150"/>
              <a:ext cx="88900" cy="189230"/>
            </a:xfrm>
            <a:custGeom>
              <a:avLst/>
              <a:gdLst/>
              <a:ahLst/>
              <a:cxnLst/>
              <a:rect l="l" t="t" r="r" b="b"/>
              <a:pathLst>
                <a:path w="88900" h="189229">
                  <a:moveTo>
                    <a:pt x="0" y="188912"/>
                  </a:moveTo>
                  <a:lnTo>
                    <a:pt x="0" y="0"/>
                  </a:lnTo>
                  <a:lnTo>
                    <a:pt x="13093" y="0"/>
                  </a:lnTo>
                  <a:lnTo>
                    <a:pt x="13093" y="177012"/>
                  </a:lnTo>
                  <a:lnTo>
                    <a:pt x="88709" y="177012"/>
                  </a:lnTo>
                  <a:lnTo>
                    <a:pt x="88709" y="188912"/>
                  </a:lnTo>
                  <a:lnTo>
                    <a:pt x="0" y="188912"/>
                  </a:lnTo>
                  <a:close/>
                </a:path>
              </a:pathLst>
            </a:custGeom>
            <a:ln w="7707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28588" y="4096216"/>
              <a:ext cx="1002911" cy="130427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901445" y="1915672"/>
            <a:ext cx="423100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unified platform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for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engineering 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and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science</a:t>
            </a:r>
            <a:r>
              <a:rPr sz="1900" spc="3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activities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042884" y="5890601"/>
            <a:ext cx="378319" cy="37831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050437" y="6265132"/>
            <a:ext cx="433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09642" y="5034319"/>
            <a:ext cx="352396" cy="35158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9034564" y="5377931"/>
            <a:ext cx="5607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0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DB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61489" y="5969181"/>
            <a:ext cx="351586" cy="35239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900948" y="6329940"/>
            <a:ext cx="17005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Server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in </a:t>
            </a:r>
            <a:r>
              <a:rPr sz="1875" spc="15" baseline="-44444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875" spc="-270" baseline="-44444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875" spc="22" baseline="-44444" dirty="0">
                <a:solidFill>
                  <a:srgbClr val="404040"/>
                </a:solidFill>
                <a:latin typeface="Segoe UI"/>
                <a:cs typeface="Segoe UI"/>
              </a:rPr>
              <a:t>DW</a:t>
            </a:r>
            <a:endParaRPr sz="1875" baseline="-44444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53534" y="6524366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VM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994251" y="4683531"/>
            <a:ext cx="5073650" cy="1970405"/>
            <a:chOff x="3994251" y="4683531"/>
            <a:chExt cx="5073650" cy="1970405"/>
          </a:xfrm>
        </p:grpSpPr>
        <p:sp>
          <p:nvSpPr>
            <p:cNvPr id="51" name="object 51"/>
            <p:cNvSpPr/>
            <p:nvPr/>
          </p:nvSpPr>
          <p:spPr>
            <a:xfrm>
              <a:off x="3994251" y="5632996"/>
              <a:ext cx="549275" cy="101600"/>
            </a:xfrm>
            <a:custGeom>
              <a:avLst/>
              <a:gdLst/>
              <a:ahLst/>
              <a:cxnLst/>
              <a:rect l="l" t="t" r="r" b="b"/>
              <a:pathLst>
                <a:path w="549275" h="101600">
                  <a:moveTo>
                    <a:pt x="60718" y="101257"/>
                  </a:moveTo>
                  <a:lnTo>
                    <a:pt x="0" y="50596"/>
                  </a:lnTo>
                  <a:lnTo>
                    <a:pt x="60718" y="0"/>
                  </a:lnTo>
                  <a:lnTo>
                    <a:pt x="60718" y="40474"/>
                  </a:lnTo>
                  <a:lnTo>
                    <a:pt x="50596" y="40474"/>
                  </a:lnTo>
                  <a:lnTo>
                    <a:pt x="50596" y="60769"/>
                  </a:lnTo>
                  <a:lnTo>
                    <a:pt x="60718" y="60769"/>
                  </a:lnTo>
                  <a:lnTo>
                    <a:pt x="60718" y="101257"/>
                  </a:lnTo>
                  <a:close/>
                </a:path>
                <a:path w="549275" h="101600">
                  <a:moveTo>
                    <a:pt x="488251" y="101257"/>
                  </a:moveTo>
                  <a:lnTo>
                    <a:pt x="488251" y="0"/>
                  </a:lnTo>
                  <a:lnTo>
                    <a:pt x="536864" y="40474"/>
                  </a:lnTo>
                  <a:lnTo>
                    <a:pt x="498373" y="40474"/>
                  </a:lnTo>
                  <a:lnTo>
                    <a:pt x="498373" y="60769"/>
                  </a:lnTo>
                  <a:lnTo>
                    <a:pt x="536818" y="60769"/>
                  </a:lnTo>
                  <a:lnTo>
                    <a:pt x="488251" y="101257"/>
                  </a:lnTo>
                  <a:close/>
                </a:path>
                <a:path w="549275" h="101600">
                  <a:moveTo>
                    <a:pt x="60718" y="60769"/>
                  </a:moveTo>
                  <a:lnTo>
                    <a:pt x="50596" y="60769"/>
                  </a:lnTo>
                  <a:lnTo>
                    <a:pt x="50596" y="40474"/>
                  </a:lnTo>
                  <a:lnTo>
                    <a:pt x="60718" y="40474"/>
                  </a:lnTo>
                  <a:lnTo>
                    <a:pt x="60718" y="60769"/>
                  </a:lnTo>
                  <a:close/>
                </a:path>
                <a:path w="549275" h="101600">
                  <a:moveTo>
                    <a:pt x="488251" y="60769"/>
                  </a:moveTo>
                  <a:lnTo>
                    <a:pt x="60718" y="60769"/>
                  </a:lnTo>
                  <a:lnTo>
                    <a:pt x="60718" y="40474"/>
                  </a:lnTo>
                  <a:lnTo>
                    <a:pt x="488251" y="40474"/>
                  </a:lnTo>
                  <a:lnTo>
                    <a:pt x="488251" y="60769"/>
                  </a:lnTo>
                  <a:close/>
                </a:path>
                <a:path w="549275" h="101600">
                  <a:moveTo>
                    <a:pt x="536818" y="60769"/>
                  </a:moveTo>
                  <a:lnTo>
                    <a:pt x="498373" y="60769"/>
                  </a:lnTo>
                  <a:lnTo>
                    <a:pt x="498373" y="40474"/>
                  </a:lnTo>
                  <a:lnTo>
                    <a:pt x="536864" y="40474"/>
                  </a:lnTo>
                  <a:lnTo>
                    <a:pt x="549021" y="50596"/>
                  </a:lnTo>
                  <a:lnTo>
                    <a:pt x="536818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820048" y="4693691"/>
              <a:ext cx="237490" cy="1950085"/>
            </a:xfrm>
            <a:custGeom>
              <a:avLst/>
              <a:gdLst/>
              <a:ahLst/>
              <a:cxnLst/>
              <a:rect l="l" t="t" r="r" b="b"/>
              <a:pathLst>
                <a:path w="237490" h="1950084">
                  <a:moveTo>
                    <a:pt x="12953" y="15379"/>
                  </a:moveTo>
                  <a:lnTo>
                    <a:pt x="224193" y="15379"/>
                  </a:lnTo>
                </a:path>
                <a:path w="237490" h="1950084">
                  <a:moveTo>
                    <a:pt x="12153" y="1935314"/>
                  </a:moveTo>
                  <a:lnTo>
                    <a:pt x="12153" y="0"/>
                  </a:lnTo>
                </a:path>
                <a:path w="237490" h="1950084">
                  <a:moveTo>
                    <a:pt x="0" y="1949653"/>
                  </a:moveTo>
                  <a:lnTo>
                    <a:pt x="237083" y="1944243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322979" y="5889580"/>
            <a:ext cx="8007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 marR="5080" indent="-113664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Blob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528011" y="2250794"/>
            <a:ext cx="5318125" cy="3653790"/>
            <a:chOff x="3528011" y="2250794"/>
            <a:chExt cx="5318125" cy="3653790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28011" y="5462865"/>
              <a:ext cx="422065" cy="4415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296719" y="5311381"/>
              <a:ext cx="549275" cy="101600"/>
            </a:xfrm>
            <a:custGeom>
              <a:avLst/>
              <a:gdLst/>
              <a:ahLst/>
              <a:cxnLst/>
              <a:rect l="l" t="t" r="r" b="b"/>
              <a:pathLst>
                <a:path w="549275" h="101600">
                  <a:moveTo>
                    <a:pt x="60718" y="101244"/>
                  </a:moveTo>
                  <a:lnTo>
                    <a:pt x="0" y="50647"/>
                  </a:lnTo>
                  <a:lnTo>
                    <a:pt x="60718" y="0"/>
                  </a:lnTo>
                  <a:lnTo>
                    <a:pt x="60718" y="40474"/>
                  </a:lnTo>
                  <a:lnTo>
                    <a:pt x="50609" y="40474"/>
                  </a:lnTo>
                  <a:lnTo>
                    <a:pt x="50609" y="60769"/>
                  </a:lnTo>
                  <a:lnTo>
                    <a:pt x="60718" y="60769"/>
                  </a:lnTo>
                  <a:lnTo>
                    <a:pt x="60718" y="101244"/>
                  </a:lnTo>
                  <a:close/>
                </a:path>
                <a:path w="549275" h="101600">
                  <a:moveTo>
                    <a:pt x="488251" y="101244"/>
                  </a:moveTo>
                  <a:lnTo>
                    <a:pt x="488251" y="0"/>
                  </a:lnTo>
                  <a:lnTo>
                    <a:pt x="536825" y="40474"/>
                  </a:lnTo>
                  <a:lnTo>
                    <a:pt x="498373" y="40474"/>
                  </a:lnTo>
                  <a:lnTo>
                    <a:pt x="498373" y="60769"/>
                  </a:lnTo>
                  <a:lnTo>
                    <a:pt x="536874" y="60769"/>
                  </a:lnTo>
                  <a:lnTo>
                    <a:pt x="488251" y="101244"/>
                  </a:lnTo>
                  <a:close/>
                </a:path>
                <a:path w="549275" h="101600">
                  <a:moveTo>
                    <a:pt x="60718" y="60769"/>
                  </a:moveTo>
                  <a:lnTo>
                    <a:pt x="50609" y="60769"/>
                  </a:lnTo>
                  <a:lnTo>
                    <a:pt x="50609" y="40474"/>
                  </a:lnTo>
                  <a:lnTo>
                    <a:pt x="60718" y="40474"/>
                  </a:lnTo>
                  <a:lnTo>
                    <a:pt x="60718" y="60769"/>
                  </a:lnTo>
                  <a:close/>
                </a:path>
                <a:path w="549275" h="101600">
                  <a:moveTo>
                    <a:pt x="488251" y="60769"/>
                  </a:moveTo>
                  <a:lnTo>
                    <a:pt x="60718" y="60769"/>
                  </a:lnTo>
                  <a:lnTo>
                    <a:pt x="60718" y="40474"/>
                  </a:lnTo>
                  <a:lnTo>
                    <a:pt x="488251" y="40474"/>
                  </a:lnTo>
                  <a:lnTo>
                    <a:pt x="488251" y="60769"/>
                  </a:lnTo>
                  <a:close/>
                </a:path>
                <a:path w="549275" h="101600">
                  <a:moveTo>
                    <a:pt x="536874" y="60769"/>
                  </a:moveTo>
                  <a:lnTo>
                    <a:pt x="498373" y="60769"/>
                  </a:lnTo>
                  <a:lnTo>
                    <a:pt x="498373" y="40474"/>
                  </a:lnTo>
                  <a:lnTo>
                    <a:pt x="536825" y="40474"/>
                  </a:lnTo>
                  <a:lnTo>
                    <a:pt x="549033" y="50647"/>
                  </a:lnTo>
                  <a:lnTo>
                    <a:pt x="536874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54142" y="2250794"/>
              <a:ext cx="414774" cy="41477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245715" y="2663265"/>
            <a:ext cx="64262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477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Machine  Learni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n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31034" y="2261326"/>
            <a:ext cx="414774" cy="414774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7988042" y="2653341"/>
            <a:ext cx="70231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Cogniti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v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Services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70952" y="3252342"/>
            <a:ext cx="101600" cy="375285"/>
          </a:xfrm>
          <a:custGeom>
            <a:avLst/>
            <a:gdLst/>
            <a:ahLst/>
            <a:cxnLst/>
            <a:rect l="l" t="t" r="r" b="b"/>
            <a:pathLst>
              <a:path w="101600" h="375285">
                <a:moveTo>
                  <a:pt x="60760" y="314467"/>
                </a:moveTo>
                <a:lnTo>
                  <a:pt x="40518" y="314170"/>
                </a:lnTo>
                <a:lnTo>
                  <a:pt x="44996" y="0"/>
                </a:lnTo>
                <a:lnTo>
                  <a:pt x="65227" y="292"/>
                </a:lnTo>
                <a:lnTo>
                  <a:pt x="60760" y="314467"/>
                </a:lnTo>
                <a:close/>
              </a:path>
              <a:path w="101600" h="375285">
                <a:moveTo>
                  <a:pt x="49758" y="375094"/>
                </a:moveTo>
                <a:lnTo>
                  <a:pt x="0" y="313575"/>
                </a:lnTo>
                <a:lnTo>
                  <a:pt x="40518" y="314170"/>
                </a:lnTo>
                <a:lnTo>
                  <a:pt x="40373" y="324345"/>
                </a:lnTo>
                <a:lnTo>
                  <a:pt x="60617" y="324586"/>
                </a:lnTo>
                <a:lnTo>
                  <a:pt x="93075" y="324586"/>
                </a:lnTo>
                <a:lnTo>
                  <a:pt x="49758" y="375094"/>
                </a:lnTo>
                <a:close/>
              </a:path>
              <a:path w="101600" h="375285">
                <a:moveTo>
                  <a:pt x="60617" y="324586"/>
                </a:moveTo>
                <a:lnTo>
                  <a:pt x="40373" y="324345"/>
                </a:lnTo>
                <a:lnTo>
                  <a:pt x="40518" y="314170"/>
                </a:lnTo>
                <a:lnTo>
                  <a:pt x="60760" y="314467"/>
                </a:lnTo>
                <a:lnTo>
                  <a:pt x="60617" y="324586"/>
                </a:lnTo>
                <a:close/>
              </a:path>
              <a:path w="101600" h="375285">
                <a:moveTo>
                  <a:pt x="93075" y="324586"/>
                </a:moveTo>
                <a:lnTo>
                  <a:pt x="60617" y="324586"/>
                </a:lnTo>
                <a:lnTo>
                  <a:pt x="60760" y="314467"/>
                </a:lnTo>
                <a:lnTo>
                  <a:pt x="101244" y="315061"/>
                </a:lnTo>
                <a:lnTo>
                  <a:pt x="93075" y="32458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783237" y="5361728"/>
            <a:ext cx="7258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0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84848"/>
                </a:solidFill>
                <a:latin typeface="Calibri"/>
                <a:cs typeface="Calibri"/>
              </a:rPr>
              <a:t>Azure  Cosmo</a:t>
            </a:r>
            <a:r>
              <a:rPr sz="1250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50" spc="5" dirty="0">
                <a:solidFill>
                  <a:srgbClr val="484848"/>
                </a:solidFill>
                <a:latin typeface="Calibri"/>
                <a:cs typeface="Calibri"/>
              </a:rPr>
              <a:t>DB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588500" y="4813300"/>
            <a:ext cx="1099248" cy="5842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9146831" y="3802545"/>
            <a:ext cx="861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7329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525252"/>
                </a:solidFill>
                <a:latin typeface="Calibri"/>
                <a:cs typeface="Calibri"/>
              </a:rPr>
              <a:t>Azure  Data</a:t>
            </a:r>
            <a:r>
              <a:rPr sz="125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525252"/>
                </a:solidFill>
                <a:latin typeface="Calibri"/>
                <a:cs typeface="Calibri"/>
              </a:rPr>
              <a:t>Factory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095462" y="3247478"/>
            <a:ext cx="1702435" cy="1358265"/>
            <a:chOff x="8095462" y="3247478"/>
            <a:chExt cx="1702435" cy="1358265"/>
          </a:xfrm>
        </p:grpSpPr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29991" y="3284490"/>
              <a:ext cx="467431" cy="4674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095462" y="3247478"/>
              <a:ext cx="1593215" cy="1358265"/>
            </a:xfrm>
            <a:custGeom>
              <a:avLst/>
              <a:gdLst/>
              <a:ahLst/>
              <a:cxnLst/>
              <a:rect l="l" t="t" r="r" b="b"/>
              <a:pathLst>
                <a:path w="1593215" h="1358264">
                  <a:moveTo>
                    <a:pt x="101244" y="315074"/>
                  </a:moveTo>
                  <a:lnTo>
                    <a:pt x="60756" y="314477"/>
                  </a:lnTo>
                  <a:lnTo>
                    <a:pt x="65227" y="292"/>
                  </a:lnTo>
                  <a:lnTo>
                    <a:pt x="44945" y="0"/>
                  </a:lnTo>
                  <a:lnTo>
                    <a:pt x="40513" y="314185"/>
                  </a:lnTo>
                  <a:lnTo>
                    <a:pt x="0" y="313575"/>
                  </a:lnTo>
                  <a:lnTo>
                    <a:pt x="49745" y="375094"/>
                  </a:lnTo>
                  <a:lnTo>
                    <a:pt x="93065" y="324599"/>
                  </a:lnTo>
                  <a:lnTo>
                    <a:pt x="101244" y="315074"/>
                  </a:lnTo>
                  <a:close/>
                </a:path>
                <a:path w="1593215" h="1358264">
                  <a:moveTo>
                    <a:pt x="1198016" y="512965"/>
                  </a:moveTo>
                  <a:lnTo>
                    <a:pt x="1185862" y="502843"/>
                  </a:lnTo>
                  <a:lnTo>
                    <a:pt x="1137234" y="462305"/>
                  </a:lnTo>
                  <a:lnTo>
                    <a:pt x="1137234" y="502843"/>
                  </a:lnTo>
                  <a:lnTo>
                    <a:pt x="274980" y="502843"/>
                  </a:lnTo>
                  <a:lnTo>
                    <a:pt x="274980" y="462305"/>
                  </a:lnTo>
                  <a:lnTo>
                    <a:pt x="214210" y="512965"/>
                  </a:lnTo>
                  <a:lnTo>
                    <a:pt x="274980" y="563562"/>
                  </a:lnTo>
                  <a:lnTo>
                    <a:pt x="274980" y="523087"/>
                  </a:lnTo>
                  <a:lnTo>
                    <a:pt x="1137234" y="523087"/>
                  </a:lnTo>
                  <a:lnTo>
                    <a:pt x="1137234" y="563562"/>
                  </a:lnTo>
                  <a:lnTo>
                    <a:pt x="1185849" y="523087"/>
                  </a:lnTo>
                  <a:lnTo>
                    <a:pt x="1198016" y="512965"/>
                  </a:lnTo>
                  <a:close/>
                </a:path>
                <a:path w="1593215" h="1358264">
                  <a:moveTo>
                    <a:pt x="1592605" y="1024140"/>
                  </a:moveTo>
                  <a:lnTo>
                    <a:pt x="1584159" y="1014018"/>
                  </a:lnTo>
                  <a:lnTo>
                    <a:pt x="1541957" y="963358"/>
                  </a:lnTo>
                  <a:lnTo>
                    <a:pt x="1491348" y="1024140"/>
                  </a:lnTo>
                  <a:lnTo>
                    <a:pt x="1531835" y="1024140"/>
                  </a:lnTo>
                  <a:lnTo>
                    <a:pt x="1531835" y="1297381"/>
                  </a:lnTo>
                  <a:lnTo>
                    <a:pt x="1491348" y="1297381"/>
                  </a:lnTo>
                  <a:lnTo>
                    <a:pt x="1541957" y="1358150"/>
                  </a:lnTo>
                  <a:lnTo>
                    <a:pt x="1584159" y="1307503"/>
                  </a:lnTo>
                  <a:lnTo>
                    <a:pt x="1592605" y="1297381"/>
                  </a:lnTo>
                  <a:lnTo>
                    <a:pt x="1552067" y="1297381"/>
                  </a:lnTo>
                  <a:lnTo>
                    <a:pt x="1552067" y="1024140"/>
                  </a:lnTo>
                  <a:lnTo>
                    <a:pt x="1592605" y="10241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0384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</a:t>
            </a:r>
            <a:r>
              <a:rPr spc="-65" dirty="0"/>
              <a:t> </a:t>
            </a:r>
            <a:r>
              <a:rPr spc="-15" dirty="0"/>
              <a:t>HDInsight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13967" y="2443568"/>
            <a:ext cx="2313940" cy="3782695"/>
            <a:chOff x="1313967" y="2443568"/>
            <a:chExt cx="2313940" cy="3782695"/>
          </a:xfrm>
        </p:grpSpPr>
        <p:sp>
          <p:nvSpPr>
            <p:cNvPr id="5" name="object 5"/>
            <p:cNvSpPr/>
            <p:nvPr/>
          </p:nvSpPr>
          <p:spPr>
            <a:xfrm>
              <a:off x="1714601" y="4707826"/>
              <a:ext cx="437515" cy="101600"/>
            </a:xfrm>
            <a:custGeom>
              <a:avLst/>
              <a:gdLst/>
              <a:ahLst/>
              <a:cxnLst/>
              <a:rect l="l" t="t" r="r" b="b"/>
              <a:pathLst>
                <a:path w="437514" h="101600">
                  <a:moveTo>
                    <a:pt x="376681" y="101307"/>
                  </a:moveTo>
                  <a:lnTo>
                    <a:pt x="376681" y="0"/>
                  </a:lnTo>
                  <a:lnTo>
                    <a:pt x="425309" y="40538"/>
                  </a:lnTo>
                  <a:lnTo>
                    <a:pt x="386803" y="40538"/>
                  </a:lnTo>
                  <a:lnTo>
                    <a:pt x="386803" y="60769"/>
                  </a:lnTo>
                  <a:lnTo>
                    <a:pt x="425321" y="60769"/>
                  </a:lnTo>
                  <a:lnTo>
                    <a:pt x="376681" y="101307"/>
                  </a:lnTo>
                  <a:close/>
                </a:path>
                <a:path w="437514" h="101600">
                  <a:moveTo>
                    <a:pt x="376681" y="60769"/>
                  </a:moveTo>
                  <a:lnTo>
                    <a:pt x="0" y="60769"/>
                  </a:lnTo>
                  <a:lnTo>
                    <a:pt x="0" y="40538"/>
                  </a:lnTo>
                  <a:lnTo>
                    <a:pt x="376681" y="40538"/>
                  </a:lnTo>
                  <a:lnTo>
                    <a:pt x="376681" y="60769"/>
                  </a:lnTo>
                  <a:close/>
                </a:path>
                <a:path w="437514" h="101600">
                  <a:moveTo>
                    <a:pt x="425321" y="60769"/>
                  </a:moveTo>
                  <a:lnTo>
                    <a:pt x="386803" y="60769"/>
                  </a:lnTo>
                  <a:lnTo>
                    <a:pt x="386803" y="40538"/>
                  </a:lnTo>
                  <a:lnTo>
                    <a:pt x="425309" y="40538"/>
                  </a:lnTo>
                  <a:lnTo>
                    <a:pt x="437451" y="50660"/>
                  </a:lnTo>
                  <a:lnTo>
                    <a:pt x="425321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127" y="2453728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33"/>
                  </a:moveTo>
                  <a:lnTo>
                    <a:pt x="388035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7704" y="4063403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1463078" y="0"/>
                  </a:moveTo>
                  <a:lnTo>
                    <a:pt x="0" y="0"/>
                  </a:lnTo>
                  <a:lnTo>
                    <a:pt x="0" y="1194092"/>
                  </a:lnTo>
                  <a:lnTo>
                    <a:pt x="1463078" y="1194092"/>
                  </a:lnTo>
                  <a:lnTo>
                    <a:pt x="14630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7704" y="4063403"/>
              <a:ext cx="1463675" cy="1194435"/>
            </a:xfrm>
            <a:custGeom>
              <a:avLst/>
              <a:gdLst/>
              <a:ahLst/>
              <a:cxnLst/>
              <a:rect l="l" t="t" r="r" b="b"/>
              <a:pathLst>
                <a:path w="1463675" h="1194435">
                  <a:moveTo>
                    <a:pt x="0" y="0"/>
                  </a:moveTo>
                  <a:lnTo>
                    <a:pt x="1463078" y="0"/>
                  </a:lnTo>
                  <a:lnTo>
                    <a:pt x="1463078" y="1194092"/>
                  </a:lnTo>
                  <a:lnTo>
                    <a:pt x="0" y="119409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2767" y="4234169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5104">
              <a:lnSpc>
                <a:spcPct val="1022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40" y="3955258"/>
            <a:ext cx="619731" cy="215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8198" y="3345982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860" y="2826584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50706" y="3607039"/>
            <a:ext cx="9372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Data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r>
              <a:rPr sz="1250" spc="-7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194" y="6195300"/>
            <a:ext cx="74549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Corpora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971" y="5761794"/>
            <a:ext cx="452039" cy="4520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1891" y="2496046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046" y="2161683"/>
            <a:ext cx="509556" cy="3386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2152" y="5207606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934" y="4779136"/>
            <a:ext cx="532239" cy="45527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13967" y="2443568"/>
            <a:ext cx="1376045" cy="3768725"/>
            <a:chOff x="1313967" y="2443568"/>
            <a:chExt cx="1376045" cy="3768725"/>
          </a:xfrm>
        </p:grpSpPr>
        <p:sp>
          <p:nvSpPr>
            <p:cNvPr id="21" name="object 21"/>
            <p:cNvSpPr/>
            <p:nvPr/>
          </p:nvSpPr>
          <p:spPr>
            <a:xfrm>
              <a:off x="1324127" y="2453728"/>
              <a:ext cx="388620" cy="3748404"/>
            </a:xfrm>
            <a:custGeom>
              <a:avLst/>
              <a:gdLst/>
              <a:ahLst/>
              <a:cxnLst/>
              <a:rect l="l" t="t" r="r" b="b"/>
              <a:pathLst>
                <a:path w="388619" h="3748404">
                  <a:moveTo>
                    <a:pt x="0" y="3748341"/>
                  </a:moveTo>
                  <a:lnTo>
                    <a:pt x="388188" y="3748341"/>
                  </a:lnTo>
                </a:path>
                <a:path w="388619" h="3748404">
                  <a:moveTo>
                    <a:pt x="0" y="1609674"/>
                  </a:moveTo>
                  <a:lnTo>
                    <a:pt x="388188" y="1609674"/>
                  </a:lnTo>
                </a:path>
                <a:path w="388619" h="3748404">
                  <a:moveTo>
                    <a:pt x="0" y="815771"/>
                  </a:moveTo>
                  <a:lnTo>
                    <a:pt x="388188" y="815771"/>
                  </a:lnTo>
                </a:path>
                <a:path w="388619" h="3748404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5587" y="3589900"/>
              <a:ext cx="413964" cy="4139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466722" y="3241951"/>
            <a:ext cx="11925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Azure</a:t>
            </a:r>
            <a:r>
              <a:rPr sz="12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HDInsight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49307" y="3629482"/>
            <a:ext cx="5960110" cy="2687320"/>
            <a:chOff x="2349307" y="3629482"/>
            <a:chExt cx="5960110" cy="268732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9307" y="4200720"/>
              <a:ext cx="452849" cy="4244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5519" y="4344919"/>
              <a:ext cx="452849" cy="4244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123" y="4672202"/>
              <a:ext cx="452039" cy="4244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1847" y="3636467"/>
              <a:ext cx="3730625" cy="2673350"/>
            </a:xfrm>
            <a:custGeom>
              <a:avLst/>
              <a:gdLst/>
              <a:ahLst/>
              <a:cxnLst/>
              <a:rect l="l" t="t" r="r" b="b"/>
              <a:pathLst>
                <a:path w="3730625" h="2673350">
                  <a:moveTo>
                    <a:pt x="3730523" y="0"/>
                  </a:moveTo>
                  <a:lnTo>
                    <a:pt x="0" y="0"/>
                  </a:lnTo>
                  <a:lnTo>
                    <a:pt x="0" y="2673350"/>
                  </a:lnTo>
                  <a:lnTo>
                    <a:pt x="3730523" y="2673350"/>
                  </a:lnTo>
                  <a:lnTo>
                    <a:pt x="37305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71847" y="3636467"/>
              <a:ext cx="3730625" cy="2673350"/>
            </a:xfrm>
            <a:custGeom>
              <a:avLst/>
              <a:gdLst/>
              <a:ahLst/>
              <a:cxnLst/>
              <a:rect l="l" t="t" r="r" b="b"/>
              <a:pathLst>
                <a:path w="3730625" h="2673350">
                  <a:moveTo>
                    <a:pt x="0" y="0"/>
                  </a:moveTo>
                  <a:lnTo>
                    <a:pt x="3730523" y="0"/>
                  </a:lnTo>
                  <a:lnTo>
                    <a:pt x="3730523" y="2673350"/>
                  </a:lnTo>
                  <a:lnTo>
                    <a:pt x="0" y="267335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52342" y="4708029"/>
              <a:ext cx="891540" cy="104139"/>
            </a:xfrm>
            <a:custGeom>
              <a:avLst/>
              <a:gdLst/>
              <a:ahLst/>
              <a:cxnLst/>
              <a:rect l="l" t="t" r="r" b="b"/>
              <a:pathLst>
                <a:path w="891539" h="104139">
                  <a:moveTo>
                    <a:pt x="60617" y="101307"/>
                  </a:moveTo>
                  <a:lnTo>
                    <a:pt x="0" y="50457"/>
                  </a:lnTo>
                  <a:lnTo>
                    <a:pt x="60921" y="0"/>
                  </a:lnTo>
                  <a:lnTo>
                    <a:pt x="60800" y="40474"/>
                  </a:lnTo>
                  <a:lnTo>
                    <a:pt x="50647" y="40474"/>
                  </a:lnTo>
                  <a:lnTo>
                    <a:pt x="50647" y="60718"/>
                  </a:lnTo>
                  <a:lnTo>
                    <a:pt x="60739" y="60750"/>
                  </a:lnTo>
                  <a:lnTo>
                    <a:pt x="60617" y="101307"/>
                  </a:lnTo>
                  <a:close/>
                </a:path>
                <a:path w="891539" h="104139">
                  <a:moveTo>
                    <a:pt x="879103" y="63207"/>
                  </a:moveTo>
                  <a:lnTo>
                    <a:pt x="840486" y="63207"/>
                  </a:lnTo>
                  <a:lnTo>
                    <a:pt x="840574" y="42964"/>
                  </a:lnTo>
                  <a:lnTo>
                    <a:pt x="830407" y="42932"/>
                  </a:lnTo>
                  <a:lnTo>
                    <a:pt x="830503" y="2425"/>
                  </a:lnTo>
                  <a:lnTo>
                    <a:pt x="891133" y="53225"/>
                  </a:lnTo>
                  <a:lnTo>
                    <a:pt x="879103" y="63207"/>
                  </a:lnTo>
                  <a:close/>
                </a:path>
                <a:path w="891539" h="104139">
                  <a:moveTo>
                    <a:pt x="60739" y="60750"/>
                  </a:moveTo>
                  <a:lnTo>
                    <a:pt x="50647" y="60718"/>
                  </a:lnTo>
                  <a:lnTo>
                    <a:pt x="50647" y="40474"/>
                  </a:lnTo>
                  <a:lnTo>
                    <a:pt x="60800" y="40506"/>
                  </a:lnTo>
                  <a:lnTo>
                    <a:pt x="60739" y="60750"/>
                  </a:lnTo>
                  <a:close/>
                </a:path>
                <a:path w="891539" h="104139">
                  <a:moveTo>
                    <a:pt x="60800" y="40506"/>
                  </a:moveTo>
                  <a:lnTo>
                    <a:pt x="50647" y="40474"/>
                  </a:lnTo>
                  <a:lnTo>
                    <a:pt x="60800" y="40474"/>
                  </a:lnTo>
                  <a:close/>
                </a:path>
                <a:path w="891539" h="104139">
                  <a:moveTo>
                    <a:pt x="830359" y="63175"/>
                  </a:moveTo>
                  <a:lnTo>
                    <a:pt x="60739" y="60750"/>
                  </a:lnTo>
                  <a:lnTo>
                    <a:pt x="60800" y="40506"/>
                  </a:lnTo>
                  <a:lnTo>
                    <a:pt x="830407" y="42932"/>
                  </a:lnTo>
                  <a:lnTo>
                    <a:pt x="830359" y="63175"/>
                  </a:lnTo>
                  <a:close/>
                </a:path>
                <a:path w="891539" h="104139">
                  <a:moveTo>
                    <a:pt x="840486" y="63207"/>
                  </a:moveTo>
                  <a:lnTo>
                    <a:pt x="830359" y="63175"/>
                  </a:lnTo>
                  <a:lnTo>
                    <a:pt x="830407" y="42932"/>
                  </a:lnTo>
                  <a:lnTo>
                    <a:pt x="840574" y="42964"/>
                  </a:lnTo>
                  <a:lnTo>
                    <a:pt x="840486" y="63207"/>
                  </a:lnTo>
                  <a:close/>
                </a:path>
                <a:path w="891539" h="104139">
                  <a:moveTo>
                    <a:pt x="830262" y="103733"/>
                  </a:moveTo>
                  <a:lnTo>
                    <a:pt x="830359" y="63175"/>
                  </a:lnTo>
                  <a:lnTo>
                    <a:pt x="879103" y="63207"/>
                  </a:lnTo>
                  <a:lnTo>
                    <a:pt x="830262" y="10373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901445" y="1915672"/>
            <a:ext cx="4142104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Managed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big data clusters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for running 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open source</a:t>
            </a:r>
            <a:r>
              <a:rPr sz="1900" spc="-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frameworks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42884" y="5890601"/>
            <a:ext cx="378319" cy="37831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0050437" y="6265132"/>
            <a:ext cx="4337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Azu</a:t>
            </a:r>
            <a:r>
              <a:rPr sz="1250" spc="-20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09642" y="5034319"/>
            <a:ext cx="352396" cy="35158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034564" y="5377931"/>
            <a:ext cx="5607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0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DB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61489" y="5969181"/>
            <a:ext cx="351586" cy="35239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900948" y="6329940"/>
            <a:ext cx="17005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SQL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Server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in </a:t>
            </a:r>
            <a:r>
              <a:rPr sz="1875" spc="15" baseline="-44444" dirty="0">
                <a:solidFill>
                  <a:srgbClr val="404040"/>
                </a:solidFill>
                <a:latin typeface="Segoe UI"/>
                <a:cs typeface="Segoe UI"/>
              </a:rPr>
              <a:t>SQL</a:t>
            </a:r>
            <a:r>
              <a:rPr sz="1875" spc="-270" baseline="-44444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875" spc="22" baseline="-44444" dirty="0">
                <a:solidFill>
                  <a:srgbClr val="404040"/>
                </a:solidFill>
                <a:latin typeface="Segoe UI"/>
                <a:cs typeface="Segoe UI"/>
              </a:rPr>
              <a:t>DW</a:t>
            </a:r>
            <a:endParaRPr sz="1875" baseline="-44444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53534" y="6524366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VM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94251" y="4683531"/>
            <a:ext cx="5073650" cy="1970405"/>
            <a:chOff x="3994251" y="4683531"/>
            <a:chExt cx="5073650" cy="1970405"/>
          </a:xfrm>
        </p:grpSpPr>
        <p:sp>
          <p:nvSpPr>
            <p:cNvPr id="40" name="object 40"/>
            <p:cNvSpPr/>
            <p:nvPr/>
          </p:nvSpPr>
          <p:spPr>
            <a:xfrm>
              <a:off x="3994251" y="5632996"/>
              <a:ext cx="549275" cy="101600"/>
            </a:xfrm>
            <a:custGeom>
              <a:avLst/>
              <a:gdLst/>
              <a:ahLst/>
              <a:cxnLst/>
              <a:rect l="l" t="t" r="r" b="b"/>
              <a:pathLst>
                <a:path w="549275" h="101600">
                  <a:moveTo>
                    <a:pt x="60718" y="101257"/>
                  </a:moveTo>
                  <a:lnTo>
                    <a:pt x="0" y="50596"/>
                  </a:lnTo>
                  <a:lnTo>
                    <a:pt x="60718" y="0"/>
                  </a:lnTo>
                  <a:lnTo>
                    <a:pt x="60718" y="40474"/>
                  </a:lnTo>
                  <a:lnTo>
                    <a:pt x="50596" y="40474"/>
                  </a:lnTo>
                  <a:lnTo>
                    <a:pt x="50596" y="60769"/>
                  </a:lnTo>
                  <a:lnTo>
                    <a:pt x="60718" y="60769"/>
                  </a:lnTo>
                  <a:lnTo>
                    <a:pt x="60718" y="101257"/>
                  </a:lnTo>
                  <a:close/>
                </a:path>
                <a:path w="549275" h="101600">
                  <a:moveTo>
                    <a:pt x="488251" y="101257"/>
                  </a:moveTo>
                  <a:lnTo>
                    <a:pt x="488251" y="0"/>
                  </a:lnTo>
                  <a:lnTo>
                    <a:pt x="536864" y="40474"/>
                  </a:lnTo>
                  <a:lnTo>
                    <a:pt x="498373" y="40474"/>
                  </a:lnTo>
                  <a:lnTo>
                    <a:pt x="498373" y="60769"/>
                  </a:lnTo>
                  <a:lnTo>
                    <a:pt x="536818" y="60769"/>
                  </a:lnTo>
                  <a:lnTo>
                    <a:pt x="488251" y="101257"/>
                  </a:lnTo>
                  <a:close/>
                </a:path>
                <a:path w="549275" h="101600">
                  <a:moveTo>
                    <a:pt x="60718" y="60769"/>
                  </a:moveTo>
                  <a:lnTo>
                    <a:pt x="50596" y="60769"/>
                  </a:lnTo>
                  <a:lnTo>
                    <a:pt x="50596" y="40474"/>
                  </a:lnTo>
                  <a:lnTo>
                    <a:pt x="60718" y="40474"/>
                  </a:lnTo>
                  <a:lnTo>
                    <a:pt x="60718" y="60769"/>
                  </a:lnTo>
                  <a:close/>
                </a:path>
                <a:path w="549275" h="101600">
                  <a:moveTo>
                    <a:pt x="488251" y="60769"/>
                  </a:moveTo>
                  <a:lnTo>
                    <a:pt x="60718" y="60769"/>
                  </a:lnTo>
                  <a:lnTo>
                    <a:pt x="60718" y="40474"/>
                  </a:lnTo>
                  <a:lnTo>
                    <a:pt x="488251" y="40474"/>
                  </a:lnTo>
                  <a:lnTo>
                    <a:pt x="488251" y="60769"/>
                  </a:lnTo>
                  <a:close/>
                </a:path>
                <a:path w="549275" h="101600">
                  <a:moveTo>
                    <a:pt x="536818" y="60769"/>
                  </a:moveTo>
                  <a:lnTo>
                    <a:pt x="498373" y="60769"/>
                  </a:lnTo>
                  <a:lnTo>
                    <a:pt x="498373" y="40474"/>
                  </a:lnTo>
                  <a:lnTo>
                    <a:pt x="536864" y="40474"/>
                  </a:lnTo>
                  <a:lnTo>
                    <a:pt x="549021" y="50596"/>
                  </a:lnTo>
                  <a:lnTo>
                    <a:pt x="536818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20048" y="4693691"/>
              <a:ext cx="237490" cy="1950085"/>
            </a:xfrm>
            <a:custGeom>
              <a:avLst/>
              <a:gdLst/>
              <a:ahLst/>
              <a:cxnLst/>
              <a:rect l="l" t="t" r="r" b="b"/>
              <a:pathLst>
                <a:path w="237490" h="1950084">
                  <a:moveTo>
                    <a:pt x="12953" y="15379"/>
                  </a:moveTo>
                  <a:lnTo>
                    <a:pt x="224193" y="15379"/>
                  </a:lnTo>
                </a:path>
                <a:path w="237490" h="1950084">
                  <a:moveTo>
                    <a:pt x="12255" y="1944293"/>
                  </a:moveTo>
                  <a:lnTo>
                    <a:pt x="12153" y="0"/>
                  </a:lnTo>
                </a:path>
                <a:path w="237490" h="1950084">
                  <a:moveTo>
                    <a:pt x="0" y="1949653"/>
                  </a:moveTo>
                  <a:lnTo>
                    <a:pt x="237083" y="1944243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322979" y="5889580"/>
            <a:ext cx="8007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 marR="5080" indent="-113664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Blob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Storage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528011" y="2250794"/>
            <a:ext cx="5318125" cy="3653790"/>
            <a:chOff x="3528011" y="2250794"/>
            <a:chExt cx="5318125" cy="3653790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8011" y="5462865"/>
              <a:ext cx="422065" cy="4415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296719" y="5311381"/>
              <a:ext cx="549275" cy="101600"/>
            </a:xfrm>
            <a:custGeom>
              <a:avLst/>
              <a:gdLst/>
              <a:ahLst/>
              <a:cxnLst/>
              <a:rect l="l" t="t" r="r" b="b"/>
              <a:pathLst>
                <a:path w="549275" h="101600">
                  <a:moveTo>
                    <a:pt x="60718" y="101244"/>
                  </a:moveTo>
                  <a:lnTo>
                    <a:pt x="0" y="50647"/>
                  </a:lnTo>
                  <a:lnTo>
                    <a:pt x="60718" y="0"/>
                  </a:lnTo>
                  <a:lnTo>
                    <a:pt x="60718" y="40474"/>
                  </a:lnTo>
                  <a:lnTo>
                    <a:pt x="50609" y="40474"/>
                  </a:lnTo>
                  <a:lnTo>
                    <a:pt x="50609" y="60769"/>
                  </a:lnTo>
                  <a:lnTo>
                    <a:pt x="60718" y="60769"/>
                  </a:lnTo>
                  <a:lnTo>
                    <a:pt x="60718" y="101244"/>
                  </a:lnTo>
                  <a:close/>
                </a:path>
                <a:path w="549275" h="101600">
                  <a:moveTo>
                    <a:pt x="488251" y="101244"/>
                  </a:moveTo>
                  <a:lnTo>
                    <a:pt x="488251" y="0"/>
                  </a:lnTo>
                  <a:lnTo>
                    <a:pt x="536825" y="40474"/>
                  </a:lnTo>
                  <a:lnTo>
                    <a:pt x="498373" y="40474"/>
                  </a:lnTo>
                  <a:lnTo>
                    <a:pt x="498373" y="60769"/>
                  </a:lnTo>
                  <a:lnTo>
                    <a:pt x="536874" y="60769"/>
                  </a:lnTo>
                  <a:lnTo>
                    <a:pt x="488251" y="101244"/>
                  </a:lnTo>
                  <a:close/>
                </a:path>
                <a:path w="549275" h="101600">
                  <a:moveTo>
                    <a:pt x="60718" y="60769"/>
                  </a:moveTo>
                  <a:lnTo>
                    <a:pt x="50609" y="60769"/>
                  </a:lnTo>
                  <a:lnTo>
                    <a:pt x="50609" y="40474"/>
                  </a:lnTo>
                  <a:lnTo>
                    <a:pt x="60718" y="40474"/>
                  </a:lnTo>
                  <a:lnTo>
                    <a:pt x="60718" y="60769"/>
                  </a:lnTo>
                  <a:close/>
                </a:path>
                <a:path w="549275" h="101600">
                  <a:moveTo>
                    <a:pt x="488251" y="60769"/>
                  </a:moveTo>
                  <a:lnTo>
                    <a:pt x="60718" y="60769"/>
                  </a:lnTo>
                  <a:lnTo>
                    <a:pt x="60718" y="40474"/>
                  </a:lnTo>
                  <a:lnTo>
                    <a:pt x="488251" y="40474"/>
                  </a:lnTo>
                  <a:lnTo>
                    <a:pt x="488251" y="60769"/>
                  </a:lnTo>
                  <a:close/>
                </a:path>
                <a:path w="549275" h="101600">
                  <a:moveTo>
                    <a:pt x="536874" y="60769"/>
                  </a:moveTo>
                  <a:lnTo>
                    <a:pt x="498373" y="60769"/>
                  </a:lnTo>
                  <a:lnTo>
                    <a:pt x="498373" y="40474"/>
                  </a:lnTo>
                  <a:lnTo>
                    <a:pt x="536825" y="40474"/>
                  </a:lnTo>
                  <a:lnTo>
                    <a:pt x="549033" y="50647"/>
                  </a:lnTo>
                  <a:lnTo>
                    <a:pt x="536874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4142" y="2250794"/>
              <a:ext cx="414774" cy="41477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245715" y="2663265"/>
            <a:ext cx="64262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477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Machine  Learni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n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31034" y="2261326"/>
            <a:ext cx="414774" cy="41477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7988042" y="2653341"/>
            <a:ext cx="70231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Azure  Cogniti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v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Services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0952" y="3252342"/>
            <a:ext cx="101600" cy="375285"/>
          </a:xfrm>
          <a:custGeom>
            <a:avLst/>
            <a:gdLst/>
            <a:ahLst/>
            <a:cxnLst/>
            <a:rect l="l" t="t" r="r" b="b"/>
            <a:pathLst>
              <a:path w="101600" h="375285">
                <a:moveTo>
                  <a:pt x="60760" y="314467"/>
                </a:moveTo>
                <a:lnTo>
                  <a:pt x="40518" y="314170"/>
                </a:lnTo>
                <a:lnTo>
                  <a:pt x="44996" y="0"/>
                </a:lnTo>
                <a:lnTo>
                  <a:pt x="65227" y="292"/>
                </a:lnTo>
                <a:lnTo>
                  <a:pt x="60760" y="314467"/>
                </a:lnTo>
                <a:close/>
              </a:path>
              <a:path w="101600" h="375285">
                <a:moveTo>
                  <a:pt x="49758" y="375094"/>
                </a:moveTo>
                <a:lnTo>
                  <a:pt x="0" y="313575"/>
                </a:lnTo>
                <a:lnTo>
                  <a:pt x="40518" y="314170"/>
                </a:lnTo>
                <a:lnTo>
                  <a:pt x="40373" y="324345"/>
                </a:lnTo>
                <a:lnTo>
                  <a:pt x="60617" y="324586"/>
                </a:lnTo>
                <a:lnTo>
                  <a:pt x="93075" y="324586"/>
                </a:lnTo>
                <a:lnTo>
                  <a:pt x="49758" y="375094"/>
                </a:lnTo>
                <a:close/>
              </a:path>
              <a:path w="101600" h="375285">
                <a:moveTo>
                  <a:pt x="60617" y="324586"/>
                </a:moveTo>
                <a:lnTo>
                  <a:pt x="40373" y="324345"/>
                </a:lnTo>
                <a:lnTo>
                  <a:pt x="40518" y="314170"/>
                </a:lnTo>
                <a:lnTo>
                  <a:pt x="60760" y="314467"/>
                </a:lnTo>
                <a:lnTo>
                  <a:pt x="60617" y="324586"/>
                </a:lnTo>
                <a:close/>
              </a:path>
              <a:path w="101600" h="375285">
                <a:moveTo>
                  <a:pt x="93075" y="324586"/>
                </a:moveTo>
                <a:lnTo>
                  <a:pt x="60617" y="324586"/>
                </a:lnTo>
                <a:lnTo>
                  <a:pt x="60760" y="314467"/>
                </a:lnTo>
                <a:lnTo>
                  <a:pt x="101244" y="315061"/>
                </a:lnTo>
                <a:lnTo>
                  <a:pt x="93075" y="32458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783237" y="5361728"/>
            <a:ext cx="7258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0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84848"/>
                </a:solidFill>
                <a:latin typeface="Calibri"/>
                <a:cs typeface="Calibri"/>
              </a:rPr>
              <a:t>Azure  Cosmo</a:t>
            </a:r>
            <a:r>
              <a:rPr sz="1250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50" spc="5" dirty="0">
                <a:solidFill>
                  <a:srgbClr val="484848"/>
                </a:solidFill>
                <a:latin typeface="Calibri"/>
                <a:cs typeface="Calibri"/>
              </a:rPr>
              <a:t>DB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88500" y="4813300"/>
            <a:ext cx="1099248" cy="584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146831" y="3802545"/>
            <a:ext cx="861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7329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525252"/>
                </a:solidFill>
                <a:latin typeface="Calibri"/>
                <a:cs typeface="Calibri"/>
              </a:rPr>
              <a:t>Azure  Data</a:t>
            </a:r>
            <a:r>
              <a:rPr sz="125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525252"/>
                </a:solidFill>
                <a:latin typeface="Calibri"/>
                <a:cs typeface="Calibri"/>
              </a:rPr>
              <a:t>Factory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801498" y="3000143"/>
            <a:ext cx="4996180" cy="3019425"/>
            <a:chOff x="4801498" y="3000143"/>
            <a:chExt cx="4996180" cy="301942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9991" y="3284490"/>
              <a:ext cx="467431" cy="4674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095463" y="3247478"/>
              <a:ext cx="1593215" cy="1358265"/>
            </a:xfrm>
            <a:custGeom>
              <a:avLst/>
              <a:gdLst/>
              <a:ahLst/>
              <a:cxnLst/>
              <a:rect l="l" t="t" r="r" b="b"/>
              <a:pathLst>
                <a:path w="1593215" h="1358264">
                  <a:moveTo>
                    <a:pt x="101244" y="315074"/>
                  </a:moveTo>
                  <a:lnTo>
                    <a:pt x="60756" y="314477"/>
                  </a:lnTo>
                  <a:lnTo>
                    <a:pt x="65227" y="292"/>
                  </a:lnTo>
                  <a:lnTo>
                    <a:pt x="44945" y="0"/>
                  </a:lnTo>
                  <a:lnTo>
                    <a:pt x="40513" y="314185"/>
                  </a:lnTo>
                  <a:lnTo>
                    <a:pt x="0" y="313575"/>
                  </a:lnTo>
                  <a:lnTo>
                    <a:pt x="49745" y="375094"/>
                  </a:lnTo>
                  <a:lnTo>
                    <a:pt x="93065" y="324599"/>
                  </a:lnTo>
                  <a:lnTo>
                    <a:pt x="101244" y="315074"/>
                  </a:lnTo>
                  <a:close/>
                </a:path>
                <a:path w="1593215" h="1358264">
                  <a:moveTo>
                    <a:pt x="1198016" y="512965"/>
                  </a:moveTo>
                  <a:lnTo>
                    <a:pt x="1185862" y="502843"/>
                  </a:lnTo>
                  <a:lnTo>
                    <a:pt x="1137234" y="462305"/>
                  </a:lnTo>
                  <a:lnTo>
                    <a:pt x="1137234" y="502843"/>
                  </a:lnTo>
                  <a:lnTo>
                    <a:pt x="274980" y="502843"/>
                  </a:lnTo>
                  <a:lnTo>
                    <a:pt x="274980" y="462305"/>
                  </a:lnTo>
                  <a:lnTo>
                    <a:pt x="214210" y="512965"/>
                  </a:lnTo>
                  <a:lnTo>
                    <a:pt x="274980" y="563562"/>
                  </a:lnTo>
                  <a:lnTo>
                    <a:pt x="274980" y="523087"/>
                  </a:lnTo>
                  <a:lnTo>
                    <a:pt x="1137234" y="523087"/>
                  </a:lnTo>
                  <a:lnTo>
                    <a:pt x="1137234" y="563562"/>
                  </a:lnTo>
                  <a:lnTo>
                    <a:pt x="1185849" y="523087"/>
                  </a:lnTo>
                  <a:lnTo>
                    <a:pt x="1198016" y="512965"/>
                  </a:lnTo>
                  <a:close/>
                </a:path>
                <a:path w="1593215" h="1358264">
                  <a:moveTo>
                    <a:pt x="1592605" y="1024140"/>
                  </a:moveTo>
                  <a:lnTo>
                    <a:pt x="1584159" y="1014018"/>
                  </a:lnTo>
                  <a:lnTo>
                    <a:pt x="1541957" y="963358"/>
                  </a:lnTo>
                  <a:lnTo>
                    <a:pt x="1491348" y="1024140"/>
                  </a:lnTo>
                  <a:lnTo>
                    <a:pt x="1531835" y="1024140"/>
                  </a:lnTo>
                  <a:lnTo>
                    <a:pt x="1531835" y="1297381"/>
                  </a:lnTo>
                  <a:lnTo>
                    <a:pt x="1491348" y="1297381"/>
                  </a:lnTo>
                  <a:lnTo>
                    <a:pt x="1541957" y="1358150"/>
                  </a:lnTo>
                  <a:lnTo>
                    <a:pt x="1584159" y="1307503"/>
                  </a:lnTo>
                  <a:lnTo>
                    <a:pt x="1592605" y="1297381"/>
                  </a:lnTo>
                  <a:lnTo>
                    <a:pt x="1552067" y="1297381"/>
                  </a:lnTo>
                  <a:lnTo>
                    <a:pt x="1552067" y="1024140"/>
                  </a:lnTo>
                  <a:lnTo>
                    <a:pt x="1592605" y="10241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1498" y="3000143"/>
              <a:ext cx="628642" cy="62864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64783" y="5605444"/>
              <a:ext cx="1498696" cy="38237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81851" y="5448283"/>
              <a:ext cx="1098503" cy="5711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3349" y="3842653"/>
              <a:ext cx="925141" cy="8335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91805" y="4871488"/>
              <a:ext cx="1501936" cy="54844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08528" y="3800527"/>
              <a:ext cx="845750" cy="921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8230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Deciding Between Compute</a:t>
            </a:r>
            <a:r>
              <a:rPr spc="-85" dirty="0"/>
              <a:t> </a:t>
            </a:r>
            <a:r>
              <a:rPr spc="15" dirty="0"/>
              <a:t>Services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7032" y="2931410"/>
            <a:ext cx="57721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Type: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032" y="3506721"/>
            <a:ext cx="92773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Purpose: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032" y="4641004"/>
            <a:ext cx="86360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Suitab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l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e  </a:t>
            </a:r>
            <a:r>
              <a:rPr sz="1850" spc="-5" dirty="0">
                <a:solidFill>
                  <a:srgbClr val="484848"/>
                </a:solidFill>
                <a:latin typeface="Segoe UI"/>
                <a:cs typeface="Segoe UI"/>
              </a:rPr>
              <a:t>for:</a:t>
            </a:r>
            <a:endParaRPr sz="185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94288" y="2266193"/>
            <a:ext cx="2190115" cy="572135"/>
            <a:chOff x="1594288" y="2266193"/>
            <a:chExt cx="2190115" cy="5721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4288" y="2266193"/>
              <a:ext cx="2189716" cy="518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909" y="2284826"/>
              <a:ext cx="1637224" cy="5532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16964" y="2278354"/>
              <a:ext cx="2146935" cy="475615"/>
            </a:xfrm>
            <a:custGeom>
              <a:avLst/>
              <a:gdLst/>
              <a:ahLst/>
              <a:cxnLst/>
              <a:rect l="l" t="t" r="r" b="b"/>
              <a:pathLst>
                <a:path w="2146935" h="475614">
                  <a:moveTo>
                    <a:pt x="2146795" y="475500"/>
                  </a:moveTo>
                  <a:lnTo>
                    <a:pt x="0" y="475500"/>
                  </a:lnTo>
                  <a:lnTo>
                    <a:pt x="0" y="0"/>
                  </a:lnTo>
                  <a:lnTo>
                    <a:pt x="2146795" y="0"/>
                  </a:lnTo>
                  <a:lnTo>
                    <a:pt x="2146795" y="47550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16963" y="2278354"/>
            <a:ext cx="2146935" cy="4756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612775">
              <a:lnSpc>
                <a:spcPct val="100000"/>
              </a:lnSpc>
              <a:spcBef>
                <a:spcPts val="68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Hadoop</a:t>
            </a:r>
            <a:r>
              <a:rPr sz="1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Segoe UI"/>
                <a:cs typeface="Segoe UI"/>
              </a:rPr>
              <a:t>VM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03090" y="2266193"/>
            <a:ext cx="1946910" cy="572135"/>
            <a:chOff x="3903090" y="2266193"/>
            <a:chExt cx="1946910" cy="5721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3090" y="2266193"/>
              <a:ext cx="1946684" cy="5184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711" y="2284826"/>
              <a:ext cx="1405534" cy="5532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25785" y="2278354"/>
              <a:ext cx="1903730" cy="475615"/>
            </a:xfrm>
            <a:custGeom>
              <a:avLst/>
              <a:gdLst/>
              <a:ahLst/>
              <a:cxnLst/>
              <a:rect l="l" t="t" r="r" b="b"/>
              <a:pathLst>
                <a:path w="1903729" h="475614">
                  <a:moveTo>
                    <a:pt x="1903704" y="475500"/>
                  </a:moveTo>
                  <a:lnTo>
                    <a:pt x="0" y="475500"/>
                  </a:lnTo>
                  <a:lnTo>
                    <a:pt x="0" y="0"/>
                  </a:lnTo>
                  <a:lnTo>
                    <a:pt x="1903704" y="0"/>
                  </a:lnTo>
                  <a:lnTo>
                    <a:pt x="1903704" y="47550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6189" y="2351172"/>
            <a:ext cx="1093470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HDInsight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12845" y="2931410"/>
            <a:ext cx="2143760" cy="3429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IaaS</a:t>
            </a:r>
            <a:endParaRPr sz="1850">
              <a:latin typeface="Segoe UI"/>
              <a:cs typeface="Segoe UI"/>
            </a:endParaRPr>
          </a:p>
          <a:p>
            <a:pPr marL="12700" marR="214629" algn="just">
              <a:lnSpc>
                <a:spcPct val="100600"/>
              </a:lnSpc>
              <a:spcBef>
                <a:spcPts val="2235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Running your</a:t>
            </a:r>
            <a:r>
              <a:rPr sz="1850" spc="-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own  cluster of Hadoop 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virtual</a:t>
            </a:r>
            <a:r>
              <a:rPr sz="1850" spc="-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machines</a:t>
            </a: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ct val="100600"/>
              </a:lnSpc>
              <a:spcBef>
                <a:spcPts val="223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Full control over  everything;  investment in  distributions such</a:t>
            </a:r>
            <a:r>
              <a:rPr sz="1850" spc="-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as  Hortonworks,  Cloudera,</a:t>
            </a:r>
            <a:r>
              <a:rPr sz="185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MapR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72076" y="2931410"/>
            <a:ext cx="1695450" cy="3429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PaaS</a:t>
            </a:r>
            <a:endParaRPr sz="1850">
              <a:latin typeface="Segoe UI"/>
              <a:cs typeface="Segoe UI"/>
            </a:endParaRPr>
          </a:p>
          <a:p>
            <a:pPr marL="12700" marR="298450">
              <a:lnSpc>
                <a:spcPct val="100600"/>
              </a:lnSpc>
              <a:spcBef>
                <a:spcPts val="2235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Running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managed</a:t>
            </a:r>
            <a:r>
              <a:rPr sz="1850" spc="-9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big  data</a:t>
            </a:r>
            <a:r>
              <a:rPr sz="1850" spc="-3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cluster</a:t>
            </a: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ct val="100600"/>
              </a:lnSpc>
              <a:spcBef>
                <a:spcPts val="223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Integration with  open source  Apache</a:t>
            </a:r>
            <a:r>
              <a:rPr sz="1850" spc="-8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projects  and/or greater  control over  clusters</a:t>
            </a:r>
            <a:endParaRPr sz="185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7982" y="2295350"/>
            <a:ext cx="442317" cy="44150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006784" y="2273477"/>
            <a:ext cx="4070985" cy="581660"/>
            <a:chOff x="4006784" y="2273477"/>
            <a:chExt cx="4070985" cy="58166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6784" y="2273477"/>
              <a:ext cx="463380" cy="4633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7850" y="2283205"/>
              <a:ext cx="2189716" cy="5184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8043" y="2301838"/>
              <a:ext cx="1457380" cy="5532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910516" y="2295321"/>
              <a:ext cx="2146935" cy="475615"/>
            </a:xfrm>
            <a:custGeom>
              <a:avLst/>
              <a:gdLst/>
              <a:ahLst/>
              <a:cxnLst/>
              <a:rect l="l" t="t" r="r" b="b"/>
              <a:pathLst>
                <a:path w="2146934" h="475614">
                  <a:moveTo>
                    <a:pt x="2146795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2146795" y="0"/>
                  </a:lnTo>
                  <a:lnTo>
                    <a:pt x="2146795" y="475551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44655" y="2368184"/>
            <a:ext cx="1148080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Databricks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91544" y="2279965"/>
            <a:ext cx="4050665" cy="572770"/>
            <a:chOff x="5991544" y="2279965"/>
            <a:chExt cx="4050665" cy="57277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1544" y="2353678"/>
              <a:ext cx="379129" cy="3645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389" y="2279965"/>
              <a:ext cx="1946684" cy="5184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5582" y="2299408"/>
              <a:ext cx="940533" cy="5532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118081" y="2292096"/>
              <a:ext cx="1904364" cy="475615"/>
            </a:xfrm>
            <a:custGeom>
              <a:avLst/>
              <a:gdLst/>
              <a:ahLst/>
              <a:cxnLst/>
              <a:rect l="l" t="t" r="r" b="b"/>
              <a:pathLst>
                <a:path w="1904365" h="475614">
                  <a:moveTo>
                    <a:pt x="1903755" y="475551"/>
                  </a:moveTo>
                  <a:lnTo>
                    <a:pt x="0" y="475551"/>
                  </a:lnTo>
                  <a:lnTo>
                    <a:pt x="0" y="0"/>
                  </a:lnTo>
                  <a:lnTo>
                    <a:pt x="1903755" y="0"/>
                  </a:lnTo>
                  <a:lnTo>
                    <a:pt x="1903755" y="475551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118081" y="2365146"/>
            <a:ext cx="1904364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6735">
              <a:lnSpc>
                <a:spcPct val="100000"/>
              </a:lnSpc>
              <a:spcBef>
                <a:spcPts val="110"/>
              </a:spcBef>
            </a:pPr>
            <a:r>
              <a:rPr sz="1900" spc="20" dirty="0">
                <a:solidFill>
                  <a:srgbClr val="FFFFFF"/>
                </a:solidFill>
                <a:latin typeface="Segoe UI"/>
                <a:cs typeface="Segoe UI"/>
              </a:rPr>
              <a:t>ADLA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95033" y="2348817"/>
            <a:ext cx="373458" cy="37426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906744" y="2931410"/>
            <a:ext cx="52514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Pa</a:t>
            </a:r>
            <a:r>
              <a:rPr sz="1850" spc="10" dirty="0">
                <a:solidFill>
                  <a:srgbClr val="484848"/>
                </a:solidFill>
                <a:latin typeface="Segoe UI"/>
                <a:cs typeface="Segoe UI"/>
              </a:rPr>
              <a:t>a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S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81344" y="3498619"/>
            <a:ext cx="394207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Running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managed, </a:t>
            </a:r>
            <a:r>
              <a:rPr sz="2775" baseline="9009" dirty="0">
                <a:solidFill>
                  <a:srgbClr val="484848"/>
                </a:solidFill>
                <a:latin typeface="Segoe UI"/>
                <a:cs typeface="Segoe UI"/>
              </a:rPr>
              <a:t>Running</a:t>
            </a:r>
            <a:r>
              <a:rPr sz="2775" spc="-405" baseline="9009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775" spc="7" baseline="9009" dirty="0">
                <a:solidFill>
                  <a:srgbClr val="484848"/>
                </a:solidFill>
                <a:latin typeface="Segoe UI"/>
                <a:cs typeface="Segoe UI"/>
              </a:rPr>
              <a:t>U-SQL</a:t>
            </a:r>
            <a:endParaRPr sz="2775" baseline="9009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64645" y="2890905"/>
            <a:ext cx="10572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Serverless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4645" y="3741651"/>
            <a:ext cx="11049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batch</a:t>
            </a:r>
            <a:r>
              <a:rPr sz="185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jobs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64645" y="4592101"/>
            <a:ext cx="1835150" cy="144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Focus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on</a:t>
            </a:r>
            <a:r>
              <a:rPr sz="1850" spc="-9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running  individual jobs  (scripts) rather  than managing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cluster</a:t>
            </a:r>
            <a:endParaRPr sz="1850">
              <a:latin typeface="Segoe UI"/>
              <a:cs typeface="Segoe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66101" y="6050810"/>
            <a:ext cx="1634489" cy="580390"/>
            <a:chOff x="6066101" y="6050810"/>
            <a:chExt cx="1634489" cy="580390"/>
          </a:xfrm>
        </p:grpSpPr>
        <p:sp>
          <p:nvSpPr>
            <p:cNvPr id="39" name="object 39"/>
            <p:cNvSpPr/>
            <p:nvPr/>
          </p:nvSpPr>
          <p:spPr>
            <a:xfrm>
              <a:off x="6072987" y="6057696"/>
              <a:ext cx="1620520" cy="567055"/>
            </a:xfrm>
            <a:custGeom>
              <a:avLst/>
              <a:gdLst/>
              <a:ahLst/>
              <a:cxnLst/>
              <a:rect l="l" t="t" r="r" b="b"/>
              <a:pathLst>
                <a:path w="1620520" h="567054">
                  <a:moveTo>
                    <a:pt x="1557375" y="189763"/>
                  </a:moveTo>
                  <a:lnTo>
                    <a:pt x="62750" y="189763"/>
                  </a:lnTo>
                  <a:lnTo>
                    <a:pt x="38313" y="194699"/>
                  </a:lnTo>
                  <a:lnTo>
                    <a:pt x="18368" y="208156"/>
                  </a:lnTo>
                  <a:lnTo>
                    <a:pt x="4927" y="228103"/>
                  </a:lnTo>
                  <a:lnTo>
                    <a:pt x="0" y="252514"/>
                  </a:lnTo>
                  <a:lnTo>
                    <a:pt x="0" y="503694"/>
                  </a:lnTo>
                  <a:lnTo>
                    <a:pt x="4927" y="528126"/>
                  </a:lnTo>
                  <a:lnTo>
                    <a:pt x="18368" y="548071"/>
                  </a:lnTo>
                  <a:lnTo>
                    <a:pt x="38313" y="561516"/>
                  </a:lnTo>
                  <a:lnTo>
                    <a:pt x="62750" y="566445"/>
                  </a:lnTo>
                  <a:lnTo>
                    <a:pt x="1557375" y="566445"/>
                  </a:lnTo>
                  <a:lnTo>
                    <a:pt x="1581843" y="561516"/>
                  </a:lnTo>
                  <a:lnTo>
                    <a:pt x="1601808" y="548071"/>
                  </a:lnTo>
                  <a:lnTo>
                    <a:pt x="1615259" y="528126"/>
                  </a:lnTo>
                  <a:lnTo>
                    <a:pt x="1620189" y="503694"/>
                  </a:lnTo>
                  <a:lnTo>
                    <a:pt x="1620189" y="252514"/>
                  </a:lnTo>
                  <a:lnTo>
                    <a:pt x="1615259" y="228103"/>
                  </a:lnTo>
                  <a:lnTo>
                    <a:pt x="1601808" y="208156"/>
                  </a:lnTo>
                  <a:lnTo>
                    <a:pt x="1581843" y="194699"/>
                  </a:lnTo>
                  <a:lnTo>
                    <a:pt x="1557375" y="189763"/>
                  </a:lnTo>
                  <a:close/>
                </a:path>
                <a:path w="1620520" h="567054">
                  <a:moveTo>
                    <a:pt x="822515" y="0"/>
                  </a:moveTo>
                  <a:lnTo>
                    <a:pt x="945095" y="189763"/>
                  </a:lnTo>
                  <a:lnTo>
                    <a:pt x="1350162" y="189763"/>
                  </a:lnTo>
                  <a:lnTo>
                    <a:pt x="82251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72987" y="6057696"/>
              <a:ext cx="1620520" cy="567055"/>
            </a:xfrm>
            <a:custGeom>
              <a:avLst/>
              <a:gdLst/>
              <a:ahLst/>
              <a:cxnLst/>
              <a:rect l="l" t="t" r="r" b="b"/>
              <a:pathLst>
                <a:path w="1620520" h="567054">
                  <a:moveTo>
                    <a:pt x="0" y="252514"/>
                  </a:moveTo>
                  <a:lnTo>
                    <a:pt x="4927" y="228103"/>
                  </a:lnTo>
                  <a:lnTo>
                    <a:pt x="18368" y="208156"/>
                  </a:lnTo>
                  <a:lnTo>
                    <a:pt x="38313" y="194699"/>
                  </a:lnTo>
                  <a:lnTo>
                    <a:pt x="62750" y="189763"/>
                  </a:lnTo>
                  <a:lnTo>
                    <a:pt x="945095" y="189763"/>
                  </a:lnTo>
                  <a:lnTo>
                    <a:pt x="822515" y="0"/>
                  </a:lnTo>
                  <a:lnTo>
                    <a:pt x="1350162" y="189763"/>
                  </a:lnTo>
                  <a:lnTo>
                    <a:pt x="1557375" y="189763"/>
                  </a:lnTo>
                  <a:lnTo>
                    <a:pt x="1581843" y="194699"/>
                  </a:lnTo>
                  <a:lnTo>
                    <a:pt x="1601808" y="208156"/>
                  </a:lnTo>
                  <a:lnTo>
                    <a:pt x="1615259" y="228103"/>
                  </a:lnTo>
                  <a:lnTo>
                    <a:pt x="1620189" y="252514"/>
                  </a:lnTo>
                  <a:lnTo>
                    <a:pt x="1620189" y="503694"/>
                  </a:lnTo>
                  <a:lnTo>
                    <a:pt x="1615259" y="528126"/>
                  </a:lnTo>
                  <a:lnTo>
                    <a:pt x="1601808" y="548071"/>
                  </a:lnTo>
                  <a:lnTo>
                    <a:pt x="1581843" y="561516"/>
                  </a:lnTo>
                  <a:lnTo>
                    <a:pt x="1557375" y="566445"/>
                  </a:lnTo>
                  <a:lnTo>
                    <a:pt x="62750" y="566445"/>
                  </a:lnTo>
                  <a:lnTo>
                    <a:pt x="38313" y="561516"/>
                  </a:lnTo>
                  <a:lnTo>
                    <a:pt x="18368" y="548071"/>
                  </a:lnTo>
                  <a:lnTo>
                    <a:pt x="4927" y="528126"/>
                  </a:lnTo>
                  <a:lnTo>
                    <a:pt x="0" y="503694"/>
                  </a:lnTo>
                  <a:lnTo>
                    <a:pt x="0" y="252514"/>
                  </a:lnTo>
                  <a:close/>
                </a:path>
              </a:pathLst>
            </a:custGeom>
            <a:ln w="1377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881344" y="3782157"/>
            <a:ext cx="1985645" cy="278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246379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optimized</a:t>
            </a:r>
            <a:r>
              <a:rPr sz="185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Spark  framework</a:t>
            </a:r>
            <a:endParaRPr sz="1850">
              <a:latin typeface="Segoe UI"/>
              <a:cs typeface="Segoe UI"/>
            </a:endParaRPr>
          </a:p>
          <a:p>
            <a:pPr marL="38100" marR="30480">
              <a:lnSpc>
                <a:spcPct val="100600"/>
              </a:lnSpc>
              <a:spcBef>
                <a:spcPts val="2230"/>
              </a:spcBef>
            </a:pP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Collaborative  notebooks; easier  deployments;  utilizing Spark in</a:t>
            </a:r>
            <a:r>
              <a:rPr sz="1850" spc="-9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spc="5" dirty="0">
                <a:solidFill>
                  <a:srgbClr val="484848"/>
                </a:solidFill>
                <a:latin typeface="Segoe UI"/>
                <a:cs typeface="Segoe UI"/>
              </a:rPr>
              <a:t>a  variety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of</a:t>
            </a:r>
            <a:r>
              <a:rPr sz="1850" spc="-6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484848"/>
                </a:solidFill>
                <a:latin typeface="Segoe UI"/>
                <a:cs typeface="Segoe UI"/>
              </a:rPr>
              <a:t>ways</a:t>
            </a:r>
            <a:endParaRPr sz="1850">
              <a:latin typeface="Segoe UI"/>
              <a:cs typeface="Segoe UI"/>
            </a:endParaRPr>
          </a:p>
          <a:p>
            <a:pPr marL="586740">
              <a:lnSpc>
                <a:spcPct val="100000"/>
              </a:lnSpc>
              <a:spcBef>
                <a:spcPts val="1810"/>
              </a:spcBef>
            </a:pPr>
            <a:r>
              <a:rPr sz="1700" dirty="0">
                <a:latin typeface="Calibri"/>
                <a:cs typeface="Calibri"/>
              </a:rPr>
              <a:t>1</a:t>
            </a:r>
            <a:r>
              <a:rPr sz="1650" baseline="25252" dirty="0">
                <a:latin typeface="Calibri"/>
                <a:cs typeface="Calibri"/>
              </a:rPr>
              <a:t>st</a:t>
            </a:r>
            <a:r>
              <a:rPr sz="1650" spc="187" baseline="25252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choice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188538" y="6050810"/>
            <a:ext cx="1634489" cy="580390"/>
            <a:chOff x="8188538" y="6050810"/>
            <a:chExt cx="1634489" cy="580390"/>
          </a:xfrm>
        </p:grpSpPr>
        <p:sp>
          <p:nvSpPr>
            <p:cNvPr id="43" name="object 43"/>
            <p:cNvSpPr/>
            <p:nvPr/>
          </p:nvSpPr>
          <p:spPr>
            <a:xfrm>
              <a:off x="8195424" y="6057696"/>
              <a:ext cx="1620520" cy="567055"/>
            </a:xfrm>
            <a:custGeom>
              <a:avLst/>
              <a:gdLst/>
              <a:ahLst/>
              <a:cxnLst/>
              <a:rect l="l" t="t" r="r" b="b"/>
              <a:pathLst>
                <a:path w="1620520" h="567054">
                  <a:moveTo>
                    <a:pt x="1557426" y="189763"/>
                  </a:moveTo>
                  <a:lnTo>
                    <a:pt x="62801" y="189763"/>
                  </a:lnTo>
                  <a:lnTo>
                    <a:pt x="38340" y="194699"/>
                  </a:lnTo>
                  <a:lnTo>
                    <a:pt x="18380" y="208156"/>
                  </a:lnTo>
                  <a:lnTo>
                    <a:pt x="4929" y="228103"/>
                  </a:lnTo>
                  <a:lnTo>
                    <a:pt x="0" y="252514"/>
                  </a:lnTo>
                  <a:lnTo>
                    <a:pt x="0" y="503694"/>
                  </a:lnTo>
                  <a:lnTo>
                    <a:pt x="4929" y="528126"/>
                  </a:lnTo>
                  <a:lnTo>
                    <a:pt x="18380" y="548071"/>
                  </a:lnTo>
                  <a:lnTo>
                    <a:pt x="38340" y="561516"/>
                  </a:lnTo>
                  <a:lnTo>
                    <a:pt x="62801" y="566445"/>
                  </a:lnTo>
                  <a:lnTo>
                    <a:pt x="1557426" y="566445"/>
                  </a:lnTo>
                  <a:lnTo>
                    <a:pt x="1581894" y="561516"/>
                  </a:lnTo>
                  <a:lnTo>
                    <a:pt x="1601858" y="548071"/>
                  </a:lnTo>
                  <a:lnTo>
                    <a:pt x="1615310" y="528126"/>
                  </a:lnTo>
                  <a:lnTo>
                    <a:pt x="1620240" y="503694"/>
                  </a:lnTo>
                  <a:lnTo>
                    <a:pt x="1620240" y="252514"/>
                  </a:lnTo>
                  <a:lnTo>
                    <a:pt x="1615310" y="228103"/>
                  </a:lnTo>
                  <a:lnTo>
                    <a:pt x="1601858" y="208156"/>
                  </a:lnTo>
                  <a:lnTo>
                    <a:pt x="1581894" y="194699"/>
                  </a:lnTo>
                  <a:lnTo>
                    <a:pt x="1557426" y="189763"/>
                  </a:lnTo>
                  <a:close/>
                </a:path>
                <a:path w="1620520" h="567054">
                  <a:moveTo>
                    <a:pt x="822515" y="0"/>
                  </a:moveTo>
                  <a:lnTo>
                    <a:pt x="945146" y="189763"/>
                  </a:lnTo>
                  <a:lnTo>
                    <a:pt x="1350213" y="189763"/>
                  </a:lnTo>
                  <a:lnTo>
                    <a:pt x="82251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95424" y="6057696"/>
              <a:ext cx="1620520" cy="567055"/>
            </a:xfrm>
            <a:custGeom>
              <a:avLst/>
              <a:gdLst/>
              <a:ahLst/>
              <a:cxnLst/>
              <a:rect l="l" t="t" r="r" b="b"/>
              <a:pathLst>
                <a:path w="1620520" h="567054">
                  <a:moveTo>
                    <a:pt x="0" y="252514"/>
                  </a:moveTo>
                  <a:lnTo>
                    <a:pt x="4929" y="228103"/>
                  </a:lnTo>
                  <a:lnTo>
                    <a:pt x="18380" y="208156"/>
                  </a:lnTo>
                  <a:lnTo>
                    <a:pt x="38340" y="194699"/>
                  </a:lnTo>
                  <a:lnTo>
                    <a:pt x="62801" y="189763"/>
                  </a:lnTo>
                  <a:lnTo>
                    <a:pt x="945146" y="189763"/>
                  </a:lnTo>
                  <a:lnTo>
                    <a:pt x="822515" y="0"/>
                  </a:lnTo>
                  <a:lnTo>
                    <a:pt x="1350213" y="189763"/>
                  </a:lnTo>
                  <a:lnTo>
                    <a:pt x="1557426" y="189763"/>
                  </a:lnTo>
                  <a:lnTo>
                    <a:pt x="1581894" y="194699"/>
                  </a:lnTo>
                  <a:lnTo>
                    <a:pt x="1601858" y="208156"/>
                  </a:lnTo>
                  <a:lnTo>
                    <a:pt x="1615310" y="228103"/>
                  </a:lnTo>
                  <a:lnTo>
                    <a:pt x="1620240" y="252514"/>
                  </a:lnTo>
                  <a:lnTo>
                    <a:pt x="1620240" y="503694"/>
                  </a:lnTo>
                  <a:lnTo>
                    <a:pt x="1615310" y="528126"/>
                  </a:lnTo>
                  <a:lnTo>
                    <a:pt x="1601858" y="548071"/>
                  </a:lnTo>
                  <a:lnTo>
                    <a:pt x="1581894" y="561516"/>
                  </a:lnTo>
                  <a:lnTo>
                    <a:pt x="1557426" y="566445"/>
                  </a:lnTo>
                  <a:lnTo>
                    <a:pt x="62801" y="566445"/>
                  </a:lnTo>
                  <a:lnTo>
                    <a:pt x="38340" y="561516"/>
                  </a:lnTo>
                  <a:lnTo>
                    <a:pt x="18380" y="548071"/>
                  </a:lnTo>
                  <a:lnTo>
                    <a:pt x="4929" y="528126"/>
                  </a:lnTo>
                  <a:lnTo>
                    <a:pt x="0" y="503694"/>
                  </a:lnTo>
                  <a:lnTo>
                    <a:pt x="0" y="252514"/>
                  </a:lnTo>
                  <a:close/>
                </a:path>
              </a:pathLst>
            </a:custGeom>
            <a:ln w="1377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651721" y="6280038"/>
            <a:ext cx="7067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Calibri"/>
                <a:cs typeface="Calibri"/>
              </a:rPr>
              <a:t>Cau</a:t>
            </a:r>
            <a:r>
              <a:rPr sz="1700" spc="-10" dirty="0">
                <a:latin typeface="Calibri"/>
                <a:cs typeface="Calibri"/>
              </a:rPr>
              <a:t>t</a:t>
            </a:r>
            <a:r>
              <a:rPr sz="1700" spc="-5" dirty="0">
                <a:latin typeface="Calibri"/>
                <a:cs typeface="Calibri"/>
              </a:rPr>
              <a:t>ion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6032" y="4751984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8073" y="3770960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393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2772" y="2417267"/>
            <a:ext cx="0" cy="687705"/>
          </a:xfrm>
          <a:custGeom>
            <a:avLst/>
            <a:gdLst/>
            <a:ahLst/>
            <a:cxnLst/>
            <a:rect l="l" t="t" r="r" b="b"/>
            <a:pathLst>
              <a:path h="687705">
                <a:moveTo>
                  <a:pt x="0" y="0"/>
                </a:moveTo>
                <a:lnTo>
                  <a:pt x="0" y="687539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6017" y="2411615"/>
            <a:ext cx="0" cy="686435"/>
          </a:xfrm>
          <a:custGeom>
            <a:avLst/>
            <a:gdLst/>
            <a:ahLst/>
            <a:cxnLst/>
            <a:rect l="l" t="t" r="r" b="b"/>
            <a:pathLst>
              <a:path h="686435">
                <a:moveTo>
                  <a:pt x="0" y="0"/>
                </a:moveTo>
                <a:lnTo>
                  <a:pt x="0" y="685888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6017" y="2039734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56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9137" y="2401887"/>
            <a:ext cx="0" cy="695960"/>
          </a:xfrm>
          <a:custGeom>
            <a:avLst/>
            <a:gdLst/>
            <a:ahLst/>
            <a:cxnLst/>
            <a:rect l="l" t="t" r="r" b="b"/>
            <a:pathLst>
              <a:path h="695960">
                <a:moveTo>
                  <a:pt x="0" y="0"/>
                </a:moveTo>
                <a:lnTo>
                  <a:pt x="0" y="695617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3811" y="2972981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625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8968" y="2975419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5">
                <a:moveTo>
                  <a:pt x="0" y="0"/>
                </a:moveTo>
                <a:lnTo>
                  <a:pt x="0" y="122339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5808" y="2975419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5">
                <a:moveTo>
                  <a:pt x="0" y="0"/>
                </a:moveTo>
                <a:lnTo>
                  <a:pt x="0" y="122339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5808" y="354330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5648"/>
                </a:lnTo>
              </a:path>
            </a:pathLst>
          </a:custGeom>
          <a:ln w="15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69059" y="5317744"/>
            <a:ext cx="6050280" cy="1365250"/>
            <a:chOff x="1569059" y="5317744"/>
            <a:chExt cx="6050280" cy="1365250"/>
          </a:xfrm>
        </p:grpSpPr>
        <p:sp>
          <p:nvSpPr>
            <p:cNvPr id="13" name="object 13"/>
            <p:cNvSpPr/>
            <p:nvPr/>
          </p:nvSpPr>
          <p:spPr>
            <a:xfrm>
              <a:off x="1576044" y="5324729"/>
              <a:ext cx="6036310" cy="1351280"/>
            </a:xfrm>
            <a:custGeom>
              <a:avLst/>
              <a:gdLst/>
              <a:ahLst/>
              <a:cxnLst/>
              <a:rect l="l" t="t" r="r" b="b"/>
              <a:pathLst>
                <a:path w="6036309" h="1351279">
                  <a:moveTo>
                    <a:pt x="6036119" y="0"/>
                  </a:moveTo>
                  <a:lnTo>
                    <a:pt x="0" y="0"/>
                  </a:lnTo>
                  <a:lnTo>
                    <a:pt x="0" y="1351254"/>
                  </a:lnTo>
                  <a:lnTo>
                    <a:pt x="6036119" y="1351254"/>
                  </a:lnTo>
                  <a:lnTo>
                    <a:pt x="6036119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6044" y="5324729"/>
              <a:ext cx="6036310" cy="1351280"/>
            </a:xfrm>
            <a:custGeom>
              <a:avLst/>
              <a:gdLst/>
              <a:ahLst/>
              <a:cxnLst/>
              <a:rect l="l" t="t" r="r" b="b"/>
              <a:pathLst>
                <a:path w="6036309" h="1351279">
                  <a:moveTo>
                    <a:pt x="0" y="0"/>
                  </a:moveTo>
                  <a:lnTo>
                    <a:pt x="6036119" y="0"/>
                  </a:lnTo>
                  <a:lnTo>
                    <a:pt x="6036119" y="1351254"/>
                  </a:lnTo>
                  <a:lnTo>
                    <a:pt x="0" y="135125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41284" y="5345662"/>
            <a:ext cx="3307079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5" dirty="0">
                <a:solidFill>
                  <a:srgbClr val="0D0D0D"/>
                </a:solidFill>
                <a:latin typeface="Calibri"/>
                <a:cs typeface="Calibri"/>
              </a:rPr>
              <a:t>Azure </a:t>
            </a:r>
            <a:r>
              <a:rPr sz="1900" spc="-10" dirty="0">
                <a:solidFill>
                  <a:srgbClr val="0D0D0D"/>
                </a:solidFill>
                <a:latin typeface="Calibri"/>
                <a:cs typeface="Calibri"/>
              </a:rPr>
              <a:t>Data </a:t>
            </a:r>
            <a:r>
              <a:rPr sz="1900" spc="-15" dirty="0">
                <a:solidFill>
                  <a:srgbClr val="0D0D0D"/>
                </a:solidFill>
                <a:latin typeface="Calibri"/>
                <a:cs typeface="Calibri"/>
              </a:rPr>
              <a:t>Lake </a:t>
            </a:r>
            <a:r>
              <a:rPr sz="1900" spc="-10" dirty="0">
                <a:solidFill>
                  <a:srgbClr val="0D0D0D"/>
                </a:solidFill>
                <a:latin typeface="Calibri"/>
                <a:cs typeface="Calibri"/>
              </a:rPr>
              <a:t>Storage </a:t>
            </a:r>
            <a:r>
              <a:rPr sz="1900" dirty="0">
                <a:solidFill>
                  <a:srgbClr val="0D0D0D"/>
                </a:solidFill>
                <a:latin typeface="Calibri"/>
                <a:cs typeface="Calibri"/>
              </a:rPr>
              <a:t>(Gen</a:t>
            </a:r>
            <a:r>
              <a:rPr sz="190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D0D0D"/>
                </a:solidFill>
                <a:latin typeface="Calibri"/>
                <a:cs typeface="Calibri"/>
              </a:rPr>
              <a:t>2)*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36422" y="1213958"/>
            <a:ext cx="5209540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" dirty="0"/>
              <a:t>Interacting with </a:t>
            </a:r>
            <a:r>
              <a:rPr spc="-10" dirty="0"/>
              <a:t>ADLS </a:t>
            </a:r>
            <a:r>
              <a:rPr spc="-5" dirty="0"/>
              <a:t>Gen</a:t>
            </a:r>
            <a:r>
              <a:rPr spc="-45" dirty="0"/>
              <a:t> </a:t>
            </a:r>
            <a:r>
              <a:rPr spc="5" dirty="0"/>
              <a:t>2</a:t>
            </a:r>
          </a:p>
        </p:txBody>
      </p:sp>
      <p:sp>
        <p:nvSpPr>
          <p:cNvPr id="17" name="object 17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519792" y="3090773"/>
            <a:ext cx="3535679" cy="459740"/>
            <a:chOff x="3519792" y="3090773"/>
            <a:chExt cx="3535679" cy="459740"/>
          </a:xfrm>
        </p:grpSpPr>
        <p:sp>
          <p:nvSpPr>
            <p:cNvPr id="19" name="object 19"/>
            <p:cNvSpPr/>
            <p:nvPr/>
          </p:nvSpPr>
          <p:spPr>
            <a:xfrm>
              <a:off x="3526777" y="3097758"/>
              <a:ext cx="3521710" cy="445770"/>
            </a:xfrm>
            <a:custGeom>
              <a:avLst/>
              <a:gdLst/>
              <a:ahLst/>
              <a:cxnLst/>
              <a:rect l="l" t="t" r="r" b="b"/>
              <a:pathLst>
                <a:path w="3521709" h="445770">
                  <a:moveTo>
                    <a:pt x="3521570" y="0"/>
                  </a:moveTo>
                  <a:lnTo>
                    <a:pt x="0" y="0"/>
                  </a:lnTo>
                  <a:lnTo>
                    <a:pt x="0" y="445541"/>
                  </a:lnTo>
                  <a:lnTo>
                    <a:pt x="3521570" y="445541"/>
                  </a:lnTo>
                  <a:lnTo>
                    <a:pt x="352157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26777" y="3097758"/>
              <a:ext cx="3521710" cy="445770"/>
            </a:xfrm>
            <a:custGeom>
              <a:avLst/>
              <a:gdLst/>
              <a:ahLst/>
              <a:cxnLst/>
              <a:rect l="l" t="t" r="r" b="b"/>
              <a:pathLst>
                <a:path w="3521709" h="445770">
                  <a:moveTo>
                    <a:pt x="0" y="0"/>
                  </a:moveTo>
                  <a:lnTo>
                    <a:pt x="3521570" y="0"/>
                  </a:lnTo>
                  <a:lnTo>
                    <a:pt x="3521570" y="445541"/>
                  </a:lnTo>
                  <a:lnTo>
                    <a:pt x="0" y="44554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94373" y="3169379"/>
            <a:ext cx="138747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6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HDInsight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87376" y="2560253"/>
            <a:ext cx="756920" cy="422275"/>
            <a:chOff x="4887376" y="2560253"/>
            <a:chExt cx="756920" cy="422275"/>
          </a:xfrm>
        </p:grpSpPr>
        <p:sp>
          <p:nvSpPr>
            <p:cNvPr id="23" name="object 23"/>
            <p:cNvSpPr/>
            <p:nvPr/>
          </p:nvSpPr>
          <p:spPr>
            <a:xfrm>
              <a:off x="4894262" y="2567139"/>
              <a:ext cx="742950" cy="408305"/>
            </a:xfrm>
            <a:custGeom>
              <a:avLst/>
              <a:gdLst/>
              <a:ahLst/>
              <a:cxnLst/>
              <a:rect l="l" t="t" r="r" b="b"/>
              <a:pathLst>
                <a:path w="742950" h="408305">
                  <a:moveTo>
                    <a:pt x="742848" y="0"/>
                  </a:moveTo>
                  <a:lnTo>
                    <a:pt x="0" y="0"/>
                  </a:lnTo>
                  <a:lnTo>
                    <a:pt x="0" y="408279"/>
                  </a:lnTo>
                  <a:lnTo>
                    <a:pt x="742848" y="408279"/>
                  </a:lnTo>
                  <a:lnTo>
                    <a:pt x="742848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4262" y="2567139"/>
              <a:ext cx="742950" cy="408305"/>
            </a:xfrm>
            <a:custGeom>
              <a:avLst/>
              <a:gdLst/>
              <a:ahLst/>
              <a:cxnLst/>
              <a:rect l="l" t="t" r="r" b="b"/>
              <a:pathLst>
                <a:path w="742950" h="408305">
                  <a:moveTo>
                    <a:pt x="0" y="0"/>
                  </a:moveTo>
                  <a:lnTo>
                    <a:pt x="742848" y="0"/>
                  </a:lnTo>
                  <a:lnTo>
                    <a:pt x="742848" y="408279"/>
                  </a:lnTo>
                  <a:lnTo>
                    <a:pt x="0" y="408279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39121" y="2632751"/>
            <a:ext cx="4533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806682" y="2504335"/>
            <a:ext cx="709930" cy="475615"/>
            <a:chOff x="3806682" y="2504335"/>
            <a:chExt cx="709930" cy="475615"/>
          </a:xfrm>
        </p:grpSpPr>
        <p:sp>
          <p:nvSpPr>
            <p:cNvPr id="27" name="object 27"/>
            <p:cNvSpPr/>
            <p:nvPr/>
          </p:nvSpPr>
          <p:spPr>
            <a:xfrm>
              <a:off x="3813568" y="2511221"/>
              <a:ext cx="695960" cy="462280"/>
            </a:xfrm>
            <a:custGeom>
              <a:avLst/>
              <a:gdLst/>
              <a:ahLst/>
              <a:cxnLst/>
              <a:rect l="l" t="t" r="r" b="b"/>
              <a:pathLst>
                <a:path w="695960" h="462280">
                  <a:moveTo>
                    <a:pt x="695871" y="0"/>
                  </a:moveTo>
                  <a:lnTo>
                    <a:pt x="0" y="0"/>
                  </a:lnTo>
                  <a:lnTo>
                    <a:pt x="0" y="461759"/>
                  </a:lnTo>
                  <a:lnTo>
                    <a:pt x="695871" y="461759"/>
                  </a:lnTo>
                  <a:lnTo>
                    <a:pt x="695871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13568" y="2511221"/>
              <a:ext cx="695960" cy="462280"/>
            </a:xfrm>
            <a:custGeom>
              <a:avLst/>
              <a:gdLst/>
              <a:ahLst/>
              <a:cxnLst/>
              <a:rect l="l" t="t" r="r" b="b"/>
              <a:pathLst>
                <a:path w="695960" h="462280">
                  <a:moveTo>
                    <a:pt x="0" y="0"/>
                  </a:moveTo>
                  <a:lnTo>
                    <a:pt x="695871" y="0"/>
                  </a:lnTo>
                  <a:lnTo>
                    <a:pt x="695871" y="461759"/>
                  </a:lnTo>
                  <a:lnTo>
                    <a:pt x="0" y="461759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65866" y="2490172"/>
            <a:ext cx="390525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333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e  LLAP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78585" y="2531920"/>
            <a:ext cx="777875" cy="450850"/>
            <a:chOff x="5978585" y="2531920"/>
            <a:chExt cx="777875" cy="450850"/>
          </a:xfrm>
        </p:grpSpPr>
        <p:sp>
          <p:nvSpPr>
            <p:cNvPr id="31" name="object 31"/>
            <p:cNvSpPr/>
            <p:nvPr/>
          </p:nvSpPr>
          <p:spPr>
            <a:xfrm>
              <a:off x="5985471" y="2538806"/>
              <a:ext cx="764540" cy="436880"/>
            </a:xfrm>
            <a:custGeom>
              <a:avLst/>
              <a:gdLst/>
              <a:ahLst/>
              <a:cxnLst/>
              <a:rect l="l" t="t" r="r" b="b"/>
              <a:pathLst>
                <a:path w="764540" h="436880">
                  <a:moveTo>
                    <a:pt x="763930" y="0"/>
                  </a:moveTo>
                  <a:lnTo>
                    <a:pt x="0" y="0"/>
                  </a:lnTo>
                  <a:lnTo>
                    <a:pt x="0" y="436613"/>
                  </a:lnTo>
                  <a:lnTo>
                    <a:pt x="763930" y="436613"/>
                  </a:lnTo>
                  <a:lnTo>
                    <a:pt x="76393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85471" y="2538806"/>
              <a:ext cx="764540" cy="436880"/>
            </a:xfrm>
            <a:custGeom>
              <a:avLst/>
              <a:gdLst/>
              <a:ahLst/>
              <a:cxnLst/>
              <a:rect l="l" t="t" r="r" b="b"/>
              <a:pathLst>
                <a:path w="764540" h="436880">
                  <a:moveTo>
                    <a:pt x="0" y="0"/>
                  </a:moveTo>
                  <a:lnTo>
                    <a:pt x="763930" y="0"/>
                  </a:lnTo>
                  <a:lnTo>
                    <a:pt x="763930" y="436613"/>
                  </a:lnTo>
                  <a:lnTo>
                    <a:pt x="0" y="436613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122570" y="2618507"/>
            <a:ext cx="48958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5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8198" y="2005314"/>
            <a:ext cx="715010" cy="403860"/>
            <a:chOff x="5468198" y="2005314"/>
            <a:chExt cx="715010" cy="403860"/>
          </a:xfrm>
        </p:grpSpPr>
        <p:sp>
          <p:nvSpPr>
            <p:cNvPr id="35" name="object 35"/>
            <p:cNvSpPr/>
            <p:nvPr/>
          </p:nvSpPr>
          <p:spPr>
            <a:xfrm>
              <a:off x="5475084" y="2012200"/>
              <a:ext cx="701040" cy="389890"/>
            </a:xfrm>
            <a:custGeom>
              <a:avLst/>
              <a:gdLst/>
              <a:ahLst/>
              <a:cxnLst/>
              <a:rect l="l" t="t" r="r" b="b"/>
              <a:pathLst>
                <a:path w="701039" h="389889">
                  <a:moveTo>
                    <a:pt x="700735" y="0"/>
                  </a:moveTo>
                  <a:lnTo>
                    <a:pt x="0" y="0"/>
                  </a:lnTo>
                  <a:lnTo>
                    <a:pt x="0" y="389686"/>
                  </a:lnTo>
                  <a:lnTo>
                    <a:pt x="700735" y="389686"/>
                  </a:lnTo>
                  <a:lnTo>
                    <a:pt x="700735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75084" y="2012200"/>
              <a:ext cx="701040" cy="389890"/>
            </a:xfrm>
            <a:custGeom>
              <a:avLst/>
              <a:gdLst/>
              <a:ahLst/>
              <a:cxnLst/>
              <a:rect l="l" t="t" r="r" b="b"/>
              <a:pathLst>
                <a:path w="701039" h="389889">
                  <a:moveTo>
                    <a:pt x="0" y="0"/>
                  </a:moveTo>
                  <a:lnTo>
                    <a:pt x="700735" y="0"/>
                  </a:lnTo>
                  <a:lnTo>
                    <a:pt x="700735" y="389686"/>
                  </a:lnTo>
                  <a:lnTo>
                    <a:pt x="0" y="38968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344123" y="2036108"/>
            <a:ext cx="1132205" cy="1473835"/>
            <a:chOff x="3344123" y="2036108"/>
            <a:chExt cx="1132205" cy="1473835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061" y="3094925"/>
              <a:ext cx="414774" cy="4147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25659" y="2043804"/>
              <a:ext cx="15875" cy="1054100"/>
            </a:xfrm>
            <a:custGeom>
              <a:avLst/>
              <a:gdLst/>
              <a:ahLst/>
              <a:cxnLst/>
              <a:rect l="l" t="t" r="r" b="b"/>
              <a:pathLst>
                <a:path w="15875" h="1054100">
                  <a:moveTo>
                    <a:pt x="7696" y="356444"/>
                  </a:moveTo>
                  <a:lnTo>
                    <a:pt x="7696" y="1053699"/>
                  </a:lnTo>
                </a:path>
                <a:path w="15875" h="1054100">
                  <a:moveTo>
                    <a:pt x="0" y="0"/>
                  </a:moveTo>
                  <a:lnTo>
                    <a:pt x="15392" y="0"/>
                  </a:lnTo>
                </a:path>
              </a:pathLst>
            </a:custGeom>
            <a:ln w="15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51009" y="2047875"/>
              <a:ext cx="817880" cy="352425"/>
            </a:xfrm>
            <a:custGeom>
              <a:avLst/>
              <a:gdLst/>
              <a:ahLst/>
              <a:cxnLst/>
              <a:rect l="l" t="t" r="r" b="b"/>
              <a:pathLst>
                <a:path w="817879" h="352425">
                  <a:moveTo>
                    <a:pt x="817359" y="0"/>
                  </a:moveTo>
                  <a:lnTo>
                    <a:pt x="0" y="0"/>
                  </a:lnTo>
                  <a:lnTo>
                    <a:pt x="0" y="352374"/>
                  </a:lnTo>
                  <a:lnTo>
                    <a:pt x="817359" y="352374"/>
                  </a:lnTo>
                  <a:lnTo>
                    <a:pt x="81735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51009" y="2047875"/>
              <a:ext cx="817880" cy="352425"/>
            </a:xfrm>
            <a:custGeom>
              <a:avLst/>
              <a:gdLst/>
              <a:ahLst/>
              <a:cxnLst/>
              <a:rect l="l" t="t" r="r" b="b"/>
              <a:pathLst>
                <a:path w="817879" h="352425">
                  <a:moveTo>
                    <a:pt x="0" y="0"/>
                  </a:moveTo>
                  <a:lnTo>
                    <a:pt x="817359" y="0"/>
                  </a:lnTo>
                  <a:lnTo>
                    <a:pt x="817359" y="352374"/>
                  </a:lnTo>
                  <a:lnTo>
                    <a:pt x="0" y="35237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983625" y="3860368"/>
            <a:ext cx="8465820" cy="2676525"/>
            <a:chOff x="1983625" y="3860368"/>
            <a:chExt cx="8465820" cy="267652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6293" y="5335678"/>
              <a:ext cx="414774" cy="41477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83625" y="5915469"/>
              <a:ext cx="4665980" cy="621030"/>
            </a:xfrm>
            <a:custGeom>
              <a:avLst/>
              <a:gdLst/>
              <a:ahLst/>
              <a:cxnLst/>
              <a:rect l="l" t="t" r="r" b="b"/>
              <a:pathLst>
                <a:path w="4665980" h="621029">
                  <a:moveTo>
                    <a:pt x="152514" y="435673"/>
                  </a:moveTo>
                  <a:lnTo>
                    <a:pt x="56515" y="435673"/>
                  </a:lnTo>
                  <a:lnTo>
                    <a:pt x="56515" y="458241"/>
                  </a:lnTo>
                  <a:lnTo>
                    <a:pt x="152514" y="458241"/>
                  </a:lnTo>
                  <a:lnTo>
                    <a:pt x="152514" y="435673"/>
                  </a:lnTo>
                  <a:close/>
                </a:path>
                <a:path w="4665980" h="621029">
                  <a:moveTo>
                    <a:pt x="152514" y="390423"/>
                  </a:moveTo>
                  <a:lnTo>
                    <a:pt x="56515" y="390423"/>
                  </a:lnTo>
                  <a:lnTo>
                    <a:pt x="56515" y="413042"/>
                  </a:lnTo>
                  <a:lnTo>
                    <a:pt x="152514" y="413042"/>
                  </a:lnTo>
                  <a:lnTo>
                    <a:pt x="152514" y="390423"/>
                  </a:lnTo>
                  <a:close/>
                </a:path>
                <a:path w="4665980" h="621029">
                  <a:moveTo>
                    <a:pt x="152514" y="254800"/>
                  </a:moveTo>
                  <a:lnTo>
                    <a:pt x="56515" y="254800"/>
                  </a:lnTo>
                  <a:lnTo>
                    <a:pt x="56515" y="322618"/>
                  </a:lnTo>
                  <a:lnTo>
                    <a:pt x="152514" y="322618"/>
                  </a:lnTo>
                  <a:lnTo>
                    <a:pt x="152514" y="254800"/>
                  </a:lnTo>
                  <a:close/>
                </a:path>
                <a:path w="4665980" h="621029">
                  <a:moveTo>
                    <a:pt x="271119" y="390423"/>
                  </a:moveTo>
                  <a:lnTo>
                    <a:pt x="175120" y="390423"/>
                  </a:lnTo>
                  <a:lnTo>
                    <a:pt x="175120" y="458241"/>
                  </a:lnTo>
                  <a:lnTo>
                    <a:pt x="271119" y="458241"/>
                  </a:lnTo>
                  <a:lnTo>
                    <a:pt x="271119" y="390423"/>
                  </a:lnTo>
                  <a:close/>
                </a:path>
                <a:path w="4665980" h="621029">
                  <a:moveTo>
                    <a:pt x="271119" y="345236"/>
                  </a:moveTo>
                  <a:lnTo>
                    <a:pt x="56515" y="345236"/>
                  </a:lnTo>
                  <a:lnTo>
                    <a:pt x="56515" y="367855"/>
                  </a:lnTo>
                  <a:lnTo>
                    <a:pt x="271119" y="367855"/>
                  </a:lnTo>
                  <a:lnTo>
                    <a:pt x="271119" y="345236"/>
                  </a:lnTo>
                  <a:close/>
                </a:path>
                <a:path w="4665980" h="621029">
                  <a:moveTo>
                    <a:pt x="271119" y="299986"/>
                  </a:moveTo>
                  <a:lnTo>
                    <a:pt x="175120" y="299986"/>
                  </a:lnTo>
                  <a:lnTo>
                    <a:pt x="175120" y="322605"/>
                  </a:lnTo>
                  <a:lnTo>
                    <a:pt x="271119" y="322605"/>
                  </a:lnTo>
                  <a:lnTo>
                    <a:pt x="271119" y="299986"/>
                  </a:lnTo>
                  <a:close/>
                </a:path>
                <a:path w="4665980" h="621029">
                  <a:moveTo>
                    <a:pt x="271119" y="254800"/>
                  </a:moveTo>
                  <a:lnTo>
                    <a:pt x="175120" y="254800"/>
                  </a:lnTo>
                  <a:lnTo>
                    <a:pt x="175120" y="277418"/>
                  </a:lnTo>
                  <a:lnTo>
                    <a:pt x="271119" y="277418"/>
                  </a:lnTo>
                  <a:lnTo>
                    <a:pt x="271119" y="254800"/>
                  </a:lnTo>
                  <a:close/>
                </a:path>
                <a:path w="4665980" h="621029">
                  <a:moveTo>
                    <a:pt x="271119" y="209550"/>
                  </a:moveTo>
                  <a:lnTo>
                    <a:pt x="56515" y="209550"/>
                  </a:lnTo>
                  <a:lnTo>
                    <a:pt x="56515" y="232181"/>
                  </a:lnTo>
                  <a:lnTo>
                    <a:pt x="271119" y="232181"/>
                  </a:lnTo>
                  <a:lnTo>
                    <a:pt x="271119" y="209550"/>
                  </a:lnTo>
                  <a:close/>
                </a:path>
                <a:path w="4665980" h="621029">
                  <a:moveTo>
                    <a:pt x="384136" y="175666"/>
                  </a:moveTo>
                  <a:lnTo>
                    <a:pt x="350202" y="175666"/>
                  </a:lnTo>
                  <a:lnTo>
                    <a:pt x="350202" y="209550"/>
                  </a:lnTo>
                  <a:lnTo>
                    <a:pt x="350202" y="487070"/>
                  </a:lnTo>
                  <a:lnTo>
                    <a:pt x="345135" y="492175"/>
                  </a:lnTo>
                  <a:lnTo>
                    <a:pt x="332689" y="492175"/>
                  </a:lnTo>
                  <a:lnTo>
                    <a:pt x="327621" y="487070"/>
                  </a:lnTo>
                  <a:lnTo>
                    <a:pt x="327621" y="209550"/>
                  </a:lnTo>
                  <a:lnTo>
                    <a:pt x="350202" y="209550"/>
                  </a:lnTo>
                  <a:lnTo>
                    <a:pt x="350202" y="175666"/>
                  </a:lnTo>
                  <a:lnTo>
                    <a:pt x="327621" y="175666"/>
                  </a:lnTo>
                  <a:lnTo>
                    <a:pt x="327621" y="141732"/>
                  </a:lnTo>
                  <a:lnTo>
                    <a:pt x="295427" y="141732"/>
                  </a:lnTo>
                  <a:lnTo>
                    <a:pt x="295427" y="492175"/>
                  </a:lnTo>
                  <a:lnTo>
                    <a:pt x="39001" y="492175"/>
                  </a:lnTo>
                  <a:lnTo>
                    <a:pt x="33883" y="487070"/>
                  </a:lnTo>
                  <a:lnTo>
                    <a:pt x="33883" y="175666"/>
                  </a:lnTo>
                  <a:lnTo>
                    <a:pt x="293738" y="175666"/>
                  </a:lnTo>
                  <a:lnTo>
                    <a:pt x="293738" y="484835"/>
                  </a:lnTo>
                  <a:lnTo>
                    <a:pt x="294284" y="488797"/>
                  </a:lnTo>
                  <a:lnTo>
                    <a:pt x="295427" y="492175"/>
                  </a:lnTo>
                  <a:lnTo>
                    <a:pt x="295427" y="141732"/>
                  </a:lnTo>
                  <a:lnTo>
                    <a:pt x="0" y="141732"/>
                  </a:lnTo>
                  <a:lnTo>
                    <a:pt x="0" y="480860"/>
                  </a:lnTo>
                  <a:lnTo>
                    <a:pt x="3556" y="498424"/>
                  </a:lnTo>
                  <a:lnTo>
                    <a:pt x="13271" y="512813"/>
                  </a:lnTo>
                  <a:lnTo>
                    <a:pt x="27647" y="522541"/>
                  </a:lnTo>
                  <a:lnTo>
                    <a:pt x="45199" y="526110"/>
                  </a:lnTo>
                  <a:lnTo>
                    <a:pt x="338937" y="526110"/>
                  </a:lnTo>
                  <a:lnTo>
                    <a:pt x="356476" y="522541"/>
                  </a:lnTo>
                  <a:lnTo>
                    <a:pt x="370852" y="512813"/>
                  </a:lnTo>
                  <a:lnTo>
                    <a:pt x="380568" y="498424"/>
                  </a:lnTo>
                  <a:lnTo>
                    <a:pt x="381825" y="492175"/>
                  </a:lnTo>
                  <a:lnTo>
                    <a:pt x="384136" y="480860"/>
                  </a:lnTo>
                  <a:lnTo>
                    <a:pt x="384136" y="209550"/>
                  </a:lnTo>
                  <a:lnTo>
                    <a:pt x="384136" y="175666"/>
                  </a:lnTo>
                  <a:close/>
                </a:path>
                <a:path w="4665980" h="621029">
                  <a:moveTo>
                    <a:pt x="1404137" y="327075"/>
                  </a:moveTo>
                  <a:lnTo>
                    <a:pt x="1308087" y="327075"/>
                  </a:lnTo>
                  <a:lnTo>
                    <a:pt x="1308087" y="349694"/>
                  </a:lnTo>
                  <a:lnTo>
                    <a:pt x="1404137" y="349694"/>
                  </a:lnTo>
                  <a:lnTo>
                    <a:pt x="1404137" y="327075"/>
                  </a:lnTo>
                  <a:close/>
                </a:path>
                <a:path w="4665980" h="621029">
                  <a:moveTo>
                    <a:pt x="1404137" y="281876"/>
                  </a:moveTo>
                  <a:lnTo>
                    <a:pt x="1308087" y="281876"/>
                  </a:lnTo>
                  <a:lnTo>
                    <a:pt x="1308087" y="304495"/>
                  </a:lnTo>
                  <a:lnTo>
                    <a:pt x="1404137" y="304495"/>
                  </a:lnTo>
                  <a:lnTo>
                    <a:pt x="1404137" y="281876"/>
                  </a:lnTo>
                  <a:close/>
                </a:path>
                <a:path w="4665980" h="621029">
                  <a:moveTo>
                    <a:pt x="1404137" y="146253"/>
                  </a:moveTo>
                  <a:lnTo>
                    <a:pt x="1308087" y="146253"/>
                  </a:lnTo>
                  <a:lnTo>
                    <a:pt x="1308087" y="214071"/>
                  </a:lnTo>
                  <a:lnTo>
                    <a:pt x="1404137" y="214071"/>
                  </a:lnTo>
                  <a:lnTo>
                    <a:pt x="1404137" y="146253"/>
                  </a:lnTo>
                  <a:close/>
                </a:path>
                <a:path w="4665980" h="621029">
                  <a:moveTo>
                    <a:pt x="1522742" y="236689"/>
                  </a:moveTo>
                  <a:lnTo>
                    <a:pt x="1308087" y="236689"/>
                  </a:lnTo>
                  <a:lnTo>
                    <a:pt x="1308087" y="259257"/>
                  </a:lnTo>
                  <a:lnTo>
                    <a:pt x="1522742" y="259257"/>
                  </a:lnTo>
                  <a:lnTo>
                    <a:pt x="1522742" y="236689"/>
                  </a:lnTo>
                  <a:close/>
                </a:path>
                <a:path w="4665980" h="621029">
                  <a:moveTo>
                    <a:pt x="1522742" y="101003"/>
                  </a:moveTo>
                  <a:lnTo>
                    <a:pt x="1308087" y="101003"/>
                  </a:lnTo>
                  <a:lnTo>
                    <a:pt x="1308087" y="123621"/>
                  </a:lnTo>
                  <a:lnTo>
                    <a:pt x="1522742" y="123621"/>
                  </a:lnTo>
                  <a:lnTo>
                    <a:pt x="1522742" y="101003"/>
                  </a:lnTo>
                  <a:close/>
                </a:path>
                <a:path w="4665980" h="621029">
                  <a:moveTo>
                    <a:pt x="1522755" y="281876"/>
                  </a:moveTo>
                  <a:lnTo>
                    <a:pt x="1426718" y="281876"/>
                  </a:lnTo>
                  <a:lnTo>
                    <a:pt x="1426718" y="349694"/>
                  </a:lnTo>
                  <a:lnTo>
                    <a:pt x="1522755" y="349694"/>
                  </a:lnTo>
                  <a:lnTo>
                    <a:pt x="1522755" y="281876"/>
                  </a:lnTo>
                  <a:close/>
                </a:path>
                <a:path w="4665980" h="621029">
                  <a:moveTo>
                    <a:pt x="1522755" y="191439"/>
                  </a:moveTo>
                  <a:lnTo>
                    <a:pt x="1426718" y="191439"/>
                  </a:lnTo>
                  <a:lnTo>
                    <a:pt x="1426718" y="214058"/>
                  </a:lnTo>
                  <a:lnTo>
                    <a:pt x="1522755" y="214058"/>
                  </a:lnTo>
                  <a:lnTo>
                    <a:pt x="1522755" y="191439"/>
                  </a:lnTo>
                  <a:close/>
                </a:path>
                <a:path w="4665980" h="621029">
                  <a:moveTo>
                    <a:pt x="1522755" y="146253"/>
                  </a:moveTo>
                  <a:lnTo>
                    <a:pt x="1426718" y="146253"/>
                  </a:lnTo>
                  <a:lnTo>
                    <a:pt x="1426718" y="168821"/>
                  </a:lnTo>
                  <a:lnTo>
                    <a:pt x="1522755" y="168821"/>
                  </a:lnTo>
                  <a:lnTo>
                    <a:pt x="1522755" y="146253"/>
                  </a:lnTo>
                  <a:close/>
                </a:path>
                <a:path w="4665980" h="621029">
                  <a:moveTo>
                    <a:pt x="1635721" y="67119"/>
                  </a:moveTo>
                  <a:lnTo>
                    <a:pt x="1601838" y="67119"/>
                  </a:lnTo>
                  <a:lnTo>
                    <a:pt x="1601838" y="101003"/>
                  </a:lnTo>
                  <a:lnTo>
                    <a:pt x="1601838" y="378523"/>
                  </a:lnTo>
                  <a:lnTo>
                    <a:pt x="1596732" y="383628"/>
                  </a:lnTo>
                  <a:lnTo>
                    <a:pt x="1584325" y="383628"/>
                  </a:lnTo>
                  <a:lnTo>
                    <a:pt x="1579219" y="378523"/>
                  </a:lnTo>
                  <a:lnTo>
                    <a:pt x="1579219" y="101003"/>
                  </a:lnTo>
                  <a:lnTo>
                    <a:pt x="1601838" y="101003"/>
                  </a:lnTo>
                  <a:lnTo>
                    <a:pt x="1601838" y="67119"/>
                  </a:lnTo>
                  <a:lnTo>
                    <a:pt x="1579219" y="67119"/>
                  </a:lnTo>
                  <a:lnTo>
                    <a:pt x="1579219" y="33185"/>
                  </a:lnTo>
                  <a:lnTo>
                    <a:pt x="1547025" y="33185"/>
                  </a:lnTo>
                  <a:lnTo>
                    <a:pt x="1547025" y="383628"/>
                  </a:lnTo>
                  <a:lnTo>
                    <a:pt x="1290586" y="383628"/>
                  </a:lnTo>
                  <a:lnTo>
                    <a:pt x="1285532" y="378523"/>
                  </a:lnTo>
                  <a:lnTo>
                    <a:pt x="1285532" y="67119"/>
                  </a:lnTo>
                  <a:lnTo>
                    <a:pt x="1545336" y="67119"/>
                  </a:lnTo>
                  <a:lnTo>
                    <a:pt x="1545336" y="376288"/>
                  </a:lnTo>
                  <a:lnTo>
                    <a:pt x="1545932" y="380212"/>
                  </a:lnTo>
                  <a:lnTo>
                    <a:pt x="1547025" y="383628"/>
                  </a:lnTo>
                  <a:lnTo>
                    <a:pt x="1547025" y="33185"/>
                  </a:lnTo>
                  <a:lnTo>
                    <a:pt x="1251648" y="33185"/>
                  </a:lnTo>
                  <a:lnTo>
                    <a:pt x="1251648" y="372325"/>
                  </a:lnTo>
                  <a:lnTo>
                    <a:pt x="1255204" y="389877"/>
                  </a:lnTo>
                  <a:lnTo>
                    <a:pt x="1264894" y="404241"/>
                  </a:lnTo>
                  <a:lnTo>
                    <a:pt x="1279245" y="413956"/>
                  </a:lnTo>
                  <a:lnTo>
                    <a:pt x="1296797" y="417512"/>
                  </a:lnTo>
                  <a:lnTo>
                    <a:pt x="1590535" y="417512"/>
                  </a:lnTo>
                  <a:lnTo>
                    <a:pt x="1608074" y="413956"/>
                  </a:lnTo>
                  <a:lnTo>
                    <a:pt x="1622437" y="404241"/>
                  </a:lnTo>
                  <a:lnTo>
                    <a:pt x="1632153" y="389877"/>
                  </a:lnTo>
                  <a:lnTo>
                    <a:pt x="1633423" y="383628"/>
                  </a:lnTo>
                  <a:lnTo>
                    <a:pt x="1635721" y="372325"/>
                  </a:lnTo>
                  <a:lnTo>
                    <a:pt x="1635721" y="101003"/>
                  </a:lnTo>
                  <a:lnTo>
                    <a:pt x="1635721" y="67119"/>
                  </a:lnTo>
                  <a:close/>
                </a:path>
                <a:path w="4665980" h="621029">
                  <a:moveTo>
                    <a:pt x="1915769" y="530669"/>
                  </a:moveTo>
                  <a:lnTo>
                    <a:pt x="1819871" y="530669"/>
                  </a:lnTo>
                  <a:lnTo>
                    <a:pt x="1819871" y="553237"/>
                  </a:lnTo>
                  <a:lnTo>
                    <a:pt x="1915769" y="553237"/>
                  </a:lnTo>
                  <a:lnTo>
                    <a:pt x="1915769" y="530669"/>
                  </a:lnTo>
                  <a:close/>
                </a:path>
                <a:path w="4665980" h="621029">
                  <a:moveTo>
                    <a:pt x="1915769" y="485533"/>
                  </a:moveTo>
                  <a:lnTo>
                    <a:pt x="1819871" y="485533"/>
                  </a:lnTo>
                  <a:lnTo>
                    <a:pt x="1819871" y="508101"/>
                  </a:lnTo>
                  <a:lnTo>
                    <a:pt x="1915769" y="508101"/>
                  </a:lnTo>
                  <a:lnTo>
                    <a:pt x="1915769" y="485533"/>
                  </a:lnTo>
                  <a:close/>
                </a:path>
                <a:path w="4665980" h="621029">
                  <a:moveTo>
                    <a:pt x="1915769" y="350100"/>
                  </a:moveTo>
                  <a:lnTo>
                    <a:pt x="1819871" y="350100"/>
                  </a:lnTo>
                  <a:lnTo>
                    <a:pt x="1819871" y="417817"/>
                  </a:lnTo>
                  <a:lnTo>
                    <a:pt x="1915769" y="417817"/>
                  </a:lnTo>
                  <a:lnTo>
                    <a:pt x="1915769" y="350100"/>
                  </a:lnTo>
                  <a:close/>
                </a:path>
                <a:path w="4665980" h="621029">
                  <a:moveTo>
                    <a:pt x="2034184" y="485533"/>
                  </a:moveTo>
                  <a:lnTo>
                    <a:pt x="1938337" y="485533"/>
                  </a:lnTo>
                  <a:lnTo>
                    <a:pt x="1938337" y="553250"/>
                  </a:lnTo>
                  <a:lnTo>
                    <a:pt x="2034184" y="553250"/>
                  </a:lnTo>
                  <a:lnTo>
                    <a:pt x="2034184" y="485533"/>
                  </a:lnTo>
                  <a:close/>
                </a:path>
                <a:path w="4665980" h="621029">
                  <a:moveTo>
                    <a:pt x="2034184" y="440385"/>
                  </a:moveTo>
                  <a:lnTo>
                    <a:pt x="1819871" y="440385"/>
                  </a:lnTo>
                  <a:lnTo>
                    <a:pt x="1819871" y="462953"/>
                  </a:lnTo>
                  <a:lnTo>
                    <a:pt x="2034184" y="462953"/>
                  </a:lnTo>
                  <a:lnTo>
                    <a:pt x="2034184" y="440385"/>
                  </a:lnTo>
                  <a:close/>
                </a:path>
                <a:path w="4665980" h="621029">
                  <a:moveTo>
                    <a:pt x="2034184" y="395236"/>
                  </a:moveTo>
                  <a:lnTo>
                    <a:pt x="1938337" y="395236"/>
                  </a:lnTo>
                  <a:lnTo>
                    <a:pt x="1938337" y="417804"/>
                  </a:lnTo>
                  <a:lnTo>
                    <a:pt x="2034184" y="417804"/>
                  </a:lnTo>
                  <a:lnTo>
                    <a:pt x="2034184" y="395236"/>
                  </a:lnTo>
                  <a:close/>
                </a:path>
                <a:path w="4665980" h="621029">
                  <a:moveTo>
                    <a:pt x="2034184" y="350100"/>
                  </a:moveTo>
                  <a:lnTo>
                    <a:pt x="1938337" y="350100"/>
                  </a:lnTo>
                  <a:lnTo>
                    <a:pt x="1938337" y="372668"/>
                  </a:lnTo>
                  <a:lnTo>
                    <a:pt x="2034184" y="372668"/>
                  </a:lnTo>
                  <a:lnTo>
                    <a:pt x="2034184" y="350100"/>
                  </a:lnTo>
                  <a:close/>
                </a:path>
                <a:path w="4665980" h="621029">
                  <a:moveTo>
                    <a:pt x="2034184" y="304952"/>
                  </a:moveTo>
                  <a:lnTo>
                    <a:pt x="1819871" y="304952"/>
                  </a:lnTo>
                  <a:lnTo>
                    <a:pt x="1819871" y="327520"/>
                  </a:lnTo>
                  <a:lnTo>
                    <a:pt x="2034184" y="327520"/>
                  </a:lnTo>
                  <a:lnTo>
                    <a:pt x="2034184" y="304952"/>
                  </a:lnTo>
                  <a:close/>
                </a:path>
                <a:path w="4665980" h="621029">
                  <a:moveTo>
                    <a:pt x="2146998" y="271119"/>
                  </a:moveTo>
                  <a:lnTo>
                    <a:pt x="2113165" y="271119"/>
                  </a:lnTo>
                  <a:lnTo>
                    <a:pt x="2113165" y="304952"/>
                  </a:lnTo>
                  <a:lnTo>
                    <a:pt x="2113165" y="582066"/>
                  </a:lnTo>
                  <a:lnTo>
                    <a:pt x="2108111" y="587133"/>
                  </a:lnTo>
                  <a:lnTo>
                    <a:pt x="2095703" y="587133"/>
                  </a:lnTo>
                  <a:lnTo>
                    <a:pt x="2090597" y="582066"/>
                  </a:lnTo>
                  <a:lnTo>
                    <a:pt x="2090597" y="304952"/>
                  </a:lnTo>
                  <a:lnTo>
                    <a:pt x="2113165" y="304952"/>
                  </a:lnTo>
                  <a:lnTo>
                    <a:pt x="2113165" y="271119"/>
                  </a:lnTo>
                  <a:lnTo>
                    <a:pt x="2090597" y="271119"/>
                  </a:lnTo>
                  <a:lnTo>
                    <a:pt x="2090597" y="237236"/>
                  </a:lnTo>
                  <a:lnTo>
                    <a:pt x="2058441" y="237236"/>
                  </a:lnTo>
                  <a:lnTo>
                    <a:pt x="2058441" y="587133"/>
                  </a:lnTo>
                  <a:lnTo>
                    <a:pt x="1802409" y="587133"/>
                  </a:lnTo>
                  <a:lnTo>
                    <a:pt x="1797354" y="582066"/>
                  </a:lnTo>
                  <a:lnTo>
                    <a:pt x="1797354" y="271119"/>
                  </a:lnTo>
                  <a:lnTo>
                    <a:pt x="2056765" y="271119"/>
                  </a:lnTo>
                  <a:lnTo>
                    <a:pt x="2056765" y="579793"/>
                  </a:lnTo>
                  <a:lnTo>
                    <a:pt x="2057361" y="583755"/>
                  </a:lnTo>
                  <a:lnTo>
                    <a:pt x="2058441" y="587133"/>
                  </a:lnTo>
                  <a:lnTo>
                    <a:pt x="2058441" y="237236"/>
                  </a:lnTo>
                  <a:lnTo>
                    <a:pt x="1763471" y="237236"/>
                  </a:lnTo>
                  <a:lnTo>
                    <a:pt x="1763471" y="575818"/>
                  </a:lnTo>
                  <a:lnTo>
                    <a:pt x="1767027" y="593369"/>
                  </a:lnTo>
                  <a:lnTo>
                    <a:pt x="1776730" y="607745"/>
                  </a:lnTo>
                  <a:lnTo>
                    <a:pt x="1791093" y="617461"/>
                  </a:lnTo>
                  <a:lnTo>
                    <a:pt x="1808619" y="621017"/>
                  </a:lnTo>
                  <a:lnTo>
                    <a:pt x="2101900" y="621017"/>
                  </a:lnTo>
                  <a:lnTo>
                    <a:pt x="2143429" y="593369"/>
                  </a:lnTo>
                  <a:lnTo>
                    <a:pt x="2146998" y="575818"/>
                  </a:lnTo>
                  <a:lnTo>
                    <a:pt x="2146998" y="304952"/>
                  </a:lnTo>
                  <a:lnTo>
                    <a:pt x="2146998" y="271119"/>
                  </a:lnTo>
                  <a:close/>
                </a:path>
                <a:path w="4665980" h="621029">
                  <a:moveTo>
                    <a:pt x="2457259" y="339229"/>
                  </a:moveTo>
                  <a:lnTo>
                    <a:pt x="2361260" y="339229"/>
                  </a:lnTo>
                  <a:lnTo>
                    <a:pt x="2361260" y="361848"/>
                  </a:lnTo>
                  <a:lnTo>
                    <a:pt x="2457259" y="361848"/>
                  </a:lnTo>
                  <a:lnTo>
                    <a:pt x="2457259" y="339229"/>
                  </a:lnTo>
                  <a:close/>
                </a:path>
                <a:path w="4665980" h="621029">
                  <a:moveTo>
                    <a:pt x="2457259" y="294043"/>
                  </a:moveTo>
                  <a:lnTo>
                    <a:pt x="2361260" y="294043"/>
                  </a:lnTo>
                  <a:lnTo>
                    <a:pt x="2361260" y="316661"/>
                  </a:lnTo>
                  <a:lnTo>
                    <a:pt x="2457259" y="316661"/>
                  </a:lnTo>
                  <a:lnTo>
                    <a:pt x="2457259" y="294043"/>
                  </a:lnTo>
                  <a:close/>
                </a:path>
                <a:path w="4665980" h="621029">
                  <a:moveTo>
                    <a:pt x="2457259" y="158407"/>
                  </a:moveTo>
                  <a:lnTo>
                    <a:pt x="2361260" y="158407"/>
                  </a:lnTo>
                  <a:lnTo>
                    <a:pt x="2361260" y="226225"/>
                  </a:lnTo>
                  <a:lnTo>
                    <a:pt x="2457259" y="226225"/>
                  </a:lnTo>
                  <a:lnTo>
                    <a:pt x="2457259" y="158407"/>
                  </a:lnTo>
                  <a:close/>
                </a:path>
                <a:path w="4665980" h="621029">
                  <a:moveTo>
                    <a:pt x="2575864" y="248843"/>
                  </a:moveTo>
                  <a:lnTo>
                    <a:pt x="2361260" y="248843"/>
                  </a:lnTo>
                  <a:lnTo>
                    <a:pt x="2361260" y="271411"/>
                  </a:lnTo>
                  <a:lnTo>
                    <a:pt x="2575864" y="271411"/>
                  </a:lnTo>
                  <a:lnTo>
                    <a:pt x="2575864" y="248843"/>
                  </a:lnTo>
                  <a:close/>
                </a:path>
                <a:path w="4665980" h="621029">
                  <a:moveTo>
                    <a:pt x="2575864" y="113157"/>
                  </a:moveTo>
                  <a:lnTo>
                    <a:pt x="2361260" y="113157"/>
                  </a:lnTo>
                  <a:lnTo>
                    <a:pt x="2361260" y="135775"/>
                  </a:lnTo>
                  <a:lnTo>
                    <a:pt x="2575864" y="135775"/>
                  </a:lnTo>
                  <a:lnTo>
                    <a:pt x="2575864" y="113157"/>
                  </a:lnTo>
                  <a:close/>
                </a:path>
                <a:path w="4665980" h="621029">
                  <a:moveTo>
                    <a:pt x="2575877" y="294043"/>
                  </a:moveTo>
                  <a:lnTo>
                    <a:pt x="2479878" y="294043"/>
                  </a:lnTo>
                  <a:lnTo>
                    <a:pt x="2479878" y="361861"/>
                  </a:lnTo>
                  <a:lnTo>
                    <a:pt x="2575877" y="361861"/>
                  </a:lnTo>
                  <a:lnTo>
                    <a:pt x="2575877" y="294043"/>
                  </a:lnTo>
                  <a:close/>
                </a:path>
                <a:path w="4665980" h="621029">
                  <a:moveTo>
                    <a:pt x="2575877" y="203593"/>
                  </a:moveTo>
                  <a:lnTo>
                    <a:pt x="2479878" y="203593"/>
                  </a:lnTo>
                  <a:lnTo>
                    <a:pt x="2479878" y="226212"/>
                  </a:lnTo>
                  <a:lnTo>
                    <a:pt x="2575877" y="226212"/>
                  </a:lnTo>
                  <a:lnTo>
                    <a:pt x="2575877" y="203593"/>
                  </a:lnTo>
                  <a:close/>
                </a:path>
                <a:path w="4665980" h="621029">
                  <a:moveTo>
                    <a:pt x="2575877" y="158407"/>
                  </a:moveTo>
                  <a:lnTo>
                    <a:pt x="2479878" y="158407"/>
                  </a:lnTo>
                  <a:lnTo>
                    <a:pt x="2479878" y="180975"/>
                  </a:lnTo>
                  <a:lnTo>
                    <a:pt x="2575877" y="180975"/>
                  </a:lnTo>
                  <a:lnTo>
                    <a:pt x="2575877" y="158407"/>
                  </a:lnTo>
                  <a:close/>
                </a:path>
                <a:path w="4665980" h="621029">
                  <a:moveTo>
                    <a:pt x="2688882" y="79273"/>
                  </a:moveTo>
                  <a:lnTo>
                    <a:pt x="2654947" y="79273"/>
                  </a:lnTo>
                  <a:lnTo>
                    <a:pt x="2654947" y="113157"/>
                  </a:lnTo>
                  <a:lnTo>
                    <a:pt x="2654947" y="390677"/>
                  </a:lnTo>
                  <a:lnTo>
                    <a:pt x="2649893" y="395782"/>
                  </a:lnTo>
                  <a:lnTo>
                    <a:pt x="2637434" y="395782"/>
                  </a:lnTo>
                  <a:lnTo>
                    <a:pt x="2632379" y="390677"/>
                  </a:lnTo>
                  <a:lnTo>
                    <a:pt x="2632379" y="113157"/>
                  </a:lnTo>
                  <a:lnTo>
                    <a:pt x="2654947" y="113157"/>
                  </a:lnTo>
                  <a:lnTo>
                    <a:pt x="2654947" y="79273"/>
                  </a:lnTo>
                  <a:lnTo>
                    <a:pt x="2632379" y="79273"/>
                  </a:lnTo>
                  <a:lnTo>
                    <a:pt x="2632379" y="45339"/>
                  </a:lnTo>
                  <a:lnTo>
                    <a:pt x="2600185" y="45339"/>
                  </a:lnTo>
                  <a:lnTo>
                    <a:pt x="2600185" y="395782"/>
                  </a:lnTo>
                  <a:lnTo>
                    <a:pt x="2343747" y="395782"/>
                  </a:lnTo>
                  <a:lnTo>
                    <a:pt x="2338641" y="390677"/>
                  </a:lnTo>
                  <a:lnTo>
                    <a:pt x="2338641" y="79273"/>
                  </a:lnTo>
                  <a:lnTo>
                    <a:pt x="2598496" y="79273"/>
                  </a:lnTo>
                  <a:lnTo>
                    <a:pt x="2598496" y="388442"/>
                  </a:lnTo>
                  <a:lnTo>
                    <a:pt x="2599042" y="392366"/>
                  </a:lnTo>
                  <a:lnTo>
                    <a:pt x="2600185" y="395782"/>
                  </a:lnTo>
                  <a:lnTo>
                    <a:pt x="2600185" y="45339"/>
                  </a:lnTo>
                  <a:lnTo>
                    <a:pt x="2304758" y="45339"/>
                  </a:lnTo>
                  <a:lnTo>
                    <a:pt x="2304758" y="384479"/>
                  </a:lnTo>
                  <a:lnTo>
                    <a:pt x="2308314" y="402031"/>
                  </a:lnTo>
                  <a:lnTo>
                    <a:pt x="2318029" y="416394"/>
                  </a:lnTo>
                  <a:lnTo>
                    <a:pt x="2332405" y="426110"/>
                  </a:lnTo>
                  <a:lnTo>
                    <a:pt x="2349957" y="429666"/>
                  </a:lnTo>
                  <a:lnTo>
                    <a:pt x="2643682" y="429666"/>
                  </a:lnTo>
                  <a:lnTo>
                    <a:pt x="2661221" y="426110"/>
                  </a:lnTo>
                  <a:lnTo>
                    <a:pt x="2675598" y="416394"/>
                  </a:lnTo>
                  <a:lnTo>
                    <a:pt x="2685313" y="402031"/>
                  </a:lnTo>
                  <a:lnTo>
                    <a:pt x="2686583" y="395782"/>
                  </a:lnTo>
                  <a:lnTo>
                    <a:pt x="2688882" y="384479"/>
                  </a:lnTo>
                  <a:lnTo>
                    <a:pt x="2688882" y="113157"/>
                  </a:lnTo>
                  <a:lnTo>
                    <a:pt x="2688882" y="79273"/>
                  </a:lnTo>
                  <a:close/>
                </a:path>
                <a:path w="4665980" h="621029">
                  <a:moveTo>
                    <a:pt x="2954350" y="510184"/>
                  </a:moveTo>
                  <a:lnTo>
                    <a:pt x="2858452" y="510184"/>
                  </a:lnTo>
                  <a:lnTo>
                    <a:pt x="2858452" y="532803"/>
                  </a:lnTo>
                  <a:lnTo>
                    <a:pt x="2954350" y="532803"/>
                  </a:lnTo>
                  <a:lnTo>
                    <a:pt x="2954350" y="510184"/>
                  </a:lnTo>
                  <a:close/>
                </a:path>
                <a:path w="4665980" h="621029">
                  <a:moveTo>
                    <a:pt x="2954350" y="464985"/>
                  </a:moveTo>
                  <a:lnTo>
                    <a:pt x="2858452" y="464985"/>
                  </a:lnTo>
                  <a:lnTo>
                    <a:pt x="2858452" y="487553"/>
                  </a:lnTo>
                  <a:lnTo>
                    <a:pt x="2954350" y="487553"/>
                  </a:lnTo>
                  <a:lnTo>
                    <a:pt x="2954350" y="464985"/>
                  </a:lnTo>
                  <a:close/>
                </a:path>
                <a:path w="4665980" h="621029">
                  <a:moveTo>
                    <a:pt x="2954350" y="329311"/>
                  </a:moveTo>
                  <a:lnTo>
                    <a:pt x="2858452" y="329311"/>
                  </a:lnTo>
                  <a:lnTo>
                    <a:pt x="2858452" y="397129"/>
                  </a:lnTo>
                  <a:lnTo>
                    <a:pt x="2954350" y="397129"/>
                  </a:lnTo>
                  <a:lnTo>
                    <a:pt x="2954350" y="329311"/>
                  </a:lnTo>
                  <a:close/>
                </a:path>
                <a:path w="4665980" h="621029">
                  <a:moveTo>
                    <a:pt x="3072752" y="464985"/>
                  </a:moveTo>
                  <a:lnTo>
                    <a:pt x="2976867" y="464985"/>
                  </a:lnTo>
                  <a:lnTo>
                    <a:pt x="2976867" y="532803"/>
                  </a:lnTo>
                  <a:lnTo>
                    <a:pt x="3072752" y="532803"/>
                  </a:lnTo>
                  <a:lnTo>
                    <a:pt x="3072752" y="464985"/>
                  </a:lnTo>
                  <a:close/>
                </a:path>
                <a:path w="4665980" h="621029">
                  <a:moveTo>
                    <a:pt x="3072752" y="374548"/>
                  </a:moveTo>
                  <a:lnTo>
                    <a:pt x="2976867" y="374548"/>
                  </a:lnTo>
                  <a:lnTo>
                    <a:pt x="2976867" y="397116"/>
                  </a:lnTo>
                  <a:lnTo>
                    <a:pt x="3072752" y="397116"/>
                  </a:lnTo>
                  <a:lnTo>
                    <a:pt x="3072752" y="374548"/>
                  </a:lnTo>
                  <a:close/>
                </a:path>
                <a:path w="4665980" h="621029">
                  <a:moveTo>
                    <a:pt x="3072752" y="329311"/>
                  </a:moveTo>
                  <a:lnTo>
                    <a:pt x="2976867" y="329311"/>
                  </a:lnTo>
                  <a:lnTo>
                    <a:pt x="2976867" y="351929"/>
                  </a:lnTo>
                  <a:lnTo>
                    <a:pt x="3072752" y="351929"/>
                  </a:lnTo>
                  <a:lnTo>
                    <a:pt x="3072752" y="329311"/>
                  </a:lnTo>
                  <a:close/>
                </a:path>
                <a:path w="4665980" h="621029">
                  <a:moveTo>
                    <a:pt x="3072765" y="419747"/>
                  </a:moveTo>
                  <a:lnTo>
                    <a:pt x="2858452" y="419747"/>
                  </a:lnTo>
                  <a:lnTo>
                    <a:pt x="2858452" y="442366"/>
                  </a:lnTo>
                  <a:lnTo>
                    <a:pt x="3072765" y="442366"/>
                  </a:lnTo>
                  <a:lnTo>
                    <a:pt x="3072765" y="419747"/>
                  </a:lnTo>
                  <a:close/>
                </a:path>
                <a:path w="4665980" h="621029">
                  <a:moveTo>
                    <a:pt x="3072765" y="284111"/>
                  </a:moveTo>
                  <a:lnTo>
                    <a:pt x="2858452" y="284111"/>
                  </a:lnTo>
                  <a:lnTo>
                    <a:pt x="2858452" y="306730"/>
                  </a:lnTo>
                  <a:lnTo>
                    <a:pt x="3072765" y="306730"/>
                  </a:lnTo>
                  <a:lnTo>
                    <a:pt x="3072765" y="284111"/>
                  </a:lnTo>
                  <a:close/>
                </a:path>
                <a:path w="4665980" h="621029">
                  <a:moveTo>
                    <a:pt x="3185566" y="250177"/>
                  </a:moveTo>
                  <a:lnTo>
                    <a:pt x="3151733" y="250177"/>
                  </a:lnTo>
                  <a:lnTo>
                    <a:pt x="3151733" y="284111"/>
                  </a:lnTo>
                  <a:lnTo>
                    <a:pt x="3151733" y="561632"/>
                  </a:lnTo>
                  <a:lnTo>
                    <a:pt x="3146628" y="566686"/>
                  </a:lnTo>
                  <a:lnTo>
                    <a:pt x="3134220" y="566686"/>
                  </a:lnTo>
                  <a:lnTo>
                    <a:pt x="3129165" y="561632"/>
                  </a:lnTo>
                  <a:lnTo>
                    <a:pt x="3129165" y="284111"/>
                  </a:lnTo>
                  <a:lnTo>
                    <a:pt x="3151733" y="284111"/>
                  </a:lnTo>
                  <a:lnTo>
                    <a:pt x="3151733" y="250177"/>
                  </a:lnTo>
                  <a:lnTo>
                    <a:pt x="3129165" y="250177"/>
                  </a:lnTo>
                  <a:lnTo>
                    <a:pt x="3129165" y="216293"/>
                  </a:lnTo>
                  <a:lnTo>
                    <a:pt x="3097022" y="216293"/>
                  </a:lnTo>
                  <a:lnTo>
                    <a:pt x="3097022" y="566686"/>
                  </a:lnTo>
                  <a:lnTo>
                    <a:pt x="2840990" y="566686"/>
                  </a:lnTo>
                  <a:lnTo>
                    <a:pt x="2835872" y="561632"/>
                  </a:lnTo>
                  <a:lnTo>
                    <a:pt x="2835872" y="250177"/>
                  </a:lnTo>
                  <a:lnTo>
                    <a:pt x="3095333" y="250177"/>
                  </a:lnTo>
                  <a:lnTo>
                    <a:pt x="3095333" y="559346"/>
                  </a:lnTo>
                  <a:lnTo>
                    <a:pt x="3095879" y="563321"/>
                  </a:lnTo>
                  <a:lnTo>
                    <a:pt x="3097022" y="566686"/>
                  </a:lnTo>
                  <a:lnTo>
                    <a:pt x="3097022" y="216293"/>
                  </a:lnTo>
                  <a:lnTo>
                    <a:pt x="2802039" y="216293"/>
                  </a:lnTo>
                  <a:lnTo>
                    <a:pt x="2802039" y="555383"/>
                  </a:lnTo>
                  <a:lnTo>
                    <a:pt x="2805595" y="572960"/>
                  </a:lnTo>
                  <a:lnTo>
                    <a:pt x="2815285" y="587349"/>
                  </a:lnTo>
                  <a:lnTo>
                    <a:pt x="2829636" y="597065"/>
                  </a:lnTo>
                  <a:lnTo>
                    <a:pt x="2847187" y="600621"/>
                  </a:lnTo>
                  <a:lnTo>
                    <a:pt x="3140430" y="600621"/>
                  </a:lnTo>
                  <a:lnTo>
                    <a:pt x="3157956" y="597065"/>
                  </a:lnTo>
                  <a:lnTo>
                    <a:pt x="3172307" y="587349"/>
                  </a:lnTo>
                  <a:lnTo>
                    <a:pt x="3181997" y="572960"/>
                  </a:lnTo>
                  <a:lnTo>
                    <a:pt x="3183267" y="566686"/>
                  </a:lnTo>
                  <a:lnTo>
                    <a:pt x="3185566" y="555383"/>
                  </a:lnTo>
                  <a:lnTo>
                    <a:pt x="3185566" y="284111"/>
                  </a:lnTo>
                  <a:lnTo>
                    <a:pt x="3185566" y="250177"/>
                  </a:lnTo>
                  <a:close/>
                </a:path>
                <a:path w="4665980" h="621029">
                  <a:moveTo>
                    <a:pt x="3436683" y="307086"/>
                  </a:moveTo>
                  <a:lnTo>
                    <a:pt x="3340646" y="307086"/>
                  </a:lnTo>
                  <a:lnTo>
                    <a:pt x="3340646" y="329653"/>
                  </a:lnTo>
                  <a:lnTo>
                    <a:pt x="3436683" y="329653"/>
                  </a:lnTo>
                  <a:lnTo>
                    <a:pt x="3436683" y="307086"/>
                  </a:lnTo>
                  <a:close/>
                </a:path>
                <a:path w="4665980" h="621029">
                  <a:moveTo>
                    <a:pt x="3436683" y="261937"/>
                  </a:moveTo>
                  <a:lnTo>
                    <a:pt x="3340646" y="261937"/>
                  </a:lnTo>
                  <a:lnTo>
                    <a:pt x="3340646" y="284505"/>
                  </a:lnTo>
                  <a:lnTo>
                    <a:pt x="3436683" y="284505"/>
                  </a:lnTo>
                  <a:lnTo>
                    <a:pt x="3436683" y="261937"/>
                  </a:lnTo>
                  <a:close/>
                </a:path>
                <a:path w="4665980" h="621029">
                  <a:moveTo>
                    <a:pt x="3436683" y="126504"/>
                  </a:moveTo>
                  <a:lnTo>
                    <a:pt x="3340646" y="126504"/>
                  </a:lnTo>
                  <a:lnTo>
                    <a:pt x="3340646" y="194221"/>
                  </a:lnTo>
                  <a:lnTo>
                    <a:pt x="3436683" y="194221"/>
                  </a:lnTo>
                  <a:lnTo>
                    <a:pt x="3436683" y="126504"/>
                  </a:lnTo>
                  <a:close/>
                </a:path>
                <a:path w="4665980" h="621029">
                  <a:moveTo>
                    <a:pt x="3555288" y="216789"/>
                  </a:moveTo>
                  <a:lnTo>
                    <a:pt x="3340646" y="216789"/>
                  </a:lnTo>
                  <a:lnTo>
                    <a:pt x="3340646" y="239356"/>
                  </a:lnTo>
                  <a:lnTo>
                    <a:pt x="3555288" y="239356"/>
                  </a:lnTo>
                  <a:lnTo>
                    <a:pt x="3555288" y="216789"/>
                  </a:lnTo>
                  <a:close/>
                </a:path>
                <a:path w="4665980" h="621029">
                  <a:moveTo>
                    <a:pt x="3555288" y="81356"/>
                  </a:moveTo>
                  <a:lnTo>
                    <a:pt x="3340646" y="81356"/>
                  </a:lnTo>
                  <a:lnTo>
                    <a:pt x="3340646" y="103924"/>
                  </a:lnTo>
                  <a:lnTo>
                    <a:pt x="3555288" y="103924"/>
                  </a:lnTo>
                  <a:lnTo>
                    <a:pt x="3555288" y="81356"/>
                  </a:lnTo>
                  <a:close/>
                </a:path>
                <a:path w="4665980" h="621029">
                  <a:moveTo>
                    <a:pt x="3555301" y="261937"/>
                  </a:moveTo>
                  <a:lnTo>
                    <a:pt x="3459264" y="261937"/>
                  </a:lnTo>
                  <a:lnTo>
                    <a:pt x="3459264" y="329653"/>
                  </a:lnTo>
                  <a:lnTo>
                    <a:pt x="3555301" y="329653"/>
                  </a:lnTo>
                  <a:lnTo>
                    <a:pt x="3555301" y="261937"/>
                  </a:lnTo>
                  <a:close/>
                </a:path>
                <a:path w="4665980" h="621029">
                  <a:moveTo>
                    <a:pt x="3555301" y="171653"/>
                  </a:moveTo>
                  <a:lnTo>
                    <a:pt x="3459264" y="171653"/>
                  </a:lnTo>
                  <a:lnTo>
                    <a:pt x="3459264" y="194221"/>
                  </a:lnTo>
                  <a:lnTo>
                    <a:pt x="3555301" y="194221"/>
                  </a:lnTo>
                  <a:lnTo>
                    <a:pt x="3555301" y="171653"/>
                  </a:lnTo>
                  <a:close/>
                </a:path>
                <a:path w="4665980" h="621029">
                  <a:moveTo>
                    <a:pt x="3555301" y="126504"/>
                  </a:moveTo>
                  <a:lnTo>
                    <a:pt x="3459264" y="126504"/>
                  </a:lnTo>
                  <a:lnTo>
                    <a:pt x="3459264" y="149072"/>
                  </a:lnTo>
                  <a:lnTo>
                    <a:pt x="3555301" y="149072"/>
                  </a:lnTo>
                  <a:lnTo>
                    <a:pt x="3555301" y="126504"/>
                  </a:lnTo>
                  <a:close/>
                </a:path>
                <a:path w="4665980" h="621029">
                  <a:moveTo>
                    <a:pt x="3668268" y="47523"/>
                  </a:moveTo>
                  <a:lnTo>
                    <a:pt x="3634384" y="47523"/>
                  </a:lnTo>
                  <a:lnTo>
                    <a:pt x="3634384" y="81356"/>
                  </a:lnTo>
                  <a:lnTo>
                    <a:pt x="3634384" y="358482"/>
                  </a:lnTo>
                  <a:lnTo>
                    <a:pt x="3629329" y="363537"/>
                  </a:lnTo>
                  <a:lnTo>
                    <a:pt x="3616871" y="363537"/>
                  </a:lnTo>
                  <a:lnTo>
                    <a:pt x="3611816" y="358482"/>
                  </a:lnTo>
                  <a:lnTo>
                    <a:pt x="3611816" y="81356"/>
                  </a:lnTo>
                  <a:lnTo>
                    <a:pt x="3634384" y="81356"/>
                  </a:lnTo>
                  <a:lnTo>
                    <a:pt x="3634384" y="47523"/>
                  </a:lnTo>
                  <a:lnTo>
                    <a:pt x="3611816" y="47523"/>
                  </a:lnTo>
                  <a:lnTo>
                    <a:pt x="3611816" y="13639"/>
                  </a:lnTo>
                  <a:lnTo>
                    <a:pt x="3579622" y="13639"/>
                  </a:lnTo>
                  <a:lnTo>
                    <a:pt x="3579622" y="363537"/>
                  </a:lnTo>
                  <a:lnTo>
                    <a:pt x="3323132" y="363537"/>
                  </a:lnTo>
                  <a:lnTo>
                    <a:pt x="3318078" y="358482"/>
                  </a:lnTo>
                  <a:lnTo>
                    <a:pt x="3318078" y="47523"/>
                  </a:lnTo>
                  <a:lnTo>
                    <a:pt x="3577882" y="47523"/>
                  </a:lnTo>
                  <a:lnTo>
                    <a:pt x="3577882" y="356196"/>
                  </a:lnTo>
                  <a:lnTo>
                    <a:pt x="3578479" y="360172"/>
                  </a:lnTo>
                  <a:lnTo>
                    <a:pt x="3579622" y="363537"/>
                  </a:lnTo>
                  <a:lnTo>
                    <a:pt x="3579622" y="13639"/>
                  </a:lnTo>
                  <a:lnTo>
                    <a:pt x="3284194" y="13639"/>
                  </a:lnTo>
                  <a:lnTo>
                    <a:pt x="3284194" y="352234"/>
                  </a:lnTo>
                  <a:lnTo>
                    <a:pt x="3287750" y="369785"/>
                  </a:lnTo>
                  <a:lnTo>
                    <a:pt x="3297466" y="384149"/>
                  </a:lnTo>
                  <a:lnTo>
                    <a:pt x="3311842" y="393865"/>
                  </a:lnTo>
                  <a:lnTo>
                    <a:pt x="3329394" y="397421"/>
                  </a:lnTo>
                  <a:lnTo>
                    <a:pt x="3623081" y="397421"/>
                  </a:lnTo>
                  <a:lnTo>
                    <a:pt x="3640620" y="393865"/>
                  </a:lnTo>
                  <a:lnTo>
                    <a:pt x="3654983" y="384149"/>
                  </a:lnTo>
                  <a:lnTo>
                    <a:pt x="3664699" y="369785"/>
                  </a:lnTo>
                  <a:lnTo>
                    <a:pt x="3665969" y="363537"/>
                  </a:lnTo>
                  <a:lnTo>
                    <a:pt x="3668268" y="352234"/>
                  </a:lnTo>
                  <a:lnTo>
                    <a:pt x="3668268" y="81356"/>
                  </a:lnTo>
                  <a:lnTo>
                    <a:pt x="3668268" y="47523"/>
                  </a:lnTo>
                  <a:close/>
                </a:path>
                <a:path w="4665980" h="621029">
                  <a:moveTo>
                    <a:pt x="3933736" y="478040"/>
                  </a:moveTo>
                  <a:lnTo>
                    <a:pt x="3837889" y="478040"/>
                  </a:lnTo>
                  <a:lnTo>
                    <a:pt x="3837889" y="500608"/>
                  </a:lnTo>
                  <a:lnTo>
                    <a:pt x="3933736" y="500608"/>
                  </a:lnTo>
                  <a:lnTo>
                    <a:pt x="3933736" y="478040"/>
                  </a:lnTo>
                  <a:close/>
                </a:path>
                <a:path w="4665980" h="621029">
                  <a:moveTo>
                    <a:pt x="3933736" y="432892"/>
                  </a:moveTo>
                  <a:lnTo>
                    <a:pt x="3837889" y="432892"/>
                  </a:lnTo>
                  <a:lnTo>
                    <a:pt x="3837889" y="455460"/>
                  </a:lnTo>
                  <a:lnTo>
                    <a:pt x="3933736" y="455460"/>
                  </a:lnTo>
                  <a:lnTo>
                    <a:pt x="3933736" y="432892"/>
                  </a:lnTo>
                  <a:close/>
                </a:path>
                <a:path w="4665980" h="621029">
                  <a:moveTo>
                    <a:pt x="3933736" y="297459"/>
                  </a:moveTo>
                  <a:lnTo>
                    <a:pt x="3837889" y="297459"/>
                  </a:lnTo>
                  <a:lnTo>
                    <a:pt x="3837889" y="365175"/>
                  </a:lnTo>
                  <a:lnTo>
                    <a:pt x="3933736" y="365175"/>
                  </a:lnTo>
                  <a:lnTo>
                    <a:pt x="3933736" y="297459"/>
                  </a:lnTo>
                  <a:close/>
                </a:path>
                <a:path w="4665980" h="621029">
                  <a:moveTo>
                    <a:pt x="4052201" y="432892"/>
                  </a:moveTo>
                  <a:lnTo>
                    <a:pt x="3956304" y="432892"/>
                  </a:lnTo>
                  <a:lnTo>
                    <a:pt x="3956304" y="500608"/>
                  </a:lnTo>
                  <a:lnTo>
                    <a:pt x="4052201" y="500608"/>
                  </a:lnTo>
                  <a:lnTo>
                    <a:pt x="4052201" y="432892"/>
                  </a:lnTo>
                  <a:close/>
                </a:path>
                <a:path w="4665980" h="621029">
                  <a:moveTo>
                    <a:pt x="4052201" y="387743"/>
                  </a:moveTo>
                  <a:lnTo>
                    <a:pt x="3837889" y="387743"/>
                  </a:lnTo>
                  <a:lnTo>
                    <a:pt x="3837889" y="410311"/>
                  </a:lnTo>
                  <a:lnTo>
                    <a:pt x="4052201" y="410311"/>
                  </a:lnTo>
                  <a:lnTo>
                    <a:pt x="4052201" y="387743"/>
                  </a:lnTo>
                  <a:close/>
                </a:path>
                <a:path w="4665980" h="621029">
                  <a:moveTo>
                    <a:pt x="4052201" y="342607"/>
                  </a:moveTo>
                  <a:lnTo>
                    <a:pt x="3956304" y="342607"/>
                  </a:lnTo>
                  <a:lnTo>
                    <a:pt x="3956304" y="365175"/>
                  </a:lnTo>
                  <a:lnTo>
                    <a:pt x="4052201" y="365175"/>
                  </a:lnTo>
                  <a:lnTo>
                    <a:pt x="4052201" y="342607"/>
                  </a:lnTo>
                  <a:close/>
                </a:path>
                <a:path w="4665980" h="621029">
                  <a:moveTo>
                    <a:pt x="4052201" y="297459"/>
                  </a:moveTo>
                  <a:lnTo>
                    <a:pt x="3956304" y="297459"/>
                  </a:lnTo>
                  <a:lnTo>
                    <a:pt x="3956304" y="320027"/>
                  </a:lnTo>
                  <a:lnTo>
                    <a:pt x="4052201" y="320027"/>
                  </a:lnTo>
                  <a:lnTo>
                    <a:pt x="4052201" y="297459"/>
                  </a:lnTo>
                  <a:close/>
                </a:path>
                <a:path w="4665980" h="621029">
                  <a:moveTo>
                    <a:pt x="4052201" y="252310"/>
                  </a:moveTo>
                  <a:lnTo>
                    <a:pt x="3837889" y="252310"/>
                  </a:lnTo>
                  <a:lnTo>
                    <a:pt x="3837889" y="274878"/>
                  </a:lnTo>
                  <a:lnTo>
                    <a:pt x="4052201" y="274878"/>
                  </a:lnTo>
                  <a:lnTo>
                    <a:pt x="4052201" y="252310"/>
                  </a:lnTo>
                  <a:close/>
                </a:path>
                <a:path w="4665980" h="621029">
                  <a:moveTo>
                    <a:pt x="4164965" y="218427"/>
                  </a:moveTo>
                  <a:lnTo>
                    <a:pt x="4131132" y="218427"/>
                  </a:lnTo>
                  <a:lnTo>
                    <a:pt x="4131132" y="252310"/>
                  </a:lnTo>
                  <a:lnTo>
                    <a:pt x="4131132" y="529386"/>
                  </a:lnTo>
                  <a:lnTo>
                    <a:pt x="4126065" y="534492"/>
                  </a:lnTo>
                  <a:lnTo>
                    <a:pt x="4113669" y="534492"/>
                  </a:lnTo>
                  <a:lnTo>
                    <a:pt x="4108602" y="529386"/>
                  </a:lnTo>
                  <a:lnTo>
                    <a:pt x="4108602" y="252310"/>
                  </a:lnTo>
                  <a:lnTo>
                    <a:pt x="4131132" y="252310"/>
                  </a:lnTo>
                  <a:lnTo>
                    <a:pt x="4131132" y="218427"/>
                  </a:lnTo>
                  <a:lnTo>
                    <a:pt x="4108602" y="218427"/>
                  </a:lnTo>
                  <a:lnTo>
                    <a:pt x="4108602" y="184594"/>
                  </a:lnTo>
                  <a:lnTo>
                    <a:pt x="4076458" y="184594"/>
                  </a:lnTo>
                  <a:lnTo>
                    <a:pt x="4076458" y="534492"/>
                  </a:lnTo>
                  <a:lnTo>
                    <a:pt x="3820376" y="534492"/>
                  </a:lnTo>
                  <a:lnTo>
                    <a:pt x="3815308" y="529386"/>
                  </a:lnTo>
                  <a:lnTo>
                    <a:pt x="3815308" y="218427"/>
                  </a:lnTo>
                  <a:lnTo>
                    <a:pt x="4074718" y="218427"/>
                  </a:lnTo>
                  <a:lnTo>
                    <a:pt x="4074718" y="527151"/>
                  </a:lnTo>
                  <a:lnTo>
                    <a:pt x="4075315" y="531075"/>
                  </a:lnTo>
                  <a:lnTo>
                    <a:pt x="4076458" y="534492"/>
                  </a:lnTo>
                  <a:lnTo>
                    <a:pt x="4076458" y="184594"/>
                  </a:lnTo>
                  <a:lnTo>
                    <a:pt x="3781475" y="184594"/>
                  </a:lnTo>
                  <a:lnTo>
                    <a:pt x="3781475" y="523176"/>
                  </a:lnTo>
                  <a:lnTo>
                    <a:pt x="3785031" y="540727"/>
                  </a:lnTo>
                  <a:lnTo>
                    <a:pt x="3794722" y="555078"/>
                  </a:lnTo>
                  <a:lnTo>
                    <a:pt x="3809060" y="564769"/>
                  </a:lnTo>
                  <a:lnTo>
                    <a:pt x="3826573" y="568325"/>
                  </a:lnTo>
                  <a:lnTo>
                    <a:pt x="4119867" y="568325"/>
                  </a:lnTo>
                  <a:lnTo>
                    <a:pt x="4161396" y="540727"/>
                  </a:lnTo>
                  <a:lnTo>
                    <a:pt x="4164965" y="523176"/>
                  </a:lnTo>
                  <a:lnTo>
                    <a:pt x="4164965" y="252310"/>
                  </a:lnTo>
                  <a:lnTo>
                    <a:pt x="4164965" y="218427"/>
                  </a:lnTo>
                  <a:close/>
                </a:path>
                <a:path w="4665980" h="621029">
                  <a:moveTo>
                    <a:pt x="4434395" y="248691"/>
                  </a:moveTo>
                  <a:lnTo>
                    <a:pt x="4338498" y="248691"/>
                  </a:lnTo>
                  <a:lnTo>
                    <a:pt x="4338498" y="271259"/>
                  </a:lnTo>
                  <a:lnTo>
                    <a:pt x="4434395" y="271259"/>
                  </a:lnTo>
                  <a:lnTo>
                    <a:pt x="4434395" y="248691"/>
                  </a:lnTo>
                  <a:close/>
                </a:path>
                <a:path w="4665980" h="621029">
                  <a:moveTo>
                    <a:pt x="4434395" y="113017"/>
                  </a:moveTo>
                  <a:lnTo>
                    <a:pt x="4338498" y="113017"/>
                  </a:lnTo>
                  <a:lnTo>
                    <a:pt x="4338498" y="180835"/>
                  </a:lnTo>
                  <a:lnTo>
                    <a:pt x="4434395" y="180835"/>
                  </a:lnTo>
                  <a:lnTo>
                    <a:pt x="4434395" y="113017"/>
                  </a:lnTo>
                  <a:close/>
                </a:path>
                <a:path w="4665980" h="621029">
                  <a:moveTo>
                    <a:pt x="4552797" y="248691"/>
                  </a:moveTo>
                  <a:lnTo>
                    <a:pt x="4456963" y="248691"/>
                  </a:lnTo>
                  <a:lnTo>
                    <a:pt x="4456963" y="316509"/>
                  </a:lnTo>
                  <a:lnTo>
                    <a:pt x="4552797" y="316509"/>
                  </a:lnTo>
                  <a:lnTo>
                    <a:pt x="4552797" y="248691"/>
                  </a:lnTo>
                  <a:close/>
                </a:path>
                <a:path w="4665980" h="621029">
                  <a:moveTo>
                    <a:pt x="4552797" y="158254"/>
                  </a:moveTo>
                  <a:lnTo>
                    <a:pt x="4456963" y="158254"/>
                  </a:lnTo>
                  <a:lnTo>
                    <a:pt x="4456963" y="180822"/>
                  </a:lnTo>
                  <a:lnTo>
                    <a:pt x="4552797" y="180822"/>
                  </a:lnTo>
                  <a:lnTo>
                    <a:pt x="4552797" y="158254"/>
                  </a:lnTo>
                  <a:close/>
                </a:path>
                <a:path w="4665980" h="621029">
                  <a:moveTo>
                    <a:pt x="4552797" y="113017"/>
                  </a:moveTo>
                  <a:lnTo>
                    <a:pt x="4456963" y="113017"/>
                  </a:lnTo>
                  <a:lnTo>
                    <a:pt x="4456963" y="135648"/>
                  </a:lnTo>
                  <a:lnTo>
                    <a:pt x="4552797" y="135648"/>
                  </a:lnTo>
                  <a:lnTo>
                    <a:pt x="4552797" y="113017"/>
                  </a:lnTo>
                  <a:close/>
                </a:path>
                <a:path w="4665980" h="621029">
                  <a:moveTo>
                    <a:pt x="4552810" y="203454"/>
                  </a:moveTo>
                  <a:lnTo>
                    <a:pt x="4338498" y="203454"/>
                  </a:lnTo>
                  <a:lnTo>
                    <a:pt x="4338498" y="226072"/>
                  </a:lnTo>
                  <a:lnTo>
                    <a:pt x="4552810" y="226072"/>
                  </a:lnTo>
                  <a:lnTo>
                    <a:pt x="4552810" y="203454"/>
                  </a:lnTo>
                  <a:close/>
                </a:path>
                <a:path w="4665980" h="621029">
                  <a:moveTo>
                    <a:pt x="4552810" y="67818"/>
                  </a:moveTo>
                  <a:lnTo>
                    <a:pt x="4338498" y="67818"/>
                  </a:lnTo>
                  <a:lnTo>
                    <a:pt x="4338498" y="90385"/>
                  </a:lnTo>
                  <a:lnTo>
                    <a:pt x="4552810" y="90385"/>
                  </a:lnTo>
                  <a:lnTo>
                    <a:pt x="4552810" y="67818"/>
                  </a:lnTo>
                  <a:close/>
                </a:path>
                <a:path w="4665980" h="621029">
                  <a:moveTo>
                    <a:pt x="4665611" y="33883"/>
                  </a:moveTo>
                  <a:lnTo>
                    <a:pt x="4631779" y="33883"/>
                  </a:lnTo>
                  <a:lnTo>
                    <a:pt x="4631779" y="67818"/>
                  </a:lnTo>
                  <a:lnTo>
                    <a:pt x="4631779" y="345338"/>
                  </a:lnTo>
                  <a:lnTo>
                    <a:pt x="4626724" y="350393"/>
                  </a:lnTo>
                  <a:lnTo>
                    <a:pt x="4614316" y="350393"/>
                  </a:lnTo>
                  <a:lnTo>
                    <a:pt x="4609211" y="345338"/>
                  </a:lnTo>
                  <a:lnTo>
                    <a:pt x="4609211" y="67818"/>
                  </a:lnTo>
                  <a:lnTo>
                    <a:pt x="4631779" y="67818"/>
                  </a:lnTo>
                  <a:lnTo>
                    <a:pt x="4631779" y="33883"/>
                  </a:lnTo>
                  <a:lnTo>
                    <a:pt x="4609211" y="33883"/>
                  </a:lnTo>
                  <a:lnTo>
                    <a:pt x="4609211" y="0"/>
                  </a:lnTo>
                  <a:lnTo>
                    <a:pt x="4577067" y="0"/>
                  </a:lnTo>
                  <a:lnTo>
                    <a:pt x="4577067" y="350393"/>
                  </a:lnTo>
                  <a:lnTo>
                    <a:pt x="4321035" y="350393"/>
                  </a:lnTo>
                  <a:lnTo>
                    <a:pt x="4315968" y="345338"/>
                  </a:lnTo>
                  <a:lnTo>
                    <a:pt x="4315968" y="33883"/>
                  </a:lnTo>
                  <a:lnTo>
                    <a:pt x="4575378" y="33883"/>
                  </a:lnTo>
                  <a:lnTo>
                    <a:pt x="4575378" y="343052"/>
                  </a:lnTo>
                  <a:lnTo>
                    <a:pt x="4575975" y="347014"/>
                  </a:lnTo>
                  <a:lnTo>
                    <a:pt x="4577067" y="350393"/>
                  </a:lnTo>
                  <a:lnTo>
                    <a:pt x="4577067" y="0"/>
                  </a:lnTo>
                  <a:lnTo>
                    <a:pt x="4282084" y="0"/>
                  </a:lnTo>
                  <a:lnTo>
                    <a:pt x="4282084" y="339077"/>
                  </a:lnTo>
                  <a:lnTo>
                    <a:pt x="4285640" y="356666"/>
                  </a:lnTo>
                  <a:lnTo>
                    <a:pt x="4295356" y="371043"/>
                  </a:lnTo>
                  <a:lnTo>
                    <a:pt x="4309707" y="380771"/>
                  </a:lnTo>
                  <a:lnTo>
                    <a:pt x="4327233" y="384327"/>
                  </a:lnTo>
                  <a:lnTo>
                    <a:pt x="4620514" y="384327"/>
                  </a:lnTo>
                  <a:lnTo>
                    <a:pt x="4638027" y="380771"/>
                  </a:lnTo>
                  <a:lnTo>
                    <a:pt x="4652365" y="371043"/>
                  </a:lnTo>
                  <a:lnTo>
                    <a:pt x="4662043" y="356666"/>
                  </a:lnTo>
                  <a:lnTo>
                    <a:pt x="4663313" y="350393"/>
                  </a:lnTo>
                  <a:lnTo>
                    <a:pt x="4665611" y="339077"/>
                  </a:lnTo>
                  <a:lnTo>
                    <a:pt x="4665611" y="67818"/>
                  </a:lnTo>
                  <a:lnTo>
                    <a:pt x="4665611" y="33883"/>
                  </a:lnTo>
                  <a:close/>
                </a:path>
              </a:pathLst>
            </a:custGeom>
            <a:solidFill>
              <a:srgbClr val="244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22123" y="6086373"/>
              <a:ext cx="824865" cy="384810"/>
            </a:xfrm>
            <a:custGeom>
              <a:avLst/>
              <a:gdLst/>
              <a:ahLst/>
              <a:cxnLst/>
              <a:rect l="l" t="t" r="r" b="b"/>
              <a:pathLst>
                <a:path w="824865" h="384810">
                  <a:moveTo>
                    <a:pt x="95897" y="122986"/>
                  </a:moveTo>
                  <a:lnTo>
                    <a:pt x="0" y="122986"/>
                  </a:lnTo>
                  <a:lnTo>
                    <a:pt x="0" y="145605"/>
                  </a:lnTo>
                  <a:lnTo>
                    <a:pt x="95897" y="145605"/>
                  </a:lnTo>
                  <a:lnTo>
                    <a:pt x="95897" y="122986"/>
                  </a:lnTo>
                  <a:close/>
                </a:path>
                <a:path w="824865" h="384810">
                  <a:moveTo>
                    <a:pt x="95897" y="77787"/>
                  </a:moveTo>
                  <a:lnTo>
                    <a:pt x="0" y="77787"/>
                  </a:lnTo>
                  <a:lnTo>
                    <a:pt x="0" y="100355"/>
                  </a:lnTo>
                  <a:lnTo>
                    <a:pt x="95897" y="100355"/>
                  </a:lnTo>
                  <a:lnTo>
                    <a:pt x="95897" y="77787"/>
                  </a:lnTo>
                  <a:close/>
                </a:path>
                <a:path w="824865" h="384810">
                  <a:moveTo>
                    <a:pt x="592836" y="293941"/>
                  </a:moveTo>
                  <a:lnTo>
                    <a:pt x="496836" y="293941"/>
                  </a:lnTo>
                  <a:lnTo>
                    <a:pt x="496836" y="316509"/>
                  </a:lnTo>
                  <a:lnTo>
                    <a:pt x="592836" y="316509"/>
                  </a:lnTo>
                  <a:lnTo>
                    <a:pt x="592836" y="293941"/>
                  </a:lnTo>
                  <a:close/>
                </a:path>
                <a:path w="824865" h="384810">
                  <a:moveTo>
                    <a:pt x="592836" y="248691"/>
                  </a:moveTo>
                  <a:lnTo>
                    <a:pt x="496836" y="248691"/>
                  </a:lnTo>
                  <a:lnTo>
                    <a:pt x="496836" y="271310"/>
                  </a:lnTo>
                  <a:lnTo>
                    <a:pt x="592836" y="271310"/>
                  </a:lnTo>
                  <a:lnTo>
                    <a:pt x="592836" y="248691"/>
                  </a:lnTo>
                  <a:close/>
                </a:path>
                <a:path w="824865" h="384810">
                  <a:moveTo>
                    <a:pt x="592836" y="113068"/>
                  </a:moveTo>
                  <a:lnTo>
                    <a:pt x="496836" y="113068"/>
                  </a:lnTo>
                  <a:lnTo>
                    <a:pt x="496836" y="180886"/>
                  </a:lnTo>
                  <a:lnTo>
                    <a:pt x="592836" y="180886"/>
                  </a:lnTo>
                  <a:lnTo>
                    <a:pt x="592836" y="113068"/>
                  </a:lnTo>
                  <a:close/>
                </a:path>
                <a:path w="824865" h="384810">
                  <a:moveTo>
                    <a:pt x="711441" y="248691"/>
                  </a:moveTo>
                  <a:lnTo>
                    <a:pt x="615454" y="248691"/>
                  </a:lnTo>
                  <a:lnTo>
                    <a:pt x="615454" y="316509"/>
                  </a:lnTo>
                  <a:lnTo>
                    <a:pt x="711441" y="316509"/>
                  </a:lnTo>
                  <a:lnTo>
                    <a:pt x="711441" y="248691"/>
                  </a:lnTo>
                  <a:close/>
                </a:path>
                <a:path w="824865" h="384810">
                  <a:moveTo>
                    <a:pt x="711441" y="203504"/>
                  </a:moveTo>
                  <a:lnTo>
                    <a:pt x="496836" y="203504"/>
                  </a:lnTo>
                  <a:lnTo>
                    <a:pt x="496836" y="226072"/>
                  </a:lnTo>
                  <a:lnTo>
                    <a:pt x="711441" y="226072"/>
                  </a:lnTo>
                  <a:lnTo>
                    <a:pt x="711441" y="203504"/>
                  </a:lnTo>
                  <a:close/>
                </a:path>
                <a:path w="824865" h="384810">
                  <a:moveTo>
                    <a:pt x="711441" y="158254"/>
                  </a:moveTo>
                  <a:lnTo>
                    <a:pt x="615454" y="158254"/>
                  </a:lnTo>
                  <a:lnTo>
                    <a:pt x="615454" y="180873"/>
                  </a:lnTo>
                  <a:lnTo>
                    <a:pt x="711441" y="180873"/>
                  </a:lnTo>
                  <a:lnTo>
                    <a:pt x="711441" y="158254"/>
                  </a:lnTo>
                  <a:close/>
                </a:path>
                <a:path w="824865" h="384810">
                  <a:moveTo>
                    <a:pt x="711441" y="113068"/>
                  </a:moveTo>
                  <a:lnTo>
                    <a:pt x="615454" y="113068"/>
                  </a:lnTo>
                  <a:lnTo>
                    <a:pt x="615454" y="135636"/>
                  </a:lnTo>
                  <a:lnTo>
                    <a:pt x="711441" y="135636"/>
                  </a:lnTo>
                  <a:lnTo>
                    <a:pt x="711441" y="113068"/>
                  </a:lnTo>
                  <a:close/>
                </a:path>
                <a:path w="824865" h="384810">
                  <a:moveTo>
                    <a:pt x="711441" y="67818"/>
                  </a:moveTo>
                  <a:lnTo>
                    <a:pt x="496836" y="67818"/>
                  </a:lnTo>
                  <a:lnTo>
                    <a:pt x="496836" y="90436"/>
                  </a:lnTo>
                  <a:lnTo>
                    <a:pt x="711441" y="90436"/>
                  </a:lnTo>
                  <a:lnTo>
                    <a:pt x="711441" y="67818"/>
                  </a:lnTo>
                  <a:close/>
                </a:path>
                <a:path w="824865" h="384810">
                  <a:moveTo>
                    <a:pt x="824407" y="33934"/>
                  </a:moveTo>
                  <a:lnTo>
                    <a:pt x="790524" y="33934"/>
                  </a:lnTo>
                  <a:lnTo>
                    <a:pt x="790524" y="67818"/>
                  </a:lnTo>
                  <a:lnTo>
                    <a:pt x="790524" y="345338"/>
                  </a:lnTo>
                  <a:lnTo>
                    <a:pt x="785456" y="350443"/>
                  </a:lnTo>
                  <a:lnTo>
                    <a:pt x="773010" y="350443"/>
                  </a:lnTo>
                  <a:lnTo>
                    <a:pt x="767943" y="345338"/>
                  </a:lnTo>
                  <a:lnTo>
                    <a:pt x="767943" y="67818"/>
                  </a:lnTo>
                  <a:lnTo>
                    <a:pt x="790524" y="67818"/>
                  </a:lnTo>
                  <a:lnTo>
                    <a:pt x="790524" y="33934"/>
                  </a:lnTo>
                  <a:lnTo>
                    <a:pt x="767943" y="33934"/>
                  </a:lnTo>
                  <a:lnTo>
                    <a:pt x="767943" y="0"/>
                  </a:lnTo>
                  <a:lnTo>
                    <a:pt x="735749" y="0"/>
                  </a:lnTo>
                  <a:lnTo>
                    <a:pt x="735749" y="350443"/>
                  </a:lnTo>
                  <a:lnTo>
                    <a:pt x="479323" y="350443"/>
                  </a:lnTo>
                  <a:lnTo>
                    <a:pt x="474218" y="345338"/>
                  </a:lnTo>
                  <a:lnTo>
                    <a:pt x="474218" y="33934"/>
                  </a:lnTo>
                  <a:lnTo>
                    <a:pt x="734060" y="33934"/>
                  </a:lnTo>
                  <a:lnTo>
                    <a:pt x="734060" y="343103"/>
                  </a:lnTo>
                  <a:lnTo>
                    <a:pt x="734606" y="347014"/>
                  </a:lnTo>
                  <a:lnTo>
                    <a:pt x="735749" y="350443"/>
                  </a:lnTo>
                  <a:lnTo>
                    <a:pt x="735749" y="0"/>
                  </a:lnTo>
                  <a:lnTo>
                    <a:pt x="440334" y="0"/>
                  </a:lnTo>
                  <a:lnTo>
                    <a:pt x="440334" y="339128"/>
                  </a:lnTo>
                  <a:lnTo>
                    <a:pt x="443890" y="356679"/>
                  </a:lnTo>
                  <a:lnTo>
                    <a:pt x="453605" y="371055"/>
                  </a:lnTo>
                  <a:lnTo>
                    <a:pt x="467969" y="380771"/>
                  </a:lnTo>
                  <a:lnTo>
                    <a:pt x="485521" y="384327"/>
                  </a:lnTo>
                  <a:lnTo>
                    <a:pt x="779259" y="384327"/>
                  </a:lnTo>
                  <a:lnTo>
                    <a:pt x="820839" y="356679"/>
                  </a:lnTo>
                  <a:lnTo>
                    <a:pt x="824407" y="339128"/>
                  </a:lnTo>
                  <a:lnTo>
                    <a:pt x="824407" y="67818"/>
                  </a:lnTo>
                  <a:lnTo>
                    <a:pt x="824407" y="33934"/>
                  </a:lnTo>
                  <a:close/>
                </a:path>
              </a:pathLst>
            </a:custGeom>
            <a:solidFill>
              <a:srgbClr val="244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0212" y="3867353"/>
              <a:ext cx="2442210" cy="445770"/>
            </a:xfrm>
            <a:custGeom>
              <a:avLst/>
              <a:gdLst/>
              <a:ahLst/>
              <a:cxnLst/>
              <a:rect l="l" t="t" r="r" b="b"/>
              <a:pathLst>
                <a:path w="2442209" h="445770">
                  <a:moveTo>
                    <a:pt x="2441676" y="0"/>
                  </a:moveTo>
                  <a:lnTo>
                    <a:pt x="0" y="0"/>
                  </a:lnTo>
                  <a:lnTo>
                    <a:pt x="0" y="445592"/>
                  </a:lnTo>
                  <a:lnTo>
                    <a:pt x="2441676" y="445592"/>
                  </a:lnTo>
                  <a:lnTo>
                    <a:pt x="244167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00212" y="3867353"/>
              <a:ext cx="2442210" cy="445770"/>
            </a:xfrm>
            <a:custGeom>
              <a:avLst/>
              <a:gdLst/>
              <a:ahLst/>
              <a:cxnLst/>
              <a:rect l="l" t="t" r="r" b="b"/>
              <a:pathLst>
                <a:path w="2442209" h="445770">
                  <a:moveTo>
                    <a:pt x="0" y="0"/>
                  </a:moveTo>
                  <a:lnTo>
                    <a:pt x="2441676" y="0"/>
                  </a:lnTo>
                  <a:lnTo>
                    <a:pt x="2441676" y="445592"/>
                  </a:lnTo>
                  <a:lnTo>
                    <a:pt x="0" y="44559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761398" y="2068917"/>
            <a:ext cx="1282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300839" y="2052304"/>
            <a:ext cx="831215" cy="366395"/>
            <a:chOff x="4300839" y="2052304"/>
            <a:chExt cx="831215" cy="366395"/>
          </a:xfrm>
        </p:grpSpPr>
        <p:sp>
          <p:nvSpPr>
            <p:cNvPr id="50" name="object 50"/>
            <p:cNvSpPr/>
            <p:nvPr/>
          </p:nvSpPr>
          <p:spPr>
            <a:xfrm>
              <a:off x="4307725" y="2059190"/>
              <a:ext cx="817880" cy="352425"/>
            </a:xfrm>
            <a:custGeom>
              <a:avLst/>
              <a:gdLst/>
              <a:ahLst/>
              <a:cxnLst/>
              <a:rect l="l" t="t" r="r" b="b"/>
              <a:pathLst>
                <a:path w="817879" h="352425">
                  <a:moveTo>
                    <a:pt x="817410" y="0"/>
                  </a:moveTo>
                  <a:lnTo>
                    <a:pt x="0" y="0"/>
                  </a:lnTo>
                  <a:lnTo>
                    <a:pt x="0" y="352425"/>
                  </a:lnTo>
                  <a:lnTo>
                    <a:pt x="817410" y="352425"/>
                  </a:lnTo>
                  <a:lnTo>
                    <a:pt x="81741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07725" y="2059190"/>
              <a:ext cx="817880" cy="352425"/>
            </a:xfrm>
            <a:custGeom>
              <a:avLst/>
              <a:gdLst/>
              <a:ahLst/>
              <a:cxnLst/>
              <a:rect l="l" t="t" r="r" b="b"/>
              <a:pathLst>
                <a:path w="817879" h="352425">
                  <a:moveTo>
                    <a:pt x="0" y="0"/>
                  </a:moveTo>
                  <a:lnTo>
                    <a:pt x="817410" y="0"/>
                  </a:lnTo>
                  <a:lnTo>
                    <a:pt x="817410" y="352425"/>
                  </a:lnTo>
                  <a:lnTo>
                    <a:pt x="0" y="352425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511642" y="2005314"/>
            <a:ext cx="715645" cy="419100"/>
            <a:chOff x="6511642" y="2005314"/>
            <a:chExt cx="715645" cy="419100"/>
          </a:xfrm>
        </p:grpSpPr>
        <p:sp>
          <p:nvSpPr>
            <p:cNvPr id="53" name="object 53"/>
            <p:cNvSpPr/>
            <p:nvPr/>
          </p:nvSpPr>
          <p:spPr>
            <a:xfrm>
              <a:off x="6518528" y="2012200"/>
              <a:ext cx="701675" cy="405130"/>
            </a:xfrm>
            <a:custGeom>
              <a:avLst/>
              <a:gdLst/>
              <a:ahLst/>
              <a:cxnLst/>
              <a:rect l="l" t="t" r="r" b="b"/>
              <a:pathLst>
                <a:path w="701675" h="405130">
                  <a:moveTo>
                    <a:pt x="70152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701522" y="405066"/>
                  </a:lnTo>
                  <a:lnTo>
                    <a:pt x="701522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18528" y="2012200"/>
              <a:ext cx="701675" cy="405130"/>
            </a:xfrm>
            <a:custGeom>
              <a:avLst/>
              <a:gdLst/>
              <a:ahLst/>
              <a:cxnLst/>
              <a:rect l="l" t="t" r="r" b="b"/>
              <a:pathLst>
                <a:path w="701675" h="405130">
                  <a:moveTo>
                    <a:pt x="0" y="0"/>
                  </a:moveTo>
                  <a:lnTo>
                    <a:pt x="701522" y="0"/>
                  </a:lnTo>
                  <a:lnTo>
                    <a:pt x="701522" y="405066"/>
                  </a:lnTo>
                  <a:lnTo>
                    <a:pt x="0" y="40506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617545" y="2076208"/>
            <a:ext cx="5041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HBase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44495" y="2097136"/>
            <a:ext cx="14922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63625" algn="l"/>
              </a:tabLst>
            </a:pPr>
            <a:r>
              <a:rPr sz="2175" spc="15" baseline="3831" dirty="0">
                <a:solidFill>
                  <a:srgbClr val="FFFFFF"/>
                </a:solidFill>
                <a:latin typeface="Calibri"/>
                <a:cs typeface="Calibri"/>
              </a:rPr>
              <a:t>Hadoo</a:t>
            </a:r>
            <a:r>
              <a:rPr sz="2175" spc="22" baseline="383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175" baseline="383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50" spc="-1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af</a:t>
            </a:r>
            <a:r>
              <a:rPr sz="1450" spc="-1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650574" y="3938642"/>
            <a:ext cx="144843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6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Databricks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71539" y="3917183"/>
            <a:ext cx="354016" cy="340244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8835732" y="1856193"/>
            <a:ext cx="1384935" cy="1587500"/>
            <a:chOff x="8835732" y="1856193"/>
            <a:chExt cx="1384935" cy="1587500"/>
          </a:xfrm>
        </p:grpSpPr>
        <p:sp>
          <p:nvSpPr>
            <p:cNvPr id="60" name="object 60"/>
            <p:cNvSpPr/>
            <p:nvPr/>
          </p:nvSpPr>
          <p:spPr>
            <a:xfrm>
              <a:off x="9542665" y="2217991"/>
              <a:ext cx="0" cy="1217930"/>
            </a:xfrm>
            <a:custGeom>
              <a:avLst/>
              <a:gdLst/>
              <a:ahLst/>
              <a:cxnLst/>
              <a:rect l="l" t="t" r="r" b="b"/>
              <a:pathLst>
                <a:path h="1217929">
                  <a:moveTo>
                    <a:pt x="0" y="1155192"/>
                  </a:moveTo>
                  <a:lnTo>
                    <a:pt x="0" y="1217612"/>
                  </a:lnTo>
                </a:path>
                <a:path h="1217929">
                  <a:moveTo>
                    <a:pt x="0" y="768794"/>
                  </a:moveTo>
                  <a:lnTo>
                    <a:pt x="0" y="819835"/>
                  </a:lnTo>
                </a:path>
                <a:path h="1217929">
                  <a:moveTo>
                    <a:pt x="0" y="383171"/>
                  </a:moveTo>
                  <a:lnTo>
                    <a:pt x="0" y="433387"/>
                  </a:lnTo>
                </a:path>
                <a:path h="1217929">
                  <a:moveTo>
                    <a:pt x="0" y="0"/>
                  </a:moveTo>
                  <a:lnTo>
                    <a:pt x="0" y="47764"/>
                  </a:lnTo>
                </a:path>
              </a:pathLst>
            </a:custGeom>
            <a:ln w="15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42717" y="1863178"/>
              <a:ext cx="1370965" cy="354965"/>
            </a:xfrm>
            <a:custGeom>
              <a:avLst/>
              <a:gdLst/>
              <a:ahLst/>
              <a:cxnLst/>
              <a:rect l="l" t="t" r="r" b="b"/>
              <a:pathLst>
                <a:path w="1370965" h="354964">
                  <a:moveTo>
                    <a:pt x="1370711" y="0"/>
                  </a:moveTo>
                  <a:lnTo>
                    <a:pt x="0" y="0"/>
                  </a:lnTo>
                  <a:lnTo>
                    <a:pt x="0" y="354812"/>
                  </a:lnTo>
                  <a:lnTo>
                    <a:pt x="1370711" y="354812"/>
                  </a:lnTo>
                  <a:lnTo>
                    <a:pt x="1370711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842717" y="1863178"/>
              <a:ext cx="1370965" cy="354965"/>
            </a:xfrm>
            <a:custGeom>
              <a:avLst/>
              <a:gdLst/>
              <a:ahLst/>
              <a:cxnLst/>
              <a:rect l="l" t="t" r="r" b="b"/>
              <a:pathLst>
                <a:path w="1370965" h="354964">
                  <a:moveTo>
                    <a:pt x="0" y="0"/>
                  </a:moveTo>
                  <a:lnTo>
                    <a:pt x="1370711" y="0"/>
                  </a:lnTo>
                  <a:lnTo>
                    <a:pt x="1370711" y="354812"/>
                  </a:lnTo>
                  <a:lnTo>
                    <a:pt x="0" y="354812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154932" y="1902035"/>
            <a:ext cx="746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SparkSQL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171101" y="2258771"/>
            <a:ext cx="1261745" cy="349885"/>
            <a:chOff x="9171101" y="2258771"/>
            <a:chExt cx="1261745" cy="349885"/>
          </a:xfrm>
        </p:grpSpPr>
        <p:sp>
          <p:nvSpPr>
            <p:cNvPr id="65" name="object 65"/>
            <p:cNvSpPr/>
            <p:nvPr/>
          </p:nvSpPr>
          <p:spPr>
            <a:xfrm>
              <a:off x="9178086" y="2265756"/>
              <a:ext cx="1247775" cy="335915"/>
            </a:xfrm>
            <a:custGeom>
              <a:avLst/>
              <a:gdLst/>
              <a:ahLst/>
              <a:cxnLst/>
              <a:rect l="l" t="t" r="r" b="b"/>
              <a:pathLst>
                <a:path w="1247775" h="335914">
                  <a:moveTo>
                    <a:pt x="1247571" y="0"/>
                  </a:moveTo>
                  <a:lnTo>
                    <a:pt x="0" y="0"/>
                  </a:lnTo>
                  <a:lnTo>
                    <a:pt x="0" y="335406"/>
                  </a:lnTo>
                  <a:lnTo>
                    <a:pt x="1247571" y="335406"/>
                  </a:lnTo>
                  <a:lnTo>
                    <a:pt x="1247571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178086" y="2265756"/>
              <a:ext cx="1247775" cy="335915"/>
            </a:xfrm>
            <a:custGeom>
              <a:avLst/>
              <a:gdLst/>
              <a:ahLst/>
              <a:cxnLst/>
              <a:rect l="l" t="t" r="r" b="b"/>
              <a:pathLst>
                <a:path w="1247775" h="335914">
                  <a:moveTo>
                    <a:pt x="0" y="0"/>
                  </a:moveTo>
                  <a:lnTo>
                    <a:pt x="1247571" y="0"/>
                  </a:lnTo>
                  <a:lnTo>
                    <a:pt x="1247571" y="335406"/>
                  </a:lnTo>
                  <a:lnTo>
                    <a:pt x="0" y="33540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332818" y="2294937"/>
            <a:ext cx="9391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DataFrames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840596" y="2644394"/>
            <a:ext cx="1346835" cy="349885"/>
            <a:chOff x="8840596" y="2644394"/>
            <a:chExt cx="1346835" cy="349885"/>
          </a:xfrm>
        </p:grpSpPr>
        <p:sp>
          <p:nvSpPr>
            <p:cNvPr id="69" name="object 69"/>
            <p:cNvSpPr/>
            <p:nvPr/>
          </p:nvSpPr>
          <p:spPr>
            <a:xfrm>
              <a:off x="8847581" y="2651379"/>
              <a:ext cx="1332865" cy="335915"/>
            </a:xfrm>
            <a:custGeom>
              <a:avLst/>
              <a:gdLst/>
              <a:ahLst/>
              <a:cxnLst/>
              <a:rect l="l" t="t" r="r" b="b"/>
              <a:pathLst>
                <a:path w="1332865" h="335914">
                  <a:moveTo>
                    <a:pt x="1332610" y="0"/>
                  </a:moveTo>
                  <a:lnTo>
                    <a:pt x="0" y="0"/>
                  </a:lnTo>
                  <a:lnTo>
                    <a:pt x="0" y="335407"/>
                  </a:lnTo>
                  <a:lnTo>
                    <a:pt x="1332610" y="335407"/>
                  </a:lnTo>
                  <a:lnTo>
                    <a:pt x="133261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847581" y="2651379"/>
              <a:ext cx="1332865" cy="335915"/>
            </a:xfrm>
            <a:custGeom>
              <a:avLst/>
              <a:gdLst/>
              <a:ahLst/>
              <a:cxnLst/>
              <a:rect l="l" t="t" r="r" b="b"/>
              <a:pathLst>
                <a:path w="1332865" h="335914">
                  <a:moveTo>
                    <a:pt x="0" y="0"/>
                  </a:moveTo>
                  <a:lnTo>
                    <a:pt x="1332610" y="0"/>
                  </a:lnTo>
                  <a:lnTo>
                    <a:pt x="1332610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288937" y="2680885"/>
            <a:ext cx="4508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MLl</a:t>
            </a:r>
            <a:r>
              <a:rPr sz="145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840596" y="3428619"/>
            <a:ext cx="1350010" cy="349885"/>
            <a:chOff x="8840596" y="3428619"/>
            <a:chExt cx="1350010" cy="349885"/>
          </a:xfrm>
        </p:grpSpPr>
        <p:sp>
          <p:nvSpPr>
            <p:cNvPr id="73" name="object 73"/>
            <p:cNvSpPr/>
            <p:nvPr/>
          </p:nvSpPr>
          <p:spPr>
            <a:xfrm>
              <a:off x="8847581" y="3435604"/>
              <a:ext cx="1336040" cy="335915"/>
            </a:xfrm>
            <a:custGeom>
              <a:avLst/>
              <a:gdLst/>
              <a:ahLst/>
              <a:cxnLst/>
              <a:rect l="l" t="t" r="r" b="b"/>
              <a:pathLst>
                <a:path w="1336040" h="335914">
                  <a:moveTo>
                    <a:pt x="1335836" y="0"/>
                  </a:moveTo>
                  <a:lnTo>
                    <a:pt x="0" y="0"/>
                  </a:lnTo>
                  <a:lnTo>
                    <a:pt x="0" y="335356"/>
                  </a:lnTo>
                  <a:lnTo>
                    <a:pt x="1335836" y="335356"/>
                  </a:lnTo>
                  <a:lnTo>
                    <a:pt x="1335836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47581" y="3435604"/>
              <a:ext cx="1336040" cy="335915"/>
            </a:xfrm>
            <a:custGeom>
              <a:avLst/>
              <a:gdLst/>
              <a:ahLst/>
              <a:cxnLst/>
              <a:rect l="l" t="t" r="r" b="b"/>
              <a:pathLst>
                <a:path w="1336040" h="335914">
                  <a:moveTo>
                    <a:pt x="0" y="0"/>
                  </a:moveTo>
                  <a:lnTo>
                    <a:pt x="1335836" y="0"/>
                  </a:lnTo>
                  <a:lnTo>
                    <a:pt x="1335836" y="335356"/>
                  </a:lnTo>
                  <a:lnTo>
                    <a:pt x="0" y="33535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237766" y="3464933"/>
            <a:ext cx="5556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SparkR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9171200" y="3030941"/>
            <a:ext cx="1261745" cy="349250"/>
            <a:chOff x="9171200" y="3030941"/>
            <a:chExt cx="1261745" cy="349250"/>
          </a:xfrm>
        </p:grpSpPr>
        <p:sp>
          <p:nvSpPr>
            <p:cNvPr id="77" name="object 77"/>
            <p:cNvSpPr/>
            <p:nvPr/>
          </p:nvSpPr>
          <p:spPr>
            <a:xfrm>
              <a:off x="9178086" y="3037827"/>
              <a:ext cx="1247775" cy="335915"/>
            </a:xfrm>
            <a:custGeom>
              <a:avLst/>
              <a:gdLst/>
              <a:ahLst/>
              <a:cxnLst/>
              <a:rect l="l" t="t" r="r" b="b"/>
              <a:pathLst>
                <a:path w="1247775" h="335914">
                  <a:moveTo>
                    <a:pt x="1247571" y="0"/>
                  </a:moveTo>
                  <a:lnTo>
                    <a:pt x="0" y="0"/>
                  </a:lnTo>
                  <a:lnTo>
                    <a:pt x="0" y="335356"/>
                  </a:lnTo>
                  <a:lnTo>
                    <a:pt x="1247571" y="335356"/>
                  </a:lnTo>
                  <a:lnTo>
                    <a:pt x="1247571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78086" y="3037827"/>
              <a:ext cx="1247775" cy="335915"/>
            </a:xfrm>
            <a:custGeom>
              <a:avLst/>
              <a:gdLst/>
              <a:ahLst/>
              <a:cxnLst/>
              <a:rect l="l" t="t" r="r" b="b"/>
              <a:pathLst>
                <a:path w="1247775" h="335914">
                  <a:moveTo>
                    <a:pt x="0" y="0"/>
                  </a:moveTo>
                  <a:lnTo>
                    <a:pt x="1247571" y="0"/>
                  </a:lnTo>
                  <a:lnTo>
                    <a:pt x="1247571" y="335356"/>
                  </a:lnTo>
                  <a:lnTo>
                    <a:pt x="0" y="335356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506180" y="3066833"/>
            <a:ext cx="5930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5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aphX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10816" y="3848923"/>
            <a:ext cx="157861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marR="5080" indent="-116839" algn="r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Azure Blob</a:t>
            </a:r>
            <a:r>
              <a:rPr sz="1850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File  System</a:t>
            </a:r>
            <a:r>
              <a:rPr sz="1850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Driver  (abfs[s]:\\)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639781" y="3720588"/>
            <a:ext cx="98679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Windows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126984" y="4004261"/>
            <a:ext cx="149860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 algn="r">
              <a:lnSpc>
                <a:spcPct val="100600"/>
              </a:lnSpc>
              <a:spcBef>
                <a:spcPts val="100"/>
              </a:spcBef>
            </a:pP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850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Storage  Blob</a:t>
            </a:r>
            <a:r>
              <a:rPr sz="1850" spc="-8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50" dirty="0">
                <a:solidFill>
                  <a:srgbClr val="585858"/>
                </a:solidFill>
                <a:latin typeface="Segoe UI"/>
                <a:cs typeface="Segoe UI"/>
              </a:rPr>
              <a:t>Driver  (wasb:\\)</a:t>
            </a:r>
            <a:endParaRPr sz="1850">
              <a:latin typeface="Segoe UI"/>
              <a:cs typeface="Segoe U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569059" y="4980736"/>
            <a:ext cx="6050280" cy="349885"/>
            <a:chOff x="1569059" y="4980736"/>
            <a:chExt cx="6050280" cy="349885"/>
          </a:xfrm>
        </p:grpSpPr>
        <p:sp>
          <p:nvSpPr>
            <p:cNvPr id="84" name="object 84"/>
            <p:cNvSpPr/>
            <p:nvPr/>
          </p:nvSpPr>
          <p:spPr>
            <a:xfrm>
              <a:off x="1576044" y="4987721"/>
              <a:ext cx="6036310" cy="335915"/>
            </a:xfrm>
            <a:custGeom>
              <a:avLst/>
              <a:gdLst/>
              <a:ahLst/>
              <a:cxnLst/>
              <a:rect l="l" t="t" r="r" b="b"/>
              <a:pathLst>
                <a:path w="6036309" h="335914">
                  <a:moveTo>
                    <a:pt x="6036119" y="0"/>
                  </a:moveTo>
                  <a:lnTo>
                    <a:pt x="0" y="0"/>
                  </a:lnTo>
                  <a:lnTo>
                    <a:pt x="0" y="335407"/>
                  </a:lnTo>
                  <a:lnTo>
                    <a:pt x="6036119" y="335407"/>
                  </a:lnTo>
                  <a:lnTo>
                    <a:pt x="603611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76044" y="4987721"/>
              <a:ext cx="6036310" cy="335915"/>
            </a:xfrm>
            <a:custGeom>
              <a:avLst/>
              <a:gdLst/>
              <a:ahLst/>
              <a:cxnLst/>
              <a:rect l="l" t="t" r="r" b="b"/>
              <a:pathLst>
                <a:path w="6036309" h="335914">
                  <a:moveTo>
                    <a:pt x="0" y="0"/>
                  </a:moveTo>
                  <a:lnTo>
                    <a:pt x="6036119" y="0"/>
                  </a:lnTo>
                  <a:lnTo>
                    <a:pt x="6036119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3686581" y="4981924"/>
            <a:ext cx="1812925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5" dirty="0">
                <a:solidFill>
                  <a:srgbClr val="252525"/>
                </a:solidFill>
                <a:latin typeface="Calibri"/>
                <a:cs typeface="Calibri"/>
              </a:rPr>
              <a:t>REST </a:t>
            </a:r>
            <a:r>
              <a:rPr sz="1900" dirty="0">
                <a:solidFill>
                  <a:srgbClr val="252525"/>
                </a:solidFill>
                <a:latin typeface="Calibri"/>
                <a:cs typeface="Calibri"/>
              </a:rPr>
              <a:t>API</a:t>
            </a:r>
            <a:r>
              <a:rPr sz="19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52525"/>
                </a:solidFill>
                <a:latin typeface="Calibri"/>
                <a:cs typeface="Calibri"/>
              </a:rPr>
              <a:t>interface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525193" y="2965056"/>
            <a:ext cx="6483350" cy="2177415"/>
            <a:chOff x="1525193" y="2965056"/>
            <a:chExt cx="6483350" cy="2177415"/>
          </a:xfrm>
        </p:grpSpPr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8200" y="4876800"/>
              <a:ext cx="248340" cy="2413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8088" y="4888509"/>
              <a:ext cx="205727" cy="196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5657" y="4886079"/>
              <a:ext cx="210600" cy="20171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2400" y="4902200"/>
              <a:ext cx="250728" cy="23986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75" y="4911978"/>
              <a:ext cx="205778" cy="19688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2245" y="4909548"/>
              <a:ext cx="210638" cy="20174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824416" y="2972993"/>
              <a:ext cx="5176520" cy="1937385"/>
            </a:xfrm>
            <a:custGeom>
              <a:avLst/>
              <a:gdLst/>
              <a:ahLst/>
              <a:cxnLst/>
              <a:rect l="l" t="t" r="r" b="b"/>
              <a:pathLst>
                <a:path w="5176520" h="1937385">
                  <a:moveTo>
                    <a:pt x="3216960" y="793102"/>
                  </a:moveTo>
                  <a:lnTo>
                    <a:pt x="3216960" y="1915718"/>
                  </a:lnTo>
                </a:path>
                <a:path w="5176520" h="1937385">
                  <a:moveTo>
                    <a:pt x="5175986" y="1096911"/>
                  </a:moveTo>
                  <a:lnTo>
                    <a:pt x="3216960" y="1096911"/>
                  </a:lnTo>
                </a:path>
                <a:path w="5176520" h="1937385">
                  <a:moveTo>
                    <a:pt x="3216821" y="797966"/>
                  </a:moveTo>
                  <a:lnTo>
                    <a:pt x="2451392" y="797966"/>
                  </a:lnTo>
                </a:path>
                <a:path w="5176520" h="1937385">
                  <a:moveTo>
                    <a:pt x="0" y="0"/>
                  </a:moveTo>
                  <a:lnTo>
                    <a:pt x="0" y="1936889"/>
                  </a:lnTo>
                </a:path>
              </a:pathLst>
            </a:custGeom>
            <a:ln w="15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33131" y="3621087"/>
              <a:ext cx="1291590" cy="0"/>
            </a:xfrm>
            <a:custGeom>
              <a:avLst/>
              <a:gdLst/>
              <a:ahLst/>
              <a:cxnLst/>
              <a:rect l="l" t="t" r="r" b="b"/>
              <a:pathLst>
                <a:path w="1291589">
                  <a:moveTo>
                    <a:pt x="0" y="0"/>
                  </a:moveTo>
                  <a:lnTo>
                    <a:pt x="1291285" y="0"/>
                  </a:lnTo>
                </a:path>
              </a:pathLst>
            </a:custGeom>
            <a:ln w="15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5730" y="3213595"/>
            <a:ext cx="1457960" cy="806450"/>
          </a:xfrm>
          <a:prstGeom prst="rect">
            <a:avLst/>
          </a:prstGeom>
          <a:solidFill>
            <a:srgbClr val="44536A"/>
          </a:solidFill>
          <a:ln w="13771">
            <a:solidFill>
              <a:srgbClr val="385D89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76530" marR="126364" algn="ctr">
              <a:lnSpc>
                <a:spcPct val="100000"/>
              </a:lnSpc>
              <a:spcBef>
                <a:spcPts val="100"/>
              </a:spcBef>
            </a:pP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Custom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apps,  APIs, 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legacy  </a:t>
            </a:r>
            <a:r>
              <a:rPr sz="1650" spc="-2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7343" y="2541244"/>
            <a:ext cx="2936240" cy="445770"/>
          </a:xfrm>
          <a:custGeom>
            <a:avLst/>
            <a:gdLst/>
            <a:ahLst/>
            <a:cxnLst/>
            <a:rect l="l" t="t" r="r" b="b"/>
            <a:pathLst>
              <a:path w="2936240" h="445769">
                <a:moveTo>
                  <a:pt x="2935833" y="0"/>
                </a:moveTo>
                <a:lnTo>
                  <a:pt x="0" y="0"/>
                </a:lnTo>
                <a:lnTo>
                  <a:pt x="0" y="445541"/>
                </a:lnTo>
                <a:lnTo>
                  <a:pt x="2935833" y="445541"/>
                </a:lnTo>
                <a:lnTo>
                  <a:pt x="293583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5730" y="2541244"/>
            <a:ext cx="2937510" cy="445770"/>
          </a:xfrm>
          <a:prstGeom prst="rect">
            <a:avLst/>
          </a:prstGeom>
          <a:ln w="13771">
            <a:solidFill>
              <a:srgbClr val="385D89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663575">
              <a:lnSpc>
                <a:spcPct val="100000"/>
              </a:lnSpc>
              <a:spcBef>
                <a:spcPts val="660"/>
              </a:spcBef>
            </a:pP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Azure 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50" spc="-20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01716" y="2573217"/>
            <a:ext cx="1710689" cy="3441700"/>
            <a:chOff x="201716" y="2573217"/>
            <a:chExt cx="1710689" cy="3441700"/>
          </a:xfrm>
        </p:grpSpPr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716" y="2573217"/>
              <a:ext cx="414774" cy="41477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5003" y="4602505"/>
              <a:ext cx="1600200" cy="1405255"/>
            </a:xfrm>
            <a:custGeom>
              <a:avLst/>
              <a:gdLst/>
              <a:ahLst/>
              <a:cxnLst/>
              <a:rect l="l" t="t" r="r" b="b"/>
              <a:pathLst>
                <a:path w="1600200" h="1405254">
                  <a:moveTo>
                    <a:pt x="1440103" y="445998"/>
                  </a:moveTo>
                  <a:lnTo>
                    <a:pt x="159880" y="445998"/>
                  </a:lnTo>
                  <a:lnTo>
                    <a:pt x="109344" y="454143"/>
                  </a:lnTo>
                  <a:lnTo>
                    <a:pt x="65455" y="476827"/>
                  </a:lnTo>
                  <a:lnTo>
                    <a:pt x="30846" y="511421"/>
                  </a:lnTo>
                  <a:lnTo>
                    <a:pt x="8150" y="555297"/>
                  </a:lnTo>
                  <a:lnTo>
                    <a:pt x="0" y="605828"/>
                  </a:lnTo>
                  <a:lnTo>
                    <a:pt x="0" y="1245298"/>
                  </a:lnTo>
                  <a:lnTo>
                    <a:pt x="8150" y="1295830"/>
                  </a:lnTo>
                  <a:lnTo>
                    <a:pt x="30846" y="1339709"/>
                  </a:lnTo>
                  <a:lnTo>
                    <a:pt x="65455" y="1374307"/>
                  </a:lnTo>
                  <a:lnTo>
                    <a:pt x="109344" y="1396994"/>
                  </a:lnTo>
                  <a:lnTo>
                    <a:pt x="159880" y="1405140"/>
                  </a:lnTo>
                  <a:lnTo>
                    <a:pt x="1440103" y="1405140"/>
                  </a:lnTo>
                  <a:lnTo>
                    <a:pt x="1490635" y="1396994"/>
                  </a:lnTo>
                  <a:lnTo>
                    <a:pt x="1534515" y="1374307"/>
                  </a:lnTo>
                  <a:lnTo>
                    <a:pt x="1569112" y="1339709"/>
                  </a:lnTo>
                  <a:lnTo>
                    <a:pt x="1591799" y="1295830"/>
                  </a:lnTo>
                  <a:lnTo>
                    <a:pt x="1599946" y="1245298"/>
                  </a:lnTo>
                  <a:lnTo>
                    <a:pt x="1599946" y="605828"/>
                  </a:lnTo>
                  <a:lnTo>
                    <a:pt x="1591799" y="555297"/>
                  </a:lnTo>
                  <a:lnTo>
                    <a:pt x="1569112" y="511421"/>
                  </a:lnTo>
                  <a:lnTo>
                    <a:pt x="1534515" y="476827"/>
                  </a:lnTo>
                  <a:lnTo>
                    <a:pt x="1490635" y="454143"/>
                  </a:lnTo>
                  <a:lnTo>
                    <a:pt x="1440103" y="445998"/>
                  </a:lnTo>
                  <a:close/>
                </a:path>
                <a:path w="1600200" h="1405254">
                  <a:moveTo>
                    <a:pt x="1359242" y="0"/>
                  </a:moveTo>
                  <a:lnTo>
                    <a:pt x="933297" y="445998"/>
                  </a:lnTo>
                  <a:lnTo>
                    <a:pt x="1333296" y="445998"/>
                  </a:lnTo>
                  <a:lnTo>
                    <a:pt x="1359242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05003" y="4602505"/>
              <a:ext cx="1600200" cy="1405255"/>
            </a:xfrm>
            <a:custGeom>
              <a:avLst/>
              <a:gdLst/>
              <a:ahLst/>
              <a:cxnLst/>
              <a:rect l="l" t="t" r="r" b="b"/>
              <a:pathLst>
                <a:path w="1600200" h="1405254">
                  <a:moveTo>
                    <a:pt x="0" y="605828"/>
                  </a:moveTo>
                  <a:lnTo>
                    <a:pt x="8150" y="555297"/>
                  </a:lnTo>
                  <a:lnTo>
                    <a:pt x="30846" y="511421"/>
                  </a:lnTo>
                  <a:lnTo>
                    <a:pt x="65455" y="476827"/>
                  </a:lnTo>
                  <a:lnTo>
                    <a:pt x="109344" y="454143"/>
                  </a:lnTo>
                  <a:lnTo>
                    <a:pt x="159880" y="445998"/>
                  </a:lnTo>
                  <a:lnTo>
                    <a:pt x="933297" y="445998"/>
                  </a:lnTo>
                  <a:lnTo>
                    <a:pt x="1359242" y="0"/>
                  </a:lnTo>
                  <a:lnTo>
                    <a:pt x="1333296" y="445998"/>
                  </a:lnTo>
                  <a:lnTo>
                    <a:pt x="1440103" y="445998"/>
                  </a:lnTo>
                  <a:lnTo>
                    <a:pt x="1490635" y="454143"/>
                  </a:lnTo>
                  <a:lnTo>
                    <a:pt x="1534515" y="476827"/>
                  </a:lnTo>
                  <a:lnTo>
                    <a:pt x="1569112" y="511421"/>
                  </a:lnTo>
                  <a:lnTo>
                    <a:pt x="1591799" y="555297"/>
                  </a:lnTo>
                  <a:lnTo>
                    <a:pt x="1599946" y="605828"/>
                  </a:lnTo>
                  <a:lnTo>
                    <a:pt x="1599946" y="1245298"/>
                  </a:lnTo>
                  <a:lnTo>
                    <a:pt x="1591799" y="1295830"/>
                  </a:lnTo>
                  <a:lnTo>
                    <a:pt x="1569112" y="1339709"/>
                  </a:lnTo>
                  <a:lnTo>
                    <a:pt x="1534515" y="1374307"/>
                  </a:lnTo>
                  <a:lnTo>
                    <a:pt x="1490635" y="1396994"/>
                  </a:lnTo>
                  <a:lnTo>
                    <a:pt x="1440103" y="1405140"/>
                  </a:lnTo>
                  <a:lnTo>
                    <a:pt x="159880" y="1405140"/>
                  </a:lnTo>
                  <a:lnTo>
                    <a:pt x="109344" y="1396994"/>
                  </a:lnTo>
                  <a:lnTo>
                    <a:pt x="65455" y="1374307"/>
                  </a:lnTo>
                  <a:lnTo>
                    <a:pt x="30846" y="1339709"/>
                  </a:lnTo>
                  <a:lnTo>
                    <a:pt x="8150" y="1295830"/>
                  </a:lnTo>
                  <a:lnTo>
                    <a:pt x="0" y="1245298"/>
                  </a:lnTo>
                  <a:lnTo>
                    <a:pt x="0" y="605828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42417" y="5112823"/>
            <a:ext cx="13233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status: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71581" y="5372057"/>
            <a:ext cx="12636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Blob</a:t>
            </a:r>
            <a:r>
              <a:rPr sz="1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endpoint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5510" y="5578935"/>
            <a:ext cx="2996565" cy="11512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515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disabled</a:t>
            </a:r>
            <a:endParaRPr sz="1700">
              <a:latin typeface="Calibri"/>
              <a:cs typeface="Calibri"/>
            </a:endParaRPr>
          </a:p>
          <a:p>
            <a:pPr marL="2392045" marR="5080">
              <a:lnSpc>
                <a:spcPct val="100699"/>
              </a:lnSpc>
              <a:spcBef>
                <a:spcPts val="459"/>
              </a:spcBef>
            </a:pPr>
            <a:r>
              <a:rPr sz="1900" spc="-5" dirty="0">
                <a:latin typeface="Calibri"/>
                <a:cs typeface="Calibri"/>
              </a:rPr>
              <a:t>File  </a:t>
            </a:r>
            <a:r>
              <a:rPr sz="1900" dirty="0">
                <a:latin typeface="Calibri"/>
                <a:cs typeface="Calibri"/>
              </a:rPr>
              <a:t>(Blob)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1350"/>
              </a:lnSpc>
            </a:pPr>
            <a:r>
              <a:rPr sz="1250" spc="5" dirty="0">
                <a:solidFill>
                  <a:srgbClr val="484848"/>
                </a:solidFill>
                <a:latin typeface="Segoe UI"/>
                <a:cs typeface="Segoe UI"/>
              </a:rPr>
              <a:t>*In Public</a:t>
            </a:r>
            <a:r>
              <a:rPr sz="1250" spc="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84848"/>
                </a:solidFill>
                <a:latin typeface="Segoe UI"/>
                <a:cs typeface="Segoe UI"/>
              </a:rPr>
              <a:t>Preview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532519" y="3273183"/>
            <a:ext cx="7892415" cy="1771014"/>
            <a:chOff x="2532519" y="3273183"/>
            <a:chExt cx="7892415" cy="1771014"/>
          </a:xfrm>
        </p:grpSpPr>
        <p:sp>
          <p:nvSpPr>
            <p:cNvPr id="107" name="object 107"/>
            <p:cNvSpPr/>
            <p:nvPr/>
          </p:nvSpPr>
          <p:spPr>
            <a:xfrm>
              <a:off x="2539504" y="3280168"/>
              <a:ext cx="514350" cy="552450"/>
            </a:xfrm>
            <a:custGeom>
              <a:avLst/>
              <a:gdLst/>
              <a:ahLst/>
              <a:cxnLst/>
              <a:rect l="l" t="t" r="r" b="b"/>
              <a:pathLst>
                <a:path w="514350" h="552450">
                  <a:moveTo>
                    <a:pt x="130517" y="0"/>
                  </a:moveTo>
                  <a:lnTo>
                    <a:pt x="0" y="114350"/>
                  </a:lnTo>
                  <a:lnTo>
                    <a:pt x="141579" y="276123"/>
                  </a:lnTo>
                  <a:lnTo>
                    <a:pt x="0" y="437857"/>
                  </a:lnTo>
                  <a:lnTo>
                    <a:pt x="130517" y="552208"/>
                  </a:lnTo>
                  <a:lnTo>
                    <a:pt x="256971" y="407847"/>
                  </a:lnTo>
                  <a:lnTo>
                    <a:pt x="487724" y="407847"/>
                  </a:lnTo>
                  <a:lnTo>
                    <a:pt x="372363" y="276123"/>
                  </a:lnTo>
                  <a:lnTo>
                    <a:pt x="487686" y="144411"/>
                  </a:lnTo>
                  <a:lnTo>
                    <a:pt x="256971" y="144411"/>
                  </a:lnTo>
                  <a:lnTo>
                    <a:pt x="130517" y="0"/>
                  </a:lnTo>
                  <a:close/>
                </a:path>
                <a:path w="514350" h="552450">
                  <a:moveTo>
                    <a:pt x="487724" y="407847"/>
                  </a:moveTo>
                  <a:lnTo>
                    <a:pt x="256971" y="407847"/>
                  </a:lnTo>
                  <a:lnTo>
                    <a:pt x="383425" y="552208"/>
                  </a:lnTo>
                  <a:lnTo>
                    <a:pt x="514007" y="437857"/>
                  </a:lnTo>
                  <a:lnTo>
                    <a:pt x="487724" y="407847"/>
                  </a:lnTo>
                  <a:close/>
                </a:path>
                <a:path w="514350" h="552450">
                  <a:moveTo>
                    <a:pt x="383425" y="0"/>
                  </a:moveTo>
                  <a:lnTo>
                    <a:pt x="256971" y="144411"/>
                  </a:lnTo>
                  <a:lnTo>
                    <a:pt x="487686" y="144411"/>
                  </a:lnTo>
                  <a:lnTo>
                    <a:pt x="514007" y="114350"/>
                  </a:lnTo>
                  <a:lnTo>
                    <a:pt x="383425" y="0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539504" y="3280168"/>
              <a:ext cx="514350" cy="552450"/>
            </a:xfrm>
            <a:custGeom>
              <a:avLst/>
              <a:gdLst/>
              <a:ahLst/>
              <a:cxnLst/>
              <a:rect l="l" t="t" r="r" b="b"/>
              <a:pathLst>
                <a:path w="514350" h="552450">
                  <a:moveTo>
                    <a:pt x="0" y="114350"/>
                  </a:moveTo>
                  <a:lnTo>
                    <a:pt x="130517" y="0"/>
                  </a:lnTo>
                  <a:lnTo>
                    <a:pt x="256971" y="144411"/>
                  </a:lnTo>
                  <a:lnTo>
                    <a:pt x="383425" y="0"/>
                  </a:lnTo>
                  <a:lnTo>
                    <a:pt x="514007" y="114350"/>
                  </a:lnTo>
                  <a:lnTo>
                    <a:pt x="372363" y="276123"/>
                  </a:lnTo>
                  <a:lnTo>
                    <a:pt x="514007" y="437857"/>
                  </a:lnTo>
                  <a:lnTo>
                    <a:pt x="383425" y="552208"/>
                  </a:lnTo>
                  <a:lnTo>
                    <a:pt x="256971" y="407847"/>
                  </a:lnTo>
                  <a:lnTo>
                    <a:pt x="130517" y="552208"/>
                  </a:lnTo>
                  <a:lnTo>
                    <a:pt x="0" y="437857"/>
                  </a:lnTo>
                  <a:lnTo>
                    <a:pt x="141579" y="276123"/>
                  </a:lnTo>
                  <a:lnTo>
                    <a:pt x="0" y="11435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75892" y="4591595"/>
              <a:ext cx="2442210" cy="445770"/>
            </a:xfrm>
            <a:custGeom>
              <a:avLst/>
              <a:gdLst/>
              <a:ahLst/>
              <a:cxnLst/>
              <a:rect l="l" t="t" r="r" b="b"/>
              <a:pathLst>
                <a:path w="2442209" h="445770">
                  <a:moveTo>
                    <a:pt x="2441676" y="0"/>
                  </a:moveTo>
                  <a:lnTo>
                    <a:pt x="0" y="0"/>
                  </a:lnTo>
                  <a:lnTo>
                    <a:pt x="0" y="445541"/>
                  </a:lnTo>
                  <a:lnTo>
                    <a:pt x="2441676" y="445541"/>
                  </a:lnTo>
                  <a:lnTo>
                    <a:pt x="244167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75892" y="4591595"/>
              <a:ext cx="2442210" cy="445770"/>
            </a:xfrm>
            <a:custGeom>
              <a:avLst/>
              <a:gdLst/>
              <a:ahLst/>
              <a:cxnLst/>
              <a:rect l="l" t="t" r="r" b="b"/>
              <a:pathLst>
                <a:path w="2442209" h="445770">
                  <a:moveTo>
                    <a:pt x="0" y="0"/>
                  </a:moveTo>
                  <a:lnTo>
                    <a:pt x="2441676" y="0"/>
                  </a:lnTo>
                  <a:lnTo>
                    <a:pt x="2441676" y="445541"/>
                  </a:lnTo>
                  <a:lnTo>
                    <a:pt x="0" y="44554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8626608" y="4663080"/>
            <a:ext cx="162623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Azure 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726667" y="4656809"/>
            <a:ext cx="2669540" cy="1055370"/>
            <a:chOff x="7726667" y="4656809"/>
            <a:chExt cx="2669540" cy="1055370"/>
          </a:xfrm>
        </p:grpSpPr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1539" y="4656809"/>
              <a:ext cx="299739" cy="29973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733652" y="5259133"/>
              <a:ext cx="2655570" cy="445770"/>
            </a:xfrm>
            <a:custGeom>
              <a:avLst/>
              <a:gdLst/>
              <a:ahLst/>
              <a:cxnLst/>
              <a:rect l="l" t="t" r="r" b="b"/>
              <a:pathLst>
                <a:path w="2655570" h="445770">
                  <a:moveTo>
                    <a:pt x="2655544" y="0"/>
                  </a:moveTo>
                  <a:lnTo>
                    <a:pt x="0" y="0"/>
                  </a:lnTo>
                  <a:lnTo>
                    <a:pt x="0" y="445541"/>
                  </a:lnTo>
                  <a:lnTo>
                    <a:pt x="2655544" y="445541"/>
                  </a:lnTo>
                  <a:lnTo>
                    <a:pt x="265554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33652" y="5259133"/>
              <a:ext cx="2655570" cy="445770"/>
            </a:xfrm>
            <a:custGeom>
              <a:avLst/>
              <a:gdLst/>
              <a:ahLst/>
              <a:cxnLst/>
              <a:rect l="l" t="t" r="r" b="b"/>
              <a:pathLst>
                <a:path w="2655570" h="445770">
                  <a:moveTo>
                    <a:pt x="0" y="0"/>
                  </a:moveTo>
                  <a:lnTo>
                    <a:pt x="2655544" y="0"/>
                  </a:lnTo>
                  <a:lnTo>
                    <a:pt x="2655544" y="445541"/>
                  </a:lnTo>
                  <a:lnTo>
                    <a:pt x="0" y="44554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8384184" y="5330607"/>
            <a:ext cx="19570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Azure </a:t>
            </a:r>
            <a:r>
              <a:rPr sz="1650" spc="-15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16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Explorer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7800517" y="4069905"/>
            <a:ext cx="488950" cy="1595755"/>
            <a:chOff x="7800517" y="4069905"/>
            <a:chExt cx="488950" cy="1595755"/>
          </a:xfrm>
        </p:grpSpPr>
        <p:sp>
          <p:nvSpPr>
            <p:cNvPr id="118" name="object 118"/>
            <p:cNvSpPr/>
            <p:nvPr/>
          </p:nvSpPr>
          <p:spPr>
            <a:xfrm>
              <a:off x="7808213" y="4069905"/>
              <a:ext cx="0" cy="1189355"/>
            </a:xfrm>
            <a:custGeom>
              <a:avLst/>
              <a:gdLst/>
              <a:ahLst/>
              <a:cxnLst/>
              <a:rect l="l" t="t" r="r" b="b"/>
              <a:pathLst>
                <a:path h="1189354">
                  <a:moveTo>
                    <a:pt x="0" y="1189037"/>
                  </a:moveTo>
                  <a:lnTo>
                    <a:pt x="0" y="0"/>
                  </a:lnTo>
                </a:path>
              </a:pathLst>
            </a:custGeom>
            <a:ln w="15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19596" y="5296793"/>
              <a:ext cx="369408" cy="368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043" y="1500763"/>
            <a:ext cx="5846445" cy="3216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6700"/>
              </a:lnSpc>
              <a:spcBef>
                <a:spcPts val="114"/>
              </a:spcBef>
            </a:pP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Integrating</a:t>
            </a:r>
            <a:r>
              <a:rPr sz="6300" b="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3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endParaRPr sz="6300">
              <a:latin typeface="Segoe UI Light"/>
              <a:cs typeface="Segoe UI Light"/>
            </a:endParaRPr>
          </a:p>
          <a:p>
            <a:pPr marL="12700">
              <a:lnSpc>
                <a:spcPts val="5845"/>
              </a:lnSpc>
            </a:pP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 Lake </a:t>
            </a: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in</a:t>
            </a:r>
            <a:r>
              <a:rPr sz="6300" b="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6300">
              <a:latin typeface="Segoe UI Light"/>
              <a:cs typeface="Segoe UI Light"/>
            </a:endParaRPr>
          </a:p>
          <a:p>
            <a:pPr marL="12700" marR="1014730">
              <a:lnSpc>
                <a:spcPct val="77400"/>
              </a:lnSpc>
              <a:spcBef>
                <a:spcPts val="855"/>
              </a:spcBef>
            </a:pPr>
            <a:r>
              <a:rPr sz="6300" b="0" spc="5" dirty="0">
                <a:solidFill>
                  <a:srgbClr val="FFFFFF"/>
                </a:solidFill>
                <a:latin typeface="Segoe UI Light"/>
                <a:cs typeface="Segoe UI Light"/>
              </a:rPr>
              <a:t>Multi-Platfo</a:t>
            </a:r>
            <a:r>
              <a:rPr sz="6300" b="0" spc="-2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6300" b="0" spc="5" dirty="0">
                <a:solidFill>
                  <a:srgbClr val="FFFFFF"/>
                </a:solidFill>
                <a:latin typeface="Segoe UI Light"/>
                <a:cs typeface="Segoe UI Light"/>
              </a:rPr>
              <a:t>m  </a:t>
            </a:r>
            <a:r>
              <a:rPr sz="6300" b="0" spc="-25" dirty="0">
                <a:solidFill>
                  <a:srgbClr val="FFFFFF"/>
                </a:solidFill>
                <a:latin typeface="Segoe UI Light"/>
                <a:cs typeface="Segoe UI Light"/>
              </a:rPr>
              <a:t>Architecture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470598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Objectives </a:t>
            </a:r>
            <a:r>
              <a:rPr spc="-55" dirty="0"/>
              <a:t>of </a:t>
            </a:r>
            <a:r>
              <a:rPr dirty="0"/>
              <a:t>a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10" dirty="0"/>
              <a:t>Lake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10335" y="2402276"/>
            <a:ext cx="932815" cy="3772535"/>
            <a:chOff x="1310335" y="2402276"/>
            <a:chExt cx="932815" cy="3772535"/>
          </a:xfrm>
        </p:grpSpPr>
        <p:sp>
          <p:nvSpPr>
            <p:cNvPr id="5" name="object 5"/>
            <p:cNvSpPr/>
            <p:nvPr/>
          </p:nvSpPr>
          <p:spPr>
            <a:xfrm>
              <a:off x="1698371" y="3624757"/>
              <a:ext cx="544830" cy="60960"/>
            </a:xfrm>
            <a:custGeom>
              <a:avLst/>
              <a:gdLst/>
              <a:ahLst/>
              <a:cxnLst/>
              <a:rect l="l" t="t" r="r" b="b"/>
              <a:pathLst>
                <a:path w="544830" h="60960">
                  <a:moveTo>
                    <a:pt x="483895" y="60718"/>
                  </a:moveTo>
                  <a:lnTo>
                    <a:pt x="483895" y="0"/>
                  </a:lnTo>
                  <a:lnTo>
                    <a:pt x="524408" y="20243"/>
                  </a:lnTo>
                  <a:lnTo>
                    <a:pt x="494068" y="20243"/>
                  </a:lnTo>
                  <a:lnTo>
                    <a:pt x="494068" y="40487"/>
                  </a:lnTo>
                  <a:lnTo>
                    <a:pt x="524399" y="40487"/>
                  </a:lnTo>
                  <a:lnTo>
                    <a:pt x="483895" y="60718"/>
                  </a:lnTo>
                  <a:close/>
                </a:path>
                <a:path w="544830" h="60960">
                  <a:moveTo>
                    <a:pt x="483895" y="40487"/>
                  </a:moveTo>
                  <a:lnTo>
                    <a:pt x="0" y="40487"/>
                  </a:lnTo>
                  <a:lnTo>
                    <a:pt x="0" y="20243"/>
                  </a:lnTo>
                  <a:lnTo>
                    <a:pt x="483895" y="20243"/>
                  </a:lnTo>
                  <a:lnTo>
                    <a:pt x="483895" y="40487"/>
                  </a:lnTo>
                  <a:close/>
                </a:path>
                <a:path w="544830" h="60960">
                  <a:moveTo>
                    <a:pt x="524399" y="40487"/>
                  </a:moveTo>
                  <a:lnTo>
                    <a:pt x="494068" y="40487"/>
                  </a:lnTo>
                  <a:lnTo>
                    <a:pt x="494068" y="20243"/>
                  </a:lnTo>
                  <a:lnTo>
                    <a:pt x="524408" y="20243"/>
                  </a:lnTo>
                  <a:lnTo>
                    <a:pt x="544664" y="30365"/>
                  </a:lnTo>
                  <a:lnTo>
                    <a:pt x="524399" y="404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0335" y="2412403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33"/>
                  </a:moveTo>
                  <a:lnTo>
                    <a:pt x="388035" y="0"/>
                  </a:lnTo>
                </a:path>
                <a:path w="388619" h="3762375">
                  <a:moveTo>
                    <a:pt x="0" y="3749179"/>
                  </a:moveTo>
                  <a:lnTo>
                    <a:pt x="388188" y="3749179"/>
                  </a:lnTo>
                </a:path>
                <a:path w="388619" h="3762375">
                  <a:moveTo>
                    <a:pt x="0" y="1610525"/>
                  </a:moveTo>
                  <a:lnTo>
                    <a:pt x="388188" y="1610525"/>
                  </a:lnTo>
                </a:path>
                <a:path w="388619" h="3762375">
                  <a:moveTo>
                    <a:pt x="0" y="815784"/>
                  </a:moveTo>
                  <a:lnTo>
                    <a:pt x="388188" y="815784"/>
                  </a:lnTo>
                </a:path>
                <a:path w="388619" h="3762375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8995" y="4193556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568" y="3914752"/>
            <a:ext cx="619731" cy="215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4264" y="3305004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021" y="2785606"/>
            <a:ext cx="652823" cy="652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564" y="4829362"/>
            <a:ext cx="257613" cy="2592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0097" y="5109111"/>
            <a:ext cx="7315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Web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Logs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415" y="5542255"/>
            <a:ext cx="335383" cy="33538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7622" y="5859944"/>
            <a:ext cx="107886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20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Images,</a:t>
            </a:r>
            <a:r>
              <a:rPr sz="125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Audio,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Video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703" y="2117937"/>
            <a:ext cx="294878" cy="2713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6985" y="2377298"/>
            <a:ext cx="5365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 marR="5080" indent="-1130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atial, 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GPS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5849" y="6180719"/>
            <a:ext cx="15303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3875" marR="5080" indent="-51117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Processing  Engine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6039" y="5515127"/>
            <a:ext cx="271780" cy="598805"/>
          </a:xfrm>
          <a:custGeom>
            <a:avLst/>
            <a:gdLst/>
            <a:ahLst/>
            <a:cxnLst/>
            <a:rect l="l" t="t" r="r" b="b"/>
            <a:pathLst>
              <a:path w="271780" h="598804">
                <a:moveTo>
                  <a:pt x="128917" y="68059"/>
                </a:moveTo>
                <a:lnTo>
                  <a:pt x="127304" y="60121"/>
                </a:lnTo>
                <a:lnTo>
                  <a:pt x="122936" y="53619"/>
                </a:lnTo>
                <a:lnTo>
                  <a:pt x="116459" y="49237"/>
                </a:lnTo>
                <a:lnTo>
                  <a:pt x="108521" y="47625"/>
                </a:lnTo>
                <a:lnTo>
                  <a:pt x="100584" y="49237"/>
                </a:lnTo>
                <a:lnTo>
                  <a:pt x="94094" y="53619"/>
                </a:lnTo>
                <a:lnTo>
                  <a:pt x="89738" y="60121"/>
                </a:lnTo>
                <a:lnTo>
                  <a:pt x="88138" y="68059"/>
                </a:lnTo>
                <a:lnTo>
                  <a:pt x="89738" y="76009"/>
                </a:lnTo>
                <a:lnTo>
                  <a:pt x="94094" y="82486"/>
                </a:lnTo>
                <a:lnTo>
                  <a:pt x="100584" y="86855"/>
                </a:lnTo>
                <a:lnTo>
                  <a:pt x="108521" y="88455"/>
                </a:lnTo>
                <a:lnTo>
                  <a:pt x="116459" y="86855"/>
                </a:lnTo>
                <a:lnTo>
                  <a:pt x="122936" y="82486"/>
                </a:lnTo>
                <a:lnTo>
                  <a:pt x="127304" y="76009"/>
                </a:lnTo>
                <a:lnTo>
                  <a:pt x="128917" y="68059"/>
                </a:lnTo>
                <a:close/>
              </a:path>
              <a:path w="271780" h="598804">
                <a:moveTo>
                  <a:pt x="149301" y="142875"/>
                </a:moveTo>
                <a:lnTo>
                  <a:pt x="147154" y="132283"/>
                </a:lnTo>
                <a:lnTo>
                  <a:pt x="141325" y="123621"/>
                </a:lnTo>
                <a:lnTo>
                  <a:pt x="132676" y="117779"/>
                </a:lnTo>
                <a:lnTo>
                  <a:pt x="122123" y="115633"/>
                </a:lnTo>
                <a:lnTo>
                  <a:pt x="111518" y="117779"/>
                </a:lnTo>
                <a:lnTo>
                  <a:pt x="102882" y="123621"/>
                </a:lnTo>
                <a:lnTo>
                  <a:pt x="97066" y="132283"/>
                </a:lnTo>
                <a:lnTo>
                  <a:pt x="94932" y="142875"/>
                </a:lnTo>
                <a:lnTo>
                  <a:pt x="97066" y="153466"/>
                </a:lnTo>
                <a:lnTo>
                  <a:pt x="102882" y="162102"/>
                </a:lnTo>
                <a:lnTo>
                  <a:pt x="111518" y="167919"/>
                </a:lnTo>
                <a:lnTo>
                  <a:pt x="122123" y="170053"/>
                </a:lnTo>
                <a:lnTo>
                  <a:pt x="132676" y="167919"/>
                </a:lnTo>
                <a:lnTo>
                  <a:pt x="141325" y="162102"/>
                </a:lnTo>
                <a:lnTo>
                  <a:pt x="147154" y="153466"/>
                </a:lnTo>
                <a:lnTo>
                  <a:pt x="149301" y="142875"/>
                </a:lnTo>
                <a:close/>
              </a:path>
              <a:path w="271780" h="598804">
                <a:moveTo>
                  <a:pt x="169697" y="20434"/>
                </a:moveTo>
                <a:lnTo>
                  <a:pt x="168084" y="12496"/>
                </a:lnTo>
                <a:lnTo>
                  <a:pt x="163715" y="5994"/>
                </a:lnTo>
                <a:lnTo>
                  <a:pt x="157238" y="1612"/>
                </a:lnTo>
                <a:lnTo>
                  <a:pt x="149301" y="0"/>
                </a:lnTo>
                <a:lnTo>
                  <a:pt x="141363" y="1612"/>
                </a:lnTo>
                <a:lnTo>
                  <a:pt x="134874" y="5994"/>
                </a:lnTo>
                <a:lnTo>
                  <a:pt x="130517" y="12496"/>
                </a:lnTo>
                <a:lnTo>
                  <a:pt x="128917" y="20434"/>
                </a:lnTo>
                <a:lnTo>
                  <a:pt x="130517" y="28384"/>
                </a:lnTo>
                <a:lnTo>
                  <a:pt x="134874" y="34861"/>
                </a:lnTo>
                <a:lnTo>
                  <a:pt x="141363" y="39230"/>
                </a:lnTo>
                <a:lnTo>
                  <a:pt x="149301" y="40830"/>
                </a:lnTo>
                <a:lnTo>
                  <a:pt x="157238" y="39230"/>
                </a:lnTo>
                <a:lnTo>
                  <a:pt x="163715" y="34861"/>
                </a:lnTo>
                <a:lnTo>
                  <a:pt x="168084" y="28384"/>
                </a:lnTo>
                <a:lnTo>
                  <a:pt x="169697" y="20434"/>
                </a:lnTo>
                <a:close/>
              </a:path>
              <a:path w="271780" h="598804">
                <a:moveTo>
                  <a:pt x="203669" y="81648"/>
                </a:moveTo>
                <a:lnTo>
                  <a:pt x="202057" y="73723"/>
                </a:lnTo>
                <a:lnTo>
                  <a:pt x="197700" y="67246"/>
                </a:lnTo>
                <a:lnTo>
                  <a:pt x="191211" y="62877"/>
                </a:lnTo>
                <a:lnTo>
                  <a:pt x="183286" y="61264"/>
                </a:lnTo>
                <a:lnTo>
                  <a:pt x="175336" y="62877"/>
                </a:lnTo>
                <a:lnTo>
                  <a:pt x="168859" y="67246"/>
                </a:lnTo>
                <a:lnTo>
                  <a:pt x="164490" y="73723"/>
                </a:lnTo>
                <a:lnTo>
                  <a:pt x="162890" y="81648"/>
                </a:lnTo>
                <a:lnTo>
                  <a:pt x="164490" y="89598"/>
                </a:lnTo>
                <a:lnTo>
                  <a:pt x="168859" y="96075"/>
                </a:lnTo>
                <a:lnTo>
                  <a:pt x="175336" y="100444"/>
                </a:lnTo>
                <a:lnTo>
                  <a:pt x="183286" y="102044"/>
                </a:lnTo>
                <a:lnTo>
                  <a:pt x="191211" y="100444"/>
                </a:lnTo>
                <a:lnTo>
                  <a:pt x="197700" y="96075"/>
                </a:lnTo>
                <a:lnTo>
                  <a:pt x="202057" y="89598"/>
                </a:lnTo>
                <a:lnTo>
                  <a:pt x="203669" y="81648"/>
                </a:lnTo>
                <a:close/>
              </a:path>
              <a:path w="271780" h="598804">
                <a:moveTo>
                  <a:pt x="271360" y="561314"/>
                </a:moveTo>
                <a:lnTo>
                  <a:pt x="271030" y="551307"/>
                </a:lnTo>
                <a:lnTo>
                  <a:pt x="268211" y="541439"/>
                </a:lnTo>
                <a:lnTo>
                  <a:pt x="190080" y="364578"/>
                </a:lnTo>
                <a:lnTo>
                  <a:pt x="190080" y="272110"/>
                </a:lnTo>
                <a:lnTo>
                  <a:pt x="190080" y="244868"/>
                </a:lnTo>
                <a:lnTo>
                  <a:pt x="193167" y="229120"/>
                </a:lnTo>
                <a:lnTo>
                  <a:pt x="217271" y="206121"/>
                </a:lnTo>
                <a:lnTo>
                  <a:pt x="220002" y="197942"/>
                </a:lnTo>
                <a:lnTo>
                  <a:pt x="216573" y="191135"/>
                </a:lnTo>
                <a:lnTo>
                  <a:pt x="213842" y="186385"/>
                </a:lnTo>
                <a:lnTo>
                  <a:pt x="209080" y="183654"/>
                </a:lnTo>
                <a:lnTo>
                  <a:pt x="172377" y="183654"/>
                </a:lnTo>
                <a:lnTo>
                  <a:pt x="172377" y="210883"/>
                </a:lnTo>
                <a:lnTo>
                  <a:pt x="168605" y="217919"/>
                </a:lnTo>
                <a:lnTo>
                  <a:pt x="165595" y="225831"/>
                </a:lnTo>
                <a:lnTo>
                  <a:pt x="163601" y="234772"/>
                </a:lnTo>
                <a:lnTo>
                  <a:pt x="162890" y="244868"/>
                </a:lnTo>
                <a:lnTo>
                  <a:pt x="162890" y="272110"/>
                </a:lnTo>
                <a:lnTo>
                  <a:pt x="108521" y="272110"/>
                </a:lnTo>
                <a:lnTo>
                  <a:pt x="108521" y="244868"/>
                </a:lnTo>
                <a:lnTo>
                  <a:pt x="107797" y="234772"/>
                </a:lnTo>
                <a:lnTo>
                  <a:pt x="105867" y="225831"/>
                </a:lnTo>
                <a:lnTo>
                  <a:pt x="103073" y="218020"/>
                </a:lnTo>
                <a:lnTo>
                  <a:pt x="99644" y="210883"/>
                </a:lnTo>
                <a:lnTo>
                  <a:pt x="172377" y="210883"/>
                </a:lnTo>
                <a:lnTo>
                  <a:pt x="172377" y="183654"/>
                </a:lnTo>
                <a:lnTo>
                  <a:pt x="62293" y="183654"/>
                </a:lnTo>
                <a:lnTo>
                  <a:pt x="57531" y="186385"/>
                </a:lnTo>
                <a:lnTo>
                  <a:pt x="54800" y="191135"/>
                </a:lnTo>
                <a:lnTo>
                  <a:pt x="51422" y="197942"/>
                </a:lnTo>
                <a:lnTo>
                  <a:pt x="54102" y="206121"/>
                </a:lnTo>
                <a:lnTo>
                  <a:pt x="60896" y="209499"/>
                </a:lnTo>
                <a:lnTo>
                  <a:pt x="64084" y="211594"/>
                </a:lnTo>
                <a:lnTo>
                  <a:pt x="71120" y="218020"/>
                </a:lnTo>
                <a:lnTo>
                  <a:pt x="78143" y="229031"/>
                </a:lnTo>
                <a:lnTo>
                  <a:pt x="81343" y="244868"/>
                </a:lnTo>
                <a:lnTo>
                  <a:pt x="81343" y="364578"/>
                </a:lnTo>
                <a:lnTo>
                  <a:pt x="3149" y="541439"/>
                </a:lnTo>
                <a:lnTo>
                  <a:pt x="330" y="551307"/>
                </a:lnTo>
                <a:lnTo>
                  <a:pt x="13081" y="587921"/>
                </a:lnTo>
                <a:lnTo>
                  <a:pt x="40513" y="598538"/>
                </a:lnTo>
                <a:lnTo>
                  <a:pt x="230860" y="598538"/>
                </a:lnTo>
                <a:lnTo>
                  <a:pt x="264845" y="580174"/>
                </a:lnTo>
                <a:lnTo>
                  <a:pt x="269278" y="571068"/>
                </a:lnTo>
                <a:lnTo>
                  <a:pt x="271360" y="561314"/>
                </a:lnTo>
                <a:close/>
              </a:path>
            </a:pathLst>
          </a:custGeom>
          <a:solidFill>
            <a:srgbClr val="2058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82810" y="4840287"/>
            <a:ext cx="101600" cy="613410"/>
          </a:xfrm>
          <a:custGeom>
            <a:avLst/>
            <a:gdLst/>
            <a:ahLst/>
            <a:cxnLst/>
            <a:rect l="l" t="t" r="r" b="b"/>
            <a:pathLst>
              <a:path w="101600" h="613410">
                <a:moveTo>
                  <a:pt x="40487" y="60769"/>
                </a:moveTo>
                <a:lnTo>
                  <a:pt x="0" y="60769"/>
                </a:lnTo>
                <a:lnTo>
                  <a:pt x="50647" y="0"/>
                </a:lnTo>
                <a:lnTo>
                  <a:pt x="92827" y="50647"/>
                </a:lnTo>
                <a:lnTo>
                  <a:pt x="40487" y="50647"/>
                </a:lnTo>
                <a:lnTo>
                  <a:pt x="40487" y="60769"/>
                </a:lnTo>
                <a:close/>
              </a:path>
              <a:path w="101600" h="613410">
                <a:moveTo>
                  <a:pt x="60769" y="562368"/>
                </a:moveTo>
                <a:lnTo>
                  <a:pt x="40487" y="562368"/>
                </a:lnTo>
                <a:lnTo>
                  <a:pt x="40487" y="50647"/>
                </a:lnTo>
                <a:lnTo>
                  <a:pt x="60769" y="50647"/>
                </a:lnTo>
                <a:lnTo>
                  <a:pt x="60769" y="562368"/>
                </a:lnTo>
                <a:close/>
              </a:path>
              <a:path w="101600" h="613410">
                <a:moveTo>
                  <a:pt x="101257" y="60769"/>
                </a:moveTo>
                <a:lnTo>
                  <a:pt x="60769" y="60769"/>
                </a:lnTo>
                <a:lnTo>
                  <a:pt x="60769" y="50647"/>
                </a:lnTo>
                <a:lnTo>
                  <a:pt x="92827" y="50647"/>
                </a:lnTo>
                <a:lnTo>
                  <a:pt x="101257" y="60769"/>
                </a:lnTo>
                <a:close/>
              </a:path>
              <a:path w="101600" h="613410">
                <a:moveTo>
                  <a:pt x="50647" y="612978"/>
                </a:moveTo>
                <a:lnTo>
                  <a:pt x="0" y="552246"/>
                </a:lnTo>
                <a:lnTo>
                  <a:pt x="40487" y="552246"/>
                </a:lnTo>
                <a:lnTo>
                  <a:pt x="40487" y="562368"/>
                </a:lnTo>
                <a:lnTo>
                  <a:pt x="92822" y="562368"/>
                </a:lnTo>
                <a:lnTo>
                  <a:pt x="50647" y="612978"/>
                </a:lnTo>
                <a:close/>
              </a:path>
              <a:path w="101600" h="613410">
                <a:moveTo>
                  <a:pt x="92822" y="562368"/>
                </a:moveTo>
                <a:lnTo>
                  <a:pt x="60769" y="562368"/>
                </a:lnTo>
                <a:lnTo>
                  <a:pt x="60769" y="552246"/>
                </a:lnTo>
                <a:lnTo>
                  <a:pt x="101257" y="552246"/>
                </a:lnTo>
                <a:lnTo>
                  <a:pt x="92822" y="5623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06467" y="2504836"/>
            <a:ext cx="6282690" cy="297497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75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spc="-10" dirty="0">
                <a:latin typeface="Segoe UI"/>
                <a:cs typeface="Segoe UI"/>
              </a:rPr>
              <a:t>Reduce </a:t>
            </a:r>
            <a:r>
              <a:rPr sz="1950" spc="-5" dirty="0">
                <a:latin typeface="Segoe UI"/>
                <a:cs typeface="Segoe UI"/>
              </a:rPr>
              <a:t>up-front </a:t>
            </a:r>
            <a:r>
              <a:rPr sz="1950" spc="10" dirty="0">
                <a:latin typeface="Segoe UI"/>
                <a:cs typeface="Segoe UI"/>
              </a:rPr>
              <a:t>effort </a:t>
            </a:r>
            <a:r>
              <a:rPr sz="1950" spc="-5" dirty="0">
                <a:latin typeface="Segoe UI"/>
                <a:cs typeface="Segoe UI"/>
              </a:rPr>
              <a:t>to </a:t>
            </a:r>
            <a:r>
              <a:rPr sz="1950" dirty="0">
                <a:latin typeface="Segoe UI"/>
                <a:cs typeface="Segoe UI"/>
              </a:rPr>
              <a:t>ingest</a:t>
            </a:r>
            <a:r>
              <a:rPr sz="1950" spc="45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data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75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dirty="0">
                <a:latin typeface="Segoe UI"/>
                <a:cs typeface="Segoe UI"/>
              </a:rPr>
              <a:t>Defer work </a:t>
            </a:r>
            <a:r>
              <a:rPr sz="1950" spc="-5" dirty="0">
                <a:latin typeface="Segoe UI"/>
                <a:cs typeface="Segoe UI"/>
              </a:rPr>
              <a:t>to ‘schematize’ </a:t>
            </a:r>
            <a:r>
              <a:rPr sz="1950" dirty="0">
                <a:latin typeface="Segoe UI"/>
                <a:cs typeface="Segoe UI"/>
              </a:rPr>
              <a:t>until </a:t>
            </a:r>
            <a:r>
              <a:rPr sz="1950" spc="-5" dirty="0">
                <a:latin typeface="Segoe UI"/>
                <a:cs typeface="Segoe UI"/>
              </a:rPr>
              <a:t>value </a:t>
            </a:r>
            <a:r>
              <a:rPr sz="1950" dirty="0">
                <a:latin typeface="Segoe UI"/>
                <a:cs typeface="Segoe UI"/>
              </a:rPr>
              <a:t>is</a:t>
            </a:r>
            <a:r>
              <a:rPr sz="1950" spc="55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known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80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spc="5" dirty="0">
                <a:latin typeface="Segoe UI"/>
                <a:cs typeface="Segoe UI"/>
              </a:rPr>
              <a:t>Allow </a:t>
            </a:r>
            <a:r>
              <a:rPr sz="1950" dirty="0">
                <a:latin typeface="Segoe UI"/>
                <a:cs typeface="Segoe UI"/>
              </a:rPr>
              <a:t>time for defining business </a:t>
            </a:r>
            <a:r>
              <a:rPr sz="1950" spc="-5" dirty="0">
                <a:latin typeface="Segoe UI"/>
                <a:cs typeface="Segoe UI"/>
              </a:rPr>
              <a:t>value </a:t>
            </a:r>
            <a:r>
              <a:rPr sz="1950" spc="-20" dirty="0">
                <a:latin typeface="Segoe UI"/>
                <a:cs typeface="Segoe UI"/>
              </a:rPr>
              <a:t>of </a:t>
            </a:r>
            <a:r>
              <a:rPr sz="1950" dirty="0">
                <a:latin typeface="Segoe UI"/>
                <a:cs typeface="Segoe UI"/>
              </a:rPr>
              <a:t>the</a:t>
            </a:r>
            <a:r>
              <a:rPr sz="1950" spc="50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data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75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spc="-20" dirty="0">
                <a:latin typeface="Segoe UI"/>
                <a:cs typeface="Segoe UI"/>
              </a:rPr>
              <a:t>Store </a:t>
            </a:r>
            <a:r>
              <a:rPr sz="1950" dirty="0">
                <a:latin typeface="Segoe UI"/>
                <a:cs typeface="Segoe UI"/>
              </a:rPr>
              <a:t>low latency</a:t>
            </a:r>
            <a:r>
              <a:rPr sz="1950" spc="10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data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80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dirty="0">
                <a:latin typeface="Segoe UI"/>
                <a:cs typeface="Segoe UI"/>
              </a:rPr>
              <a:t>Access </a:t>
            </a:r>
            <a:r>
              <a:rPr sz="1950" spc="-5" dirty="0">
                <a:latin typeface="Segoe UI"/>
                <a:cs typeface="Segoe UI"/>
              </a:rPr>
              <a:t>to </a:t>
            </a:r>
            <a:r>
              <a:rPr sz="1950" dirty="0">
                <a:latin typeface="Segoe UI"/>
                <a:cs typeface="Segoe UI"/>
              </a:rPr>
              <a:t>new data</a:t>
            </a:r>
            <a:r>
              <a:rPr sz="1950" spc="20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types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75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spc="-10" dirty="0">
                <a:latin typeface="Segoe UI"/>
                <a:cs typeface="Segoe UI"/>
              </a:rPr>
              <a:t>Facilitate </a:t>
            </a:r>
            <a:r>
              <a:rPr sz="1950" spc="-5" dirty="0">
                <a:latin typeface="Segoe UI"/>
                <a:cs typeface="Segoe UI"/>
              </a:rPr>
              <a:t>advanced </a:t>
            </a:r>
            <a:r>
              <a:rPr sz="1950" dirty="0">
                <a:latin typeface="Segoe UI"/>
                <a:cs typeface="Segoe UI"/>
              </a:rPr>
              <a:t>analytics scenarios </a:t>
            </a:r>
            <a:r>
              <a:rPr sz="1950" spc="10" dirty="0">
                <a:latin typeface="Segoe UI"/>
                <a:cs typeface="Segoe UI"/>
              </a:rPr>
              <a:t>&amp; </a:t>
            </a:r>
            <a:r>
              <a:rPr sz="1950" spc="5" dirty="0">
                <a:latin typeface="Segoe UI"/>
                <a:cs typeface="Segoe UI"/>
              </a:rPr>
              <a:t>new </a:t>
            </a:r>
            <a:r>
              <a:rPr sz="1950" dirty="0">
                <a:latin typeface="Segoe UI"/>
                <a:cs typeface="Segoe UI"/>
              </a:rPr>
              <a:t>use</a:t>
            </a:r>
            <a:r>
              <a:rPr sz="1950" spc="100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cases</a:t>
            </a:r>
            <a:endParaRPr sz="1950">
              <a:latin typeface="Segoe UI"/>
              <a:cs typeface="Segoe UI"/>
            </a:endParaRPr>
          </a:p>
          <a:p>
            <a:pPr marL="208915" indent="-196850">
              <a:lnSpc>
                <a:spcPct val="100000"/>
              </a:lnSpc>
              <a:spcBef>
                <a:spcPts val="980"/>
              </a:spcBef>
              <a:buSzPct val="94871"/>
              <a:buFont typeface="Wingdings"/>
              <a:buChar char=""/>
              <a:tabLst>
                <a:tab pos="209550" algn="l"/>
              </a:tabLst>
            </a:pPr>
            <a:r>
              <a:rPr sz="1950" spc="-20" dirty="0">
                <a:latin typeface="Segoe UI"/>
                <a:cs typeface="Segoe UI"/>
              </a:rPr>
              <a:t>Store </a:t>
            </a:r>
            <a:r>
              <a:rPr sz="1950" spc="-5" dirty="0">
                <a:latin typeface="Segoe UI"/>
                <a:cs typeface="Segoe UI"/>
              </a:rPr>
              <a:t>large </a:t>
            </a:r>
            <a:r>
              <a:rPr sz="1950" dirty="0">
                <a:latin typeface="Segoe UI"/>
                <a:cs typeface="Segoe UI"/>
              </a:rPr>
              <a:t>volumes </a:t>
            </a:r>
            <a:r>
              <a:rPr sz="1950" spc="-20" dirty="0">
                <a:latin typeface="Segoe UI"/>
                <a:cs typeface="Segoe UI"/>
              </a:rPr>
              <a:t>of </a:t>
            </a:r>
            <a:r>
              <a:rPr sz="1950" dirty="0">
                <a:latin typeface="Segoe UI"/>
                <a:cs typeface="Segoe UI"/>
              </a:rPr>
              <a:t>data cost</a:t>
            </a:r>
            <a:r>
              <a:rPr sz="1950" spc="45" dirty="0">
                <a:latin typeface="Segoe UI"/>
                <a:cs typeface="Segoe UI"/>
              </a:rPr>
              <a:t> </a:t>
            </a:r>
            <a:r>
              <a:rPr sz="1950" dirty="0">
                <a:latin typeface="Segoe UI"/>
                <a:cs typeface="Segoe UI"/>
              </a:rPr>
              <a:t>efficiently</a:t>
            </a:r>
            <a:endParaRPr sz="195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4089" y="2648557"/>
            <a:ext cx="414774" cy="4147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243582" y="2520950"/>
            <a:ext cx="1564005" cy="2304415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77545" marR="179070">
              <a:lnSpc>
                <a:spcPct val="102099"/>
              </a:lnSpc>
              <a:spcBef>
                <a:spcPts val="127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  Storage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5475" y="3274769"/>
            <a:ext cx="652135" cy="61163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18524" y="3956545"/>
            <a:ext cx="683895" cy="673100"/>
            <a:chOff x="2518524" y="3956545"/>
            <a:chExt cx="683895" cy="673100"/>
          </a:xfrm>
        </p:grpSpPr>
        <p:sp>
          <p:nvSpPr>
            <p:cNvPr id="25" name="object 25"/>
            <p:cNvSpPr/>
            <p:nvPr/>
          </p:nvSpPr>
          <p:spPr>
            <a:xfrm>
              <a:off x="2521292" y="3959326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83" y="405549"/>
                  </a:moveTo>
                  <a:lnTo>
                    <a:pt x="0" y="405549"/>
                  </a:lnTo>
                  <a:lnTo>
                    <a:pt x="0" y="0"/>
                  </a:lnTo>
                  <a:lnTo>
                    <a:pt x="202653" y="0"/>
                  </a:lnTo>
                  <a:lnTo>
                    <a:pt x="233070" y="30454"/>
                  </a:lnTo>
                  <a:lnTo>
                    <a:pt x="30416" y="30454"/>
                  </a:lnTo>
                  <a:lnTo>
                    <a:pt x="30416" y="375145"/>
                  </a:lnTo>
                  <a:lnTo>
                    <a:pt x="314083" y="375145"/>
                  </a:lnTo>
                  <a:lnTo>
                    <a:pt x="314083" y="405549"/>
                  </a:lnTo>
                  <a:close/>
                </a:path>
                <a:path w="314325" h="405764">
                  <a:moveTo>
                    <a:pt x="314083" y="375145"/>
                  </a:moveTo>
                  <a:lnTo>
                    <a:pt x="283718" y="375145"/>
                  </a:lnTo>
                  <a:lnTo>
                    <a:pt x="283718" y="136867"/>
                  </a:lnTo>
                  <a:lnTo>
                    <a:pt x="172250" y="136867"/>
                  </a:lnTo>
                  <a:lnTo>
                    <a:pt x="172250" y="30454"/>
                  </a:lnTo>
                  <a:lnTo>
                    <a:pt x="233070" y="30454"/>
                  </a:lnTo>
                  <a:lnTo>
                    <a:pt x="245703" y="43103"/>
                  </a:lnTo>
                  <a:lnTo>
                    <a:pt x="202653" y="43103"/>
                  </a:lnTo>
                  <a:lnTo>
                    <a:pt x="202653" y="106464"/>
                  </a:lnTo>
                  <a:lnTo>
                    <a:pt x="308984" y="106464"/>
                  </a:lnTo>
                  <a:lnTo>
                    <a:pt x="314083" y="111569"/>
                  </a:lnTo>
                  <a:lnTo>
                    <a:pt x="314083" y="375145"/>
                  </a:lnTo>
                  <a:close/>
                </a:path>
                <a:path w="314325" h="405764">
                  <a:moveTo>
                    <a:pt x="308984" y="106464"/>
                  </a:moveTo>
                  <a:lnTo>
                    <a:pt x="265963" y="106464"/>
                  </a:lnTo>
                  <a:lnTo>
                    <a:pt x="202653" y="43103"/>
                  </a:lnTo>
                  <a:lnTo>
                    <a:pt x="245703" y="43103"/>
                  </a:lnTo>
                  <a:lnTo>
                    <a:pt x="308984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8524" y="3956545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71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565" y="0"/>
                  </a:lnTo>
                  <a:lnTo>
                    <a:pt x="209345" y="2781"/>
                  </a:lnTo>
                  <a:lnTo>
                    <a:pt x="5549" y="2781"/>
                  </a:lnTo>
                  <a:lnTo>
                    <a:pt x="2768" y="5600"/>
                  </a:lnTo>
                  <a:lnTo>
                    <a:pt x="5549" y="5600"/>
                  </a:lnTo>
                  <a:lnTo>
                    <a:pt x="5549" y="405561"/>
                  </a:lnTo>
                  <a:lnTo>
                    <a:pt x="2768" y="405561"/>
                  </a:lnTo>
                  <a:lnTo>
                    <a:pt x="5549" y="408330"/>
                  </a:lnTo>
                  <a:lnTo>
                    <a:pt x="319671" y="408330"/>
                  </a:lnTo>
                  <a:lnTo>
                    <a:pt x="319671" y="411111"/>
                  </a:lnTo>
                  <a:close/>
                </a:path>
                <a:path w="320039" h="411479">
                  <a:moveTo>
                    <a:pt x="5549" y="5600"/>
                  </a:moveTo>
                  <a:lnTo>
                    <a:pt x="2768" y="5600"/>
                  </a:lnTo>
                  <a:lnTo>
                    <a:pt x="5549" y="2781"/>
                  </a:lnTo>
                  <a:lnTo>
                    <a:pt x="5549" y="5600"/>
                  </a:lnTo>
                  <a:close/>
                </a:path>
                <a:path w="320039" h="411479">
                  <a:moveTo>
                    <a:pt x="204278" y="5600"/>
                  </a:moveTo>
                  <a:lnTo>
                    <a:pt x="5549" y="5600"/>
                  </a:lnTo>
                  <a:lnTo>
                    <a:pt x="5549" y="2781"/>
                  </a:lnTo>
                  <a:lnTo>
                    <a:pt x="209345" y="2781"/>
                  </a:lnTo>
                  <a:lnTo>
                    <a:pt x="211325" y="4762"/>
                  </a:lnTo>
                  <a:lnTo>
                    <a:pt x="203441" y="4762"/>
                  </a:lnTo>
                  <a:lnTo>
                    <a:pt x="204278" y="5600"/>
                  </a:lnTo>
                  <a:close/>
                </a:path>
                <a:path w="320039" h="411479">
                  <a:moveTo>
                    <a:pt x="314070" y="115480"/>
                  </a:moveTo>
                  <a:lnTo>
                    <a:pt x="203441" y="4762"/>
                  </a:lnTo>
                  <a:lnTo>
                    <a:pt x="205422" y="5600"/>
                  </a:lnTo>
                  <a:lnTo>
                    <a:pt x="212163" y="5600"/>
                  </a:lnTo>
                  <a:lnTo>
                    <a:pt x="319671" y="113157"/>
                  </a:lnTo>
                  <a:lnTo>
                    <a:pt x="319671" y="114350"/>
                  </a:lnTo>
                  <a:lnTo>
                    <a:pt x="314070" y="114350"/>
                  </a:lnTo>
                  <a:lnTo>
                    <a:pt x="314070" y="115480"/>
                  </a:lnTo>
                  <a:close/>
                </a:path>
                <a:path w="320039" h="411479">
                  <a:moveTo>
                    <a:pt x="212163" y="5600"/>
                  </a:moveTo>
                  <a:lnTo>
                    <a:pt x="205422" y="5600"/>
                  </a:lnTo>
                  <a:lnTo>
                    <a:pt x="203441" y="4762"/>
                  </a:lnTo>
                  <a:lnTo>
                    <a:pt x="211325" y="4762"/>
                  </a:lnTo>
                  <a:lnTo>
                    <a:pt x="212163" y="5600"/>
                  </a:lnTo>
                  <a:close/>
                </a:path>
                <a:path w="320039" h="411479">
                  <a:moveTo>
                    <a:pt x="289267" y="380707"/>
                  </a:moveTo>
                  <a:lnTo>
                    <a:pt x="30353" y="380707"/>
                  </a:lnTo>
                  <a:lnTo>
                    <a:pt x="30353" y="30416"/>
                  </a:lnTo>
                  <a:lnTo>
                    <a:pt x="177800" y="30416"/>
                  </a:lnTo>
                  <a:lnTo>
                    <a:pt x="177800" y="33235"/>
                  </a:lnTo>
                  <a:lnTo>
                    <a:pt x="35966" y="33235"/>
                  </a:lnTo>
                  <a:lnTo>
                    <a:pt x="33185" y="36017"/>
                  </a:lnTo>
                  <a:lnTo>
                    <a:pt x="35966" y="36017"/>
                  </a:lnTo>
                  <a:lnTo>
                    <a:pt x="35966" y="375094"/>
                  </a:lnTo>
                  <a:lnTo>
                    <a:pt x="33185" y="375094"/>
                  </a:lnTo>
                  <a:lnTo>
                    <a:pt x="35966" y="377926"/>
                  </a:lnTo>
                  <a:lnTo>
                    <a:pt x="289267" y="377926"/>
                  </a:lnTo>
                  <a:lnTo>
                    <a:pt x="289267" y="380707"/>
                  </a:lnTo>
                  <a:close/>
                </a:path>
                <a:path w="320039" h="411479">
                  <a:moveTo>
                    <a:pt x="35966" y="36017"/>
                  </a:moveTo>
                  <a:lnTo>
                    <a:pt x="33185" y="36017"/>
                  </a:lnTo>
                  <a:lnTo>
                    <a:pt x="35966" y="33235"/>
                  </a:lnTo>
                  <a:lnTo>
                    <a:pt x="35966" y="36017"/>
                  </a:lnTo>
                  <a:close/>
                </a:path>
                <a:path w="320039" h="411479">
                  <a:moveTo>
                    <a:pt x="172237" y="36017"/>
                  </a:moveTo>
                  <a:lnTo>
                    <a:pt x="35966" y="36017"/>
                  </a:lnTo>
                  <a:lnTo>
                    <a:pt x="35966" y="33235"/>
                  </a:lnTo>
                  <a:lnTo>
                    <a:pt x="172237" y="33235"/>
                  </a:lnTo>
                  <a:lnTo>
                    <a:pt x="172237" y="36017"/>
                  </a:lnTo>
                  <a:close/>
                </a:path>
                <a:path w="320039" h="411479">
                  <a:moveTo>
                    <a:pt x="283667" y="142481"/>
                  </a:moveTo>
                  <a:lnTo>
                    <a:pt x="172237" y="142481"/>
                  </a:lnTo>
                  <a:lnTo>
                    <a:pt x="172237" y="33235"/>
                  </a:lnTo>
                  <a:lnTo>
                    <a:pt x="175018" y="36017"/>
                  </a:lnTo>
                  <a:lnTo>
                    <a:pt x="177800" y="36017"/>
                  </a:lnTo>
                  <a:lnTo>
                    <a:pt x="177800" y="136867"/>
                  </a:lnTo>
                  <a:lnTo>
                    <a:pt x="175018" y="136867"/>
                  </a:lnTo>
                  <a:lnTo>
                    <a:pt x="177800" y="139649"/>
                  </a:lnTo>
                  <a:lnTo>
                    <a:pt x="283667" y="139649"/>
                  </a:lnTo>
                  <a:lnTo>
                    <a:pt x="283667" y="142481"/>
                  </a:lnTo>
                  <a:close/>
                </a:path>
                <a:path w="320039" h="411479">
                  <a:moveTo>
                    <a:pt x="177800" y="36017"/>
                  </a:moveTo>
                  <a:lnTo>
                    <a:pt x="175018" y="36017"/>
                  </a:lnTo>
                  <a:lnTo>
                    <a:pt x="172237" y="33235"/>
                  </a:lnTo>
                  <a:lnTo>
                    <a:pt x="177800" y="33235"/>
                  </a:lnTo>
                  <a:lnTo>
                    <a:pt x="177800" y="36017"/>
                  </a:lnTo>
                  <a:close/>
                </a:path>
                <a:path w="320039" h="411479">
                  <a:moveTo>
                    <a:pt x="275475" y="112064"/>
                  </a:moveTo>
                  <a:lnTo>
                    <a:pt x="202603" y="112064"/>
                  </a:lnTo>
                  <a:lnTo>
                    <a:pt x="202603" y="39141"/>
                  </a:lnTo>
                  <a:lnTo>
                    <a:pt x="209342" y="45885"/>
                  </a:lnTo>
                  <a:lnTo>
                    <a:pt x="208203" y="45885"/>
                  </a:lnTo>
                  <a:lnTo>
                    <a:pt x="203441" y="47879"/>
                  </a:lnTo>
                  <a:lnTo>
                    <a:pt x="208203" y="52645"/>
                  </a:lnTo>
                  <a:lnTo>
                    <a:pt x="208203" y="106464"/>
                  </a:lnTo>
                  <a:lnTo>
                    <a:pt x="205422" y="106464"/>
                  </a:lnTo>
                  <a:lnTo>
                    <a:pt x="208203" y="109245"/>
                  </a:lnTo>
                  <a:lnTo>
                    <a:pt x="264758" y="109245"/>
                  </a:lnTo>
                  <a:lnTo>
                    <a:pt x="266738" y="111226"/>
                  </a:lnTo>
                  <a:lnTo>
                    <a:pt x="274638" y="111226"/>
                  </a:lnTo>
                  <a:lnTo>
                    <a:pt x="275475" y="112064"/>
                  </a:lnTo>
                  <a:close/>
                </a:path>
                <a:path w="320039" h="411479">
                  <a:moveTo>
                    <a:pt x="208203" y="52645"/>
                  </a:moveTo>
                  <a:lnTo>
                    <a:pt x="203441" y="47879"/>
                  </a:lnTo>
                  <a:lnTo>
                    <a:pt x="208203" y="45885"/>
                  </a:lnTo>
                  <a:lnTo>
                    <a:pt x="208203" y="52645"/>
                  </a:lnTo>
                  <a:close/>
                </a:path>
                <a:path w="320039" h="411479">
                  <a:moveTo>
                    <a:pt x="266738" y="111226"/>
                  </a:moveTo>
                  <a:lnTo>
                    <a:pt x="208203" y="52645"/>
                  </a:lnTo>
                  <a:lnTo>
                    <a:pt x="208203" y="45885"/>
                  </a:lnTo>
                  <a:lnTo>
                    <a:pt x="209342" y="45885"/>
                  </a:lnTo>
                  <a:lnTo>
                    <a:pt x="269878" y="106464"/>
                  </a:lnTo>
                  <a:lnTo>
                    <a:pt x="268731" y="106464"/>
                  </a:lnTo>
                  <a:lnTo>
                    <a:pt x="266738" y="111226"/>
                  </a:lnTo>
                  <a:close/>
                </a:path>
                <a:path w="320039" h="411479">
                  <a:moveTo>
                    <a:pt x="208203" y="109245"/>
                  </a:moveTo>
                  <a:lnTo>
                    <a:pt x="205422" y="106464"/>
                  </a:lnTo>
                  <a:lnTo>
                    <a:pt x="208203" y="106464"/>
                  </a:lnTo>
                  <a:lnTo>
                    <a:pt x="208203" y="109245"/>
                  </a:lnTo>
                  <a:close/>
                </a:path>
                <a:path w="320039" h="411479">
                  <a:moveTo>
                    <a:pt x="264758" y="109245"/>
                  </a:moveTo>
                  <a:lnTo>
                    <a:pt x="208203" y="109245"/>
                  </a:lnTo>
                  <a:lnTo>
                    <a:pt x="208203" y="106464"/>
                  </a:lnTo>
                  <a:lnTo>
                    <a:pt x="261979" y="106464"/>
                  </a:lnTo>
                  <a:lnTo>
                    <a:pt x="264758" y="109245"/>
                  </a:lnTo>
                  <a:close/>
                </a:path>
                <a:path w="320039" h="411479">
                  <a:moveTo>
                    <a:pt x="274638" y="111226"/>
                  </a:moveTo>
                  <a:lnTo>
                    <a:pt x="266738" y="111226"/>
                  </a:lnTo>
                  <a:lnTo>
                    <a:pt x="268731" y="106464"/>
                  </a:lnTo>
                  <a:lnTo>
                    <a:pt x="269878" y="106464"/>
                  </a:lnTo>
                  <a:lnTo>
                    <a:pt x="274638" y="111226"/>
                  </a:lnTo>
                  <a:close/>
                </a:path>
                <a:path w="320039" h="411479">
                  <a:moveTo>
                    <a:pt x="314871" y="116281"/>
                  </a:moveTo>
                  <a:lnTo>
                    <a:pt x="314070" y="115480"/>
                  </a:lnTo>
                  <a:lnTo>
                    <a:pt x="314070" y="114350"/>
                  </a:lnTo>
                  <a:lnTo>
                    <a:pt x="314871" y="116281"/>
                  </a:lnTo>
                  <a:close/>
                </a:path>
                <a:path w="320039" h="411479">
                  <a:moveTo>
                    <a:pt x="319671" y="116281"/>
                  </a:moveTo>
                  <a:lnTo>
                    <a:pt x="314871" y="116281"/>
                  </a:lnTo>
                  <a:lnTo>
                    <a:pt x="314070" y="114350"/>
                  </a:lnTo>
                  <a:lnTo>
                    <a:pt x="319671" y="114350"/>
                  </a:lnTo>
                  <a:lnTo>
                    <a:pt x="319671" y="116281"/>
                  </a:lnTo>
                  <a:close/>
                </a:path>
                <a:path w="320039" h="411479">
                  <a:moveTo>
                    <a:pt x="314070" y="408330"/>
                  </a:moveTo>
                  <a:lnTo>
                    <a:pt x="314070" y="115480"/>
                  </a:lnTo>
                  <a:lnTo>
                    <a:pt x="314871" y="116281"/>
                  </a:lnTo>
                  <a:lnTo>
                    <a:pt x="319671" y="116281"/>
                  </a:lnTo>
                  <a:lnTo>
                    <a:pt x="319671" y="405561"/>
                  </a:lnTo>
                  <a:lnTo>
                    <a:pt x="316852" y="405561"/>
                  </a:lnTo>
                  <a:lnTo>
                    <a:pt x="314070" y="408330"/>
                  </a:lnTo>
                  <a:close/>
                </a:path>
                <a:path w="320039" h="411479">
                  <a:moveTo>
                    <a:pt x="177800" y="139649"/>
                  </a:moveTo>
                  <a:lnTo>
                    <a:pt x="175018" y="136867"/>
                  </a:lnTo>
                  <a:lnTo>
                    <a:pt x="177800" y="136867"/>
                  </a:lnTo>
                  <a:lnTo>
                    <a:pt x="177800" y="139649"/>
                  </a:lnTo>
                  <a:close/>
                </a:path>
                <a:path w="320039" h="411479">
                  <a:moveTo>
                    <a:pt x="289267" y="142481"/>
                  </a:moveTo>
                  <a:lnTo>
                    <a:pt x="286486" y="142481"/>
                  </a:lnTo>
                  <a:lnTo>
                    <a:pt x="283667" y="139649"/>
                  </a:lnTo>
                  <a:lnTo>
                    <a:pt x="177800" y="139649"/>
                  </a:lnTo>
                  <a:lnTo>
                    <a:pt x="177800" y="136867"/>
                  </a:lnTo>
                  <a:lnTo>
                    <a:pt x="289267" y="136867"/>
                  </a:lnTo>
                  <a:lnTo>
                    <a:pt x="289267" y="142481"/>
                  </a:lnTo>
                  <a:close/>
                </a:path>
                <a:path w="320039" h="411479">
                  <a:moveTo>
                    <a:pt x="283667" y="377926"/>
                  </a:moveTo>
                  <a:lnTo>
                    <a:pt x="283667" y="139649"/>
                  </a:lnTo>
                  <a:lnTo>
                    <a:pt x="286486" y="142481"/>
                  </a:lnTo>
                  <a:lnTo>
                    <a:pt x="289267" y="142481"/>
                  </a:lnTo>
                  <a:lnTo>
                    <a:pt x="289267" y="375094"/>
                  </a:lnTo>
                  <a:lnTo>
                    <a:pt x="286486" y="375094"/>
                  </a:lnTo>
                  <a:lnTo>
                    <a:pt x="283667" y="377926"/>
                  </a:lnTo>
                  <a:close/>
                </a:path>
                <a:path w="320039" h="411479">
                  <a:moveTo>
                    <a:pt x="35966" y="377926"/>
                  </a:moveTo>
                  <a:lnTo>
                    <a:pt x="33185" y="375094"/>
                  </a:lnTo>
                  <a:lnTo>
                    <a:pt x="35966" y="375094"/>
                  </a:lnTo>
                  <a:lnTo>
                    <a:pt x="35966" y="377926"/>
                  </a:lnTo>
                  <a:close/>
                </a:path>
                <a:path w="320039" h="411479">
                  <a:moveTo>
                    <a:pt x="283667" y="377926"/>
                  </a:moveTo>
                  <a:lnTo>
                    <a:pt x="35966" y="377926"/>
                  </a:lnTo>
                  <a:lnTo>
                    <a:pt x="35966" y="375094"/>
                  </a:lnTo>
                  <a:lnTo>
                    <a:pt x="283667" y="375094"/>
                  </a:lnTo>
                  <a:lnTo>
                    <a:pt x="283667" y="377926"/>
                  </a:lnTo>
                  <a:close/>
                </a:path>
                <a:path w="320039" h="411479">
                  <a:moveTo>
                    <a:pt x="289267" y="377926"/>
                  </a:moveTo>
                  <a:lnTo>
                    <a:pt x="283667" y="377926"/>
                  </a:lnTo>
                  <a:lnTo>
                    <a:pt x="286486" y="375094"/>
                  </a:lnTo>
                  <a:lnTo>
                    <a:pt x="289267" y="375094"/>
                  </a:lnTo>
                  <a:lnTo>
                    <a:pt x="289267" y="377926"/>
                  </a:lnTo>
                  <a:close/>
                </a:path>
                <a:path w="320039" h="411479">
                  <a:moveTo>
                    <a:pt x="5549" y="408330"/>
                  </a:moveTo>
                  <a:lnTo>
                    <a:pt x="2768" y="405561"/>
                  </a:lnTo>
                  <a:lnTo>
                    <a:pt x="5549" y="405561"/>
                  </a:lnTo>
                  <a:lnTo>
                    <a:pt x="5549" y="408330"/>
                  </a:lnTo>
                  <a:close/>
                </a:path>
                <a:path w="320039" h="411479">
                  <a:moveTo>
                    <a:pt x="314070" y="408330"/>
                  </a:moveTo>
                  <a:lnTo>
                    <a:pt x="5549" y="408330"/>
                  </a:lnTo>
                  <a:lnTo>
                    <a:pt x="5549" y="405561"/>
                  </a:lnTo>
                  <a:lnTo>
                    <a:pt x="314070" y="405561"/>
                  </a:lnTo>
                  <a:lnTo>
                    <a:pt x="314070" y="408330"/>
                  </a:lnTo>
                  <a:close/>
                </a:path>
                <a:path w="320039" h="411479">
                  <a:moveTo>
                    <a:pt x="319671" y="408330"/>
                  </a:moveTo>
                  <a:lnTo>
                    <a:pt x="314070" y="408330"/>
                  </a:lnTo>
                  <a:lnTo>
                    <a:pt x="316852" y="405561"/>
                  </a:lnTo>
                  <a:lnTo>
                    <a:pt x="319671" y="405561"/>
                  </a:lnTo>
                  <a:lnTo>
                    <a:pt x="319671" y="40833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85033" y="4221010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70" y="405511"/>
                  </a:moveTo>
                  <a:lnTo>
                    <a:pt x="0" y="405511"/>
                  </a:lnTo>
                  <a:lnTo>
                    <a:pt x="0" y="0"/>
                  </a:lnTo>
                  <a:lnTo>
                    <a:pt x="202653" y="0"/>
                  </a:lnTo>
                  <a:lnTo>
                    <a:pt x="233039" y="30416"/>
                  </a:lnTo>
                  <a:lnTo>
                    <a:pt x="30403" y="30416"/>
                  </a:lnTo>
                  <a:lnTo>
                    <a:pt x="30403" y="375094"/>
                  </a:lnTo>
                  <a:lnTo>
                    <a:pt x="314070" y="375094"/>
                  </a:lnTo>
                  <a:lnTo>
                    <a:pt x="314070" y="405511"/>
                  </a:lnTo>
                  <a:close/>
                </a:path>
                <a:path w="314325" h="405764">
                  <a:moveTo>
                    <a:pt x="314070" y="375094"/>
                  </a:moveTo>
                  <a:lnTo>
                    <a:pt x="283718" y="375094"/>
                  </a:lnTo>
                  <a:lnTo>
                    <a:pt x="283718" y="136880"/>
                  </a:lnTo>
                  <a:lnTo>
                    <a:pt x="172237" y="136880"/>
                  </a:lnTo>
                  <a:lnTo>
                    <a:pt x="172237" y="30416"/>
                  </a:lnTo>
                  <a:lnTo>
                    <a:pt x="233039" y="30416"/>
                  </a:lnTo>
                  <a:lnTo>
                    <a:pt x="245726" y="43116"/>
                  </a:lnTo>
                  <a:lnTo>
                    <a:pt x="202653" y="43116"/>
                  </a:lnTo>
                  <a:lnTo>
                    <a:pt x="202653" y="106464"/>
                  </a:lnTo>
                  <a:lnTo>
                    <a:pt x="309008" y="106464"/>
                  </a:lnTo>
                  <a:lnTo>
                    <a:pt x="314070" y="111531"/>
                  </a:lnTo>
                  <a:lnTo>
                    <a:pt x="314070" y="375094"/>
                  </a:lnTo>
                  <a:close/>
                </a:path>
                <a:path w="314325" h="405764">
                  <a:moveTo>
                    <a:pt x="309008" y="106464"/>
                  </a:moveTo>
                  <a:lnTo>
                    <a:pt x="265950" y="106464"/>
                  </a:lnTo>
                  <a:lnTo>
                    <a:pt x="202653" y="43116"/>
                  </a:lnTo>
                  <a:lnTo>
                    <a:pt x="245726" y="43116"/>
                  </a:lnTo>
                  <a:lnTo>
                    <a:pt x="309008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2252" y="4218241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84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578" y="0"/>
                  </a:lnTo>
                  <a:lnTo>
                    <a:pt x="209345" y="2768"/>
                  </a:lnTo>
                  <a:lnTo>
                    <a:pt x="5562" y="2768"/>
                  </a:lnTo>
                  <a:lnTo>
                    <a:pt x="2781" y="5600"/>
                  </a:lnTo>
                  <a:lnTo>
                    <a:pt x="5562" y="5600"/>
                  </a:lnTo>
                  <a:lnTo>
                    <a:pt x="5562" y="405498"/>
                  </a:lnTo>
                  <a:lnTo>
                    <a:pt x="2781" y="405498"/>
                  </a:lnTo>
                  <a:lnTo>
                    <a:pt x="5562" y="408279"/>
                  </a:lnTo>
                  <a:lnTo>
                    <a:pt x="319684" y="408279"/>
                  </a:lnTo>
                  <a:lnTo>
                    <a:pt x="319684" y="411111"/>
                  </a:lnTo>
                  <a:close/>
                </a:path>
                <a:path w="320039" h="411479">
                  <a:moveTo>
                    <a:pt x="5562" y="5600"/>
                  </a:moveTo>
                  <a:lnTo>
                    <a:pt x="2781" y="5600"/>
                  </a:lnTo>
                  <a:lnTo>
                    <a:pt x="5562" y="2768"/>
                  </a:lnTo>
                  <a:lnTo>
                    <a:pt x="5562" y="5600"/>
                  </a:lnTo>
                  <a:close/>
                </a:path>
                <a:path w="320039" h="411479">
                  <a:moveTo>
                    <a:pt x="204291" y="5600"/>
                  </a:moveTo>
                  <a:lnTo>
                    <a:pt x="5562" y="5600"/>
                  </a:lnTo>
                  <a:lnTo>
                    <a:pt x="5562" y="2768"/>
                  </a:lnTo>
                  <a:lnTo>
                    <a:pt x="209345" y="2768"/>
                  </a:lnTo>
                  <a:lnTo>
                    <a:pt x="211338" y="4762"/>
                  </a:lnTo>
                  <a:lnTo>
                    <a:pt x="203453" y="4762"/>
                  </a:lnTo>
                  <a:lnTo>
                    <a:pt x="204291" y="5600"/>
                  </a:lnTo>
                  <a:close/>
                </a:path>
                <a:path w="320039" h="411479">
                  <a:moveTo>
                    <a:pt x="314083" y="115493"/>
                  </a:moveTo>
                  <a:lnTo>
                    <a:pt x="203453" y="4762"/>
                  </a:lnTo>
                  <a:lnTo>
                    <a:pt x="205435" y="5600"/>
                  </a:lnTo>
                  <a:lnTo>
                    <a:pt x="212176" y="5600"/>
                  </a:lnTo>
                  <a:lnTo>
                    <a:pt x="319684" y="113157"/>
                  </a:lnTo>
                  <a:lnTo>
                    <a:pt x="319684" y="114300"/>
                  </a:lnTo>
                  <a:lnTo>
                    <a:pt x="314083" y="114300"/>
                  </a:lnTo>
                  <a:lnTo>
                    <a:pt x="314083" y="115493"/>
                  </a:lnTo>
                  <a:close/>
                </a:path>
                <a:path w="320039" h="411479">
                  <a:moveTo>
                    <a:pt x="212176" y="5600"/>
                  </a:moveTo>
                  <a:lnTo>
                    <a:pt x="205435" y="5600"/>
                  </a:lnTo>
                  <a:lnTo>
                    <a:pt x="203453" y="4762"/>
                  </a:lnTo>
                  <a:lnTo>
                    <a:pt x="211338" y="4762"/>
                  </a:lnTo>
                  <a:lnTo>
                    <a:pt x="212176" y="5600"/>
                  </a:lnTo>
                  <a:close/>
                </a:path>
                <a:path w="320039" h="411479">
                  <a:moveTo>
                    <a:pt x="289280" y="380695"/>
                  </a:moveTo>
                  <a:lnTo>
                    <a:pt x="30365" y="380695"/>
                  </a:lnTo>
                  <a:lnTo>
                    <a:pt x="30365" y="30403"/>
                  </a:lnTo>
                  <a:lnTo>
                    <a:pt x="177800" y="30403"/>
                  </a:lnTo>
                  <a:lnTo>
                    <a:pt x="177800" y="33185"/>
                  </a:lnTo>
                  <a:lnTo>
                    <a:pt x="35966" y="33185"/>
                  </a:lnTo>
                  <a:lnTo>
                    <a:pt x="33185" y="36004"/>
                  </a:lnTo>
                  <a:lnTo>
                    <a:pt x="35966" y="36004"/>
                  </a:lnTo>
                  <a:lnTo>
                    <a:pt x="35966" y="375094"/>
                  </a:lnTo>
                  <a:lnTo>
                    <a:pt x="33185" y="375094"/>
                  </a:lnTo>
                  <a:lnTo>
                    <a:pt x="35966" y="377863"/>
                  </a:lnTo>
                  <a:lnTo>
                    <a:pt x="289280" y="377863"/>
                  </a:lnTo>
                  <a:lnTo>
                    <a:pt x="289280" y="380695"/>
                  </a:lnTo>
                  <a:close/>
                </a:path>
                <a:path w="320039" h="411479">
                  <a:moveTo>
                    <a:pt x="35966" y="36004"/>
                  </a:moveTo>
                  <a:lnTo>
                    <a:pt x="33185" y="36004"/>
                  </a:lnTo>
                  <a:lnTo>
                    <a:pt x="35966" y="33185"/>
                  </a:lnTo>
                  <a:lnTo>
                    <a:pt x="35966" y="36004"/>
                  </a:lnTo>
                  <a:close/>
                </a:path>
                <a:path w="320039" h="411479">
                  <a:moveTo>
                    <a:pt x="172250" y="36004"/>
                  </a:moveTo>
                  <a:lnTo>
                    <a:pt x="35966" y="36004"/>
                  </a:lnTo>
                  <a:lnTo>
                    <a:pt x="35966" y="33185"/>
                  </a:lnTo>
                  <a:lnTo>
                    <a:pt x="172250" y="33185"/>
                  </a:lnTo>
                  <a:lnTo>
                    <a:pt x="172250" y="36004"/>
                  </a:lnTo>
                  <a:close/>
                </a:path>
                <a:path w="320039" h="411479">
                  <a:moveTo>
                    <a:pt x="283667" y="142417"/>
                  </a:moveTo>
                  <a:lnTo>
                    <a:pt x="172250" y="142417"/>
                  </a:lnTo>
                  <a:lnTo>
                    <a:pt x="172250" y="33185"/>
                  </a:lnTo>
                  <a:lnTo>
                    <a:pt x="175018" y="36004"/>
                  </a:lnTo>
                  <a:lnTo>
                    <a:pt x="177800" y="36004"/>
                  </a:lnTo>
                  <a:lnTo>
                    <a:pt x="177800" y="136817"/>
                  </a:lnTo>
                  <a:lnTo>
                    <a:pt x="175018" y="136817"/>
                  </a:lnTo>
                  <a:lnTo>
                    <a:pt x="177800" y="139649"/>
                  </a:lnTo>
                  <a:lnTo>
                    <a:pt x="283667" y="139649"/>
                  </a:lnTo>
                  <a:lnTo>
                    <a:pt x="283667" y="142417"/>
                  </a:lnTo>
                  <a:close/>
                </a:path>
                <a:path w="320039" h="411479">
                  <a:moveTo>
                    <a:pt x="177800" y="36004"/>
                  </a:moveTo>
                  <a:lnTo>
                    <a:pt x="175018" y="36004"/>
                  </a:lnTo>
                  <a:lnTo>
                    <a:pt x="172250" y="33185"/>
                  </a:lnTo>
                  <a:lnTo>
                    <a:pt x="177800" y="33185"/>
                  </a:lnTo>
                  <a:lnTo>
                    <a:pt x="177800" y="36004"/>
                  </a:lnTo>
                  <a:close/>
                </a:path>
                <a:path w="320039" h="411479">
                  <a:moveTo>
                    <a:pt x="275488" y="112013"/>
                  </a:moveTo>
                  <a:lnTo>
                    <a:pt x="202603" y="112013"/>
                  </a:lnTo>
                  <a:lnTo>
                    <a:pt x="202603" y="39090"/>
                  </a:lnTo>
                  <a:lnTo>
                    <a:pt x="209394" y="45885"/>
                  </a:lnTo>
                  <a:lnTo>
                    <a:pt x="208216" y="45885"/>
                  </a:lnTo>
                  <a:lnTo>
                    <a:pt x="203453" y="47815"/>
                  </a:lnTo>
                  <a:lnTo>
                    <a:pt x="208216" y="52585"/>
                  </a:lnTo>
                  <a:lnTo>
                    <a:pt x="208216" y="106400"/>
                  </a:lnTo>
                  <a:lnTo>
                    <a:pt x="205435" y="106400"/>
                  </a:lnTo>
                  <a:lnTo>
                    <a:pt x="208216" y="109232"/>
                  </a:lnTo>
                  <a:lnTo>
                    <a:pt x="264772" y="109232"/>
                  </a:lnTo>
                  <a:lnTo>
                    <a:pt x="266750" y="111213"/>
                  </a:lnTo>
                  <a:lnTo>
                    <a:pt x="274688" y="111213"/>
                  </a:lnTo>
                  <a:lnTo>
                    <a:pt x="275488" y="112013"/>
                  </a:lnTo>
                  <a:close/>
                </a:path>
                <a:path w="320039" h="411479">
                  <a:moveTo>
                    <a:pt x="208216" y="52585"/>
                  </a:moveTo>
                  <a:lnTo>
                    <a:pt x="203453" y="47815"/>
                  </a:lnTo>
                  <a:lnTo>
                    <a:pt x="208216" y="45885"/>
                  </a:lnTo>
                  <a:lnTo>
                    <a:pt x="208216" y="52585"/>
                  </a:lnTo>
                  <a:close/>
                </a:path>
                <a:path w="320039" h="411479">
                  <a:moveTo>
                    <a:pt x="266750" y="111213"/>
                  </a:moveTo>
                  <a:lnTo>
                    <a:pt x="208216" y="52585"/>
                  </a:lnTo>
                  <a:lnTo>
                    <a:pt x="208216" y="45885"/>
                  </a:lnTo>
                  <a:lnTo>
                    <a:pt x="209394" y="45885"/>
                  </a:lnTo>
                  <a:lnTo>
                    <a:pt x="269877" y="106400"/>
                  </a:lnTo>
                  <a:lnTo>
                    <a:pt x="268731" y="106400"/>
                  </a:lnTo>
                  <a:lnTo>
                    <a:pt x="266750" y="111213"/>
                  </a:lnTo>
                  <a:close/>
                </a:path>
                <a:path w="320039" h="411479">
                  <a:moveTo>
                    <a:pt x="208216" y="109232"/>
                  </a:moveTo>
                  <a:lnTo>
                    <a:pt x="205435" y="106400"/>
                  </a:lnTo>
                  <a:lnTo>
                    <a:pt x="208216" y="106400"/>
                  </a:lnTo>
                  <a:lnTo>
                    <a:pt x="208216" y="109232"/>
                  </a:lnTo>
                  <a:close/>
                </a:path>
                <a:path w="320039" h="411479">
                  <a:moveTo>
                    <a:pt x="264772" y="109232"/>
                  </a:moveTo>
                  <a:lnTo>
                    <a:pt x="208216" y="109232"/>
                  </a:lnTo>
                  <a:lnTo>
                    <a:pt x="208216" y="106400"/>
                  </a:lnTo>
                  <a:lnTo>
                    <a:pt x="261945" y="106400"/>
                  </a:lnTo>
                  <a:lnTo>
                    <a:pt x="264772" y="109232"/>
                  </a:lnTo>
                  <a:close/>
                </a:path>
                <a:path w="320039" h="411479">
                  <a:moveTo>
                    <a:pt x="274688" y="111213"/>
                  </a:moveTo>
                  <a:lnTo>
                    <a:pt x="266750" y="111213"/>
                  </a:lnTo>
                  <a:lnTo>
                    <a:pt x="268731" y="106400"/>
                  </a:lnTo>
                  <a:lnTo>
                    <a:pt x="269877" y="106400"/>
                  </a:lnTo>
                  <a:lnTo>
                    <a:pt x="274688" y="111213"/>
                  </a:lnTo>
                  <a:close/>
                </a:path>
                <a:path w="320039" h="411479">
                  <a:moveTo>
                    <a:pt x="314871" y="116281"/>
                  </a:moveTo>
                  <a:lnTo>
                    <a:pt x="314083" y="115493"/>
                  </a:lnTo>
                  <a:lnTo>
                    <a:pt x="314083" y="114300"/>
                  </a:lnTo>
                  <a:lnTo>
                    <a:pt x="314871" y="116281"/>
                  </a:lnTo>
                  <a:close/>
                </a:path>
                <a:path w="320039" h="411479">
                  <a:moveTo>
                    <a:pt x="319684" y="116281"/>
                  </a:moveTo>
                  <a:lnTo>
                    <a:pt x="314871" y="116281"/>
                  </a:lnTo>
                  <a:lnTo>
                    <a:pt x="314083" y="114300"/>
                  </a:lnTo>
                  <a:lnTo>
                    <a:pt x="319684" y="114300"/>
                  </a:lnTo>
                  <a:lnTo>
                    <a:pt x="319684" y="116281"/>
                  </a:lnTo>
                  <a:close/>
                </a:path>
                <a:path w="320039" h="411479">
                  <a:moveTo>
                    <a:pt x="314083" y="408279"/>
                  </a:moveTo>
                  <a:lnTo>
                    <a:pt x="314083" y="115493"/>
                  </a:lnTo>
                  <a:lnTo>
                    <a:pt x="314871" y="116281"/>
                  </a:lnTo>
                  <a:lnTo>
                    <a:pt x="319684" y="116281"/>
                  </a:lnTo>
                  <a:lnTo>
                    <a:pt x="319684" y="405498"/>
                  </a:lnTo>
                  <a:lnTo>
                    <a:pt x="316852" y="405498"/>
                  </a:lnTo>
                  <a:lnTo>
                    <a:pt x="314083" y="408279"/>
                  </a:lnTo>
                  <a:close/>
                </a:path>
                <a:path w="320039" h="411479">
                  <a:moveTo>
                    <a:pt x="177800" y="139649"/>
                  </a:moveTo>
                  <a:lnTo>
                    <a:pt x="175018" y="136817"/>
                  </a:lnTo>
                  <a:lnTo>
                    <a:pt x="177800" y="136817"/>
                  </a:lnTo>
                  <a:lnTo>
                    <a:pt x="177800" y="139649"/>
                  </a:lnTo>
                  <a:close/>
                </a:path>
                <a:path w="320039" h="411479">
                  <a:moveTo>
                    <a:pt x="289280" y="142417"/>
                  </a:moveTo>
                  <a:lnTo>
                    <a:pt x="286499" y="142417"/>
                  </a:lnTo>
                  <a:lnTo>
                    <a:pt x="283667" y="139649"/>
                  </a:lnTo>
                  <a:lnTo>
                    <a:pt x="177800" y="139649"/>
                  </a:lnTo>
                  <a:lnTo>
                    <a:pt x="177800" y="136817"/>
                  </a:lnTo>
                  <a:lnTo>
                    <a:pt x="289280" y="136817"/>
                  </a:lnTo>
                  <a:lnTo>
                    <a:pt x="289280" y="142417"/>
                  </a:lnTo>
                  <a:close/>
                </a:path>
                <a:path w="320039" h="411479">
                  <a:moveTo>
                    <a:pt x="283667" y="377863"/>
                  </a:moveTo>
                  <a:lnTo>
                    <a:pt x="283667" y="139649"/>
                  </a:lnTo>
                  <a:lnTo>
                    <a:pt x="286499" y="142417"/>
                  </a:lnTo>
                  <a:lnTo>
                    <a:pt x="289280" y="142417"/>
                  </a:lnTo>
                  <a:lnTo>
                    <a:pt x="289280" y="375094"/>
                  </a:lnTo>
                  <a:lnTo>
                    <a:pt x="286499" y="375094"/>
                  </a:lnTo>
                  <a:lnTo>
                    <a:pt x="283667" y="377863"/>
                  </a:lnTo>
                  <a:close/>
                </a:path>
                <a:path w="320039" h="411479">
                  <a:moveTo>
                    <a:pt x="35966" y="377863"/>
                  </a:moveTo>
                  <a:lnTo>
                    <a:pt x="33185" y="375094"/>
                  </a:lnTo>
                  <a:lnTo>
                    <a:pt x="35966" y="375094"/>
                  </a:lnTo>
                  <a:lnTo>
                    <a:pt x="35966" y="377863"/>
                  </a:lnTo>
                  <a:close/>
                </a:path>
                <a:path w="320039" h="411479">
                  <a:moveTo>
                    <a:pt x="283667" y="377863"/>
                  </a:moveTo>
                  <a:lnTo>
                    <a:pt x="35966" y="377863"/>
                  </a:lnTo>
                  <a:lnTo>
                    <a:pt x="35966" y="375094"/>
                  </a:lnTo>
                  <a:lnTo>
                    <a:pt x="283667" y="375094"/>
                  </a:lnTo>
                  <a:lnTo>
                    <a:pt x="283667" y="377863"/>
                  </a:lnTo>
                  <a:close/>
                </a:path>
                <a:path w="320039" h="411479">
                  <a:moveTo>
                    <a:pt x="289280" y="377863"/>
                  </a:moveTo>
                  <a:lnTo>
                    <a:pt x="283667" y="377863"/>
                  </a:lnTo>
                  <a:lnTo>
                    <a:pt x="286499" y="375094"/>
                  </a:lnTo>
                  <a:lnTo>
                    <a:pt x="289280" y="375094"/>
                  </a:lnTo>
                  <a:lnTo>
                    <a:pt x="289280" y="377863"/>
                  </a:lnTo>
                  <a:close/>
                </a:path>
                <a:path w="320039" h="411479">
                  <a:moveTo>
                    <a:pt x="5562" y="408279"/>
                  </a:moveTo>
                  <a:lnTo>
                    <a:pt x="2781" y="405498"/>
                  </a:lnTo>
                  <a:lnTo>
                    <a:pt x="5562" y="405498"/>
                  </a:lnTo>
                  <a:lnTo>
                    <a:pt x="5562" y="408279"/>
                  </a:lnTo>
                  <a:close/>
                </a:path>
                <a:path w="320039" h="411479">
                  <a:moveTo>
                    <a:pt x="314083" y="408279"/>
                  </a:moveTo>
                  <a:lnTo>
                    <a:pt x="5562" y="408279"/>
                  </a:lnTo>
                  <a:lnTo>
                    <a:pt x="5562" y="405498"/>
                  </a:lnTo>
                  <a:lnTo>
                    <a:pt x="314083" y="405498"/>
                  </a:lnTo>
                  <a:lnTo>
                    <a:pt x="314083" y="408279"/>
                  </a:lnTo>
                  <a:close/>
                </a:path>
                <a:path w="320039" h="411479">
                  <a:moveTo>
                    <a:pt x="319684" y="408279"/>
                  </a:moveTo>
                  <a:lnTo>
                    <a:pt x="314083" y="408279"/>
                  </a:lnTo>
                  <a:lnTo>
                    <a:pt x="316852" y="405498"/>
                  </a:lnTo>
                  <a:lnTo>
                    <a:pt x="319684" y="405498"/>
                  </a:lnTo>
                  <a:lnTo>
                    <a:pt x="319684" y="408279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252444" y="3982491"/>
            <a:ext cx="320040" cy="411480"/>
            <a:chOff x="3252444" y="3982491"/>
            <a:chExt cx="320040" cy="411480"/>
          </a:xfrm>
        </p:grpSpPr>
        <p:sp>
          <p:nvSpPr>
            <p:cNvPr id="30" name="object 30"/>
            <p:cNvSpPr/>
            <p:nvPr/>
          </p:nvSpPr>
          <p:spPr>
            <a:xfrm>
              <a:off x="3255263" y="3985272"/>
              <a:ext cx="314325" cy="405765"/>
            </a:xfrm>
            <a:custGeom>
              <a:avLst/>
              <a:gdLst/>
              <a:ahLst/>
              <a:cxnLst/>
              <a:rect l="l" t="t" r="r" b="b"/>
              <a:pathLst>
                <a:path w="314325" h="405764">
                  <a:moveTo>
                    <a:pt x="314083" y="405549"/>
                  </a:moveTo>
                  <a:lnTo>
                    <a:pt x="0" y="405549"/>
                  </a:lnTo>
                  <a:lnTo>
                    <a:pt x="0" y="0"/>
                  </a:lnTo>
                  <a:lnTo>
                    <a:pt x="202603" y="0"/>
                  </a:lnTo>
                  <a:lnTo>
                    <a:pt x="232996" y="30403"/>
                  </a:lnTo>
                  <a:lnTo>
                    <a:pt x="30365" y="30403"/>
                  </a:lnTo>
                  <a:lnTo>
                    <a:pt x="30365" y="375094"/>
                  </a:lnTo>
                  <a:lnTo>
                    <a:pt x="314083" y="375094"/>
                  </a:lnTo>
                  <a:lnTo>
                    <a:pt x="314083" y="405549"/>
                  </a:lnTo>
                  <a:close/>
                </a:path>
                <a:path w="314325" h="405764">
                  <a:moveTo>
                    <a:pt x="314083" y="375094"/>
                  </a:moveTo>
                  <a:lnTo>
                    <a:pt x="283667" y="375094"/>
                  </a:lnTo>
                  <a:lnTo>
                    <a:pt x="283667" y="136867"/>
                  </a:lnTo>
                  <a:lnTo>
                    <a:pt x="172250" y="136867"/>
                  </a:lnTo>
                  <a:lnTo>
                    <a:pt x="172250" y="30403"/>
                  </a:lnTo>
                  <a:lnTo>
                    <a:pt x="232996" y="30403"/>
                  </a:lnTo>
                  <a:lnTo>
                    <a:pt x="245692" y="43103"/>
                  </a:lnTo>
                  <a:lnTo>
                    <a:pt x="202603" y="43103"/>
                  </a:lnTo>
                  <a:lnTo>
                    <a:pt x="202603" y="106464"/>
                  </a:lnTo>
                  <a:lnTo>
                    <a:pt x="309030" y="106464"/>
                  </a:lnTo>
                  <a:lnTo>
                    <a:pt x="314083" y="111518"/>
                  </a:lnTo>
                  <a:lnTo>
                    <a:pt x="314083" y="375094"/>
                  </a:lnTo>
                  <a:close/>
                </a:path>
                <a:path w="314325" h="405764">
                  <a:moveTo>
                    <a:pt x="309030" y="106464"/>
                  </a:moveTo>
                  <a:lnTo>
                    <a:pt x="265963" y="106464"/>
                  </a:lnTo>
                  <a:lnTo>
                    <a:pt x="202603" y="43103"/>
                  </a:lnTo>
                  <a:lnTo>
                    <a:pt x="245692" y="43103"/>
                  </a:lnTo>
                  <a:lnTo>
                    <a:pt x="309030" y="10646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52444" y="3982491"/>
              <a:ext cx="320040" cy="411480"/>
            </a:xfrm>
            <a:custGeom>
              <a:avLst/>
              <a:gdLst/>
              <a:ahLst/>
              <a:cxnLst/>
              <a:rect l="l" t="t" r="r" b="b"/>
              <a:pathLst>
                <a:path w="320039" h="411479">
                  <a:moveTo>
                    <a:pt x="319684" y="411111"/>
                  </a:moveTo>
                  <a:lnTo>
                    <a:pt x="0" y="411111"/>
                  </a:lnTo>
                  <a:lnTo>
                    <a:pt x="0" y="0"/>
                  </a:lnTo>
                  <a:lnTo>
                    <a:pt x="206616" y="0"/>
                  </a:lnTo>
                  <a:lnTo>
                    <a:pt x="209395" y="2781"/>
                  </a:lnTo>
                  <a:lnTo>
                    <a:pt x="5600" y="2781"/>
                  </a:lnTo>
                  <a:lnTo>
                    <a:pt x="2819" y="5600"/>
                  </a:lnTo>
                  <a:lnTo>
                    <a:pt x="5600" y="5600"/>
                  </a:lnTo>
                  <a:lnTo>
                    <a:pt x="5600" y="405511"/>
                  </a:lnTo>
                  <a:lnTo>
                    <a:pt x="2819" y="405511"/>
                  </a:lnTo>
                  <a:lnTo>
                    <a:pt x="5600" y="408330"/>
                  </a:lnTo>
                  <a:lnTo>
                    <a:pt x="319684" y="408330"/>
                  </a:lnTo>
                  <a:lnTo>
                    <a:pt x="319684" y="411111"/>
                  </a:lnTo>
                  <a:close/>
                </a:path>
                <a:path w="320039" h="411479">
                  <a:moveTo>
                    <a:pt x="5600" y="5600"/>
                  </a:moveTo>
                  <a:lnTo>
                    <a:pt x="2819" y="5600"/>
                  </a:lnTo>
                  <a:lnTo>
                    <a:pt x="5600" y="2781"/>
                  </a:lnTo>
                  <a:lnTo>
                    <a:pt x="5600" y="5600"/>
                  </a:lnTo>
                  <a:close/>
                </a:path>
                <a:path w="320039" h="411479">
                  <a:moveTo>
                    <a:pt x="204329" y="5600"/>
                  </a:moveTo>
                  <a:lnTo>
                    <a:pt x="5600" y="5600"/>
                  </a:lnTo>
                  <a:lnTo>
                    <a:pt x="5600" y="2781"/>
                  </a:lnTo>
                  <a:lnTo>
                    <a:pt x="209395" y="2781"/>
                  </a:lnTo>
                  <a:lnTo>
                    <a:pt x="211375" y="4762"/>
                  </a:lnTo>
                  <a:lnTo>
                    <a:pt x="203492" y="4762"/>
                  </a:lnTo>
                  <a:lnTo>
                    <a:pt x="204329" y="5600"/>
                  </a:lnTo>
                  <a:close/>
                </a:path>
                <a:path w="320039" h="411479">
                  <a:moveTo>
                    <a:pt x="314121" y="115480"/>
                  </a:moveTo>
                  <a:lnTo>
                    <a:pt x="203492" y="4762"/>
                  </a:lnTo>
                  <a:lnTo>
                    <a:pt x="205422" y="5600"/>
                  </a:lnTo>
                  <a:lnTo>
                    <a:pt x="212212" y="5600"/>
                  </a:lnTo>
                  <a:lnTo>
                    <a:pt x="319684" y="113157"/>
                  </a:lnTo>
                  <a:lnTo>
                    <a:pt x="319684" y="114300"/>
                  </a:lnTo>
                  <a:lnTo>
                    <a:pt x="314121" y="114300"/>
                  </a:lnTo>
                  <a:lnTo>
                    <a:pt x="314121" y="115480"/>
                  </a:lnTo>
                  <a:close/>
                </a:path>
                <a:path w="320039" h="411479">
                  <a:moveTo>
                    <a:pt x="212212" y="5600"/>
                  </a:moveTo>
                  <a:lnTo>
                    <a:pt x="205422" y="5600"/>
                  </a:lnTo>
                  <a:lnTo>
                    <a:pt x="203492" y="4762"/>
                  </a:lnTo>
                  <a:lnTo>
                    <a:pt x="211375" y="4762"/>
                  </a:lnTo>
                  <a:lnTo>
                    <a:pt x="212212" y="5600"/>
                  </a:lnTo>
                  <a:close/>
                </a:path>
                <a:path w="320039" h="411479">
                  <a:moveTo>
                    <a:pt x="289318" y="380707"/>
                  </a:moveTo>
                  <a:lnTo>
                    <a:pt x="30403" y="380707"/>
                  </a:lnTo>
                  <a:lnTo>
                    <a:pt x="30403" y="30416"/>
                  </a:lnTo>
                  <a:lnTo>
                    <a:pt x="177850" y="30416"/>
                  </a:lnTo>
                  <a:lnTo>
                    <a:pt x="177850" y="33185"/>
                  </a:lnTo>
                  <a:lnTo>
                    <a:pt x="36017" y="33185"/>
                  </a:lnTo>
                  <a:lnTo>
                    <a:pt x="33185" y="36017"/>
                  </a:lnTo>
                  <a:lnTo>
                    <a:pt x="36017" y="36017"/>
                  </a:lnTo>
                  <a:lnTo>
                    <a:pt x="36017" y="375094"/>
                  </a:lnTo>
                  <a:lnTo>
                    <a:pt x="33185" y="375094"/>
                  </a:lnTo>
                  <a:lnTo>
                    <a:pt x="36017" y="377875"/>
                  </a:lnTo>
                  <a:lnTo>
                    <a:pt x="289318" y="377875"/>
                  </a:lnTo>
                  <a:lnTo>
                    <a:pt x="289318" y="380707"/>
                  </a:lnTo>
                  <a:close/>
                </a:path>
                <a:path w="320039" h="411479">
                  <a:moveTo>
                    <a:pt x="36017" y="36017"/>
                  </a:moveTo>
                  <a:lnTo>
                    <a:pt x="33185" y="36017"/>
                  </a:lnTo>
                  <a:lnTo>
                    <a:pt x="36017" y="33185"/>
                  </a:lnTo>
                  <a:lnTo>
                    <a:pt x="36017" y="36017"/>
                  </a:lnTo>
                  <a:close/>
                </a:path>
                <a:path w="320039" h="411479">
                  <a:moveTo>
                    <a:pt x="172237" y="36017"/>
                  </a:moveTo>
                  <a:lnTo>
                    <a:pt x="36017" y="36017"/>
                  </a:lnTo>
                  <a:lnTo>
                    <a:pt x="36017" y="33185"/>
                  </a:lnTo>
                  <a:lnTo>
                    <a:pt x="172237" y="33185"/>
                  </a:lnTo>
                  <a:lnTo>
                    <a:pt x="172237" y="36017"/>
                  </a:lnTo>
                  <a:close/>
                </a:path>
                <a:path w="320039" h="411479">
                  <a:moveTo>
                    <a:pt x="283717" y="142430"/>
                  </a:moveTo>
                  <a:lnTo>
                    <a:pt x="172237" y="142430"/>
                  </a:lnTo>
                  <a:lnTo>
                    <a:pt x="172237" y="33185"/>
                  </a:lnTo>
                  <a:lnTo>
                    <a:pt x="175069" y="36017"/>
                  </a:lnTo>
                  <a:lnTo>
                    <a:pt x="177850" y="36017"/>
                  </a:lnTo>
                  <a:lnTo>
                    <a:pt x="177850" y="136867"/>
                  </a:lnTo>
                  <a:lnTo>
                    <a:pt x="175069" y="136867"/>
                  </a:lnTo>
                  <a:lnTo>
                    <a:pt x="177850" y="139649"/>
                  </a:lnTo>
                  <a:lnTo>
                    <a:pt x="283717" y="139649"/>
                  </a:lnTo>
                  <a:lnTo>
                    <a:pt x="283717" y="142430"/>
                  </a:lnTo>
                  <a:close/>
                </a:path>
                <a:path w="320039" h="411479">
                  <a:moveTo>
                    <a:pt x="177850" y="36017"/>
                  </a:moveTo>
                  <a:lnTo>
                    <a:pt x="175069" y="36017"/>
                  </a:lnTo>
                  <a:lnTo>
                    <a:pt x="172237" y="33185"/>
                  </a:lnTo>
                  <a:lnTo>
                    <a:pt x="177850" y="33185"/>
                  </a:lnTo>
                  <a:lnTo>
                    <a:pt x="177850" y="36017"/>
                  </a:lnTo>
                  <a:close/>
                </a:path>
                <a:path w="320039" h="411479">
                  <a:moveTo>
                    <a:pt x="275526" y="112013"/>
                  </a:moveTo>
                  <a:lnTo>
                    <a:pt x="202653" y="112013"/>
                  </a:lnTo>
                  <a:lnTo>
                    <a:pt x="202653" y="39090"/>
                  </a:lnTo>
                  <a:lnTo>
                    <a:pt x="209443" y="45885"/>
                  </a:lnTo>
                  <a:lnTo>
                    <a:pt x="208254" y="45885"/>
                  </a:lnTo>
                  <a:lnTo>
                    <a:pt x="203492" y="47878"/>
                  </a:lnTo>
                  <a:lnTo>
                    <a:pt x="208254" y="52645"/>
                  </a:lnTo>
                  <a:lnTo>
                    <a:pt x="208254" y="106413"/>
                  </a:lnTo>
                  <a:lnTo>
                    <a:pt x="205422" y="106413"/>
                  </a:lnTo>
                  <a:lnTo>
                    <a:pt x="208254" y="109245"/>
                  </a:lnTo>
                  <a:lnTo>
                    <a:pt x="264809" y="109245"/>
                  </a:lnTo>
                  <a:lnTo>
                    <a:pt x="266788" y="111226"/>
                  </a:lnTo>
                  <a:lnTo>
                    <a:pt x="274739" y="111226"/>
                  </a:lnTo>
                  <a:lnTo>
                    <a:pt x="275526" y="112013"/>
                  </a:lnTo>
                  <a:close/>
                </a:path>
                <a:path w="320039" h="411479">
                  <a:moveTo>
                    <a:pt x="208254" y="52645"/>
                  </a:moveTo>
                  <a:lnTo>
                    <a:pt x="203492" y="47878"/>
                  </a:lnTo>
                  <a:lnTo>
                    <a:pt x="208254" y="45885"/>
                  </a:lnTo>
                  <a:lnTo>
                    <a:pt x="208254" y="52645"/>
                  </a:lnTo>
                  <a:close/>
                </a:path>
                <a:path w="320039" h="411479">
                  <a:moveTo>
                    <a:pt x="266788" y="111226"/>
                  </a:moveTo>
                  <a:lnTo>
                    <a:pt x="208254" y="52645"/>
                  </a:lnTo>
                  <a:lnTo>
                    <a:pt x="208254" y="45885"/>
                  </a:lnTo>
                  <a:lnTo>
                    <a:pt x="209443" y="45885"/>
                  </a:lnTo>
                  <a:lnTo>
                    <a:pt x="269929" y="106413"/>
                  </a:lnTo>
                  <a:lnTo>
                    <a:pt x="268782" y="106413"/>
                  </a:lnTo>
                  <a:lnTo>
                    <a:pt x="266788" y="111226"/>
                  </a:lnTo>
                  <a:close/>
                </a:path>
                <a:path w="320039" h="411479">
                  <a:moveTo>
                    <a:pt x="208254" y="109245"/>
                  </a:moveTo>
                  <a:lnTo>
                    <a:pt x="205422" y="106413"/>
                  </a:lnTo>
                  <a:lnTo>
                    <a:pt x="208254" y="106413"/>
                  </a:lnTo>
                  <a:lnTo>
                    <a:pt x="208254" y="109245"/>
                  </a:lnTo>
                  <a:close/>
                </a:path>
                <a:path w="320039" h="411479">
                  <a:moveTo>
                    <a:pt x="264809" y="109245"/>
                  </a:moveTo>
                  <a:lnTo>
                    <a:pt x="208254" y="109245"/>
                  </a:lnTo>
                  <a:lnTo>
                    <a:pt x="208254" y="106413"/>
                  </a:lnTo>
                  <a:lnTo>
                    <a:pt x="261979" y="106413"/>
                  </a:lnTo>
                  <a:lnTo>
                    <a:pt x="264809" y="109245"/>
                  </a:lnTo>
                  <a:close/>
                </a:path>
                <a:path w="320039" h="411479">
                  <a:moveTo>
                    <a:pt x="274739" y="111226"/>
                  </a:moveTo>
                  <a:lnTo>
                    <a:pt x="266788" y="111226"/>
                  </a:lnTo>
                  <a:lnTo>
                    <a:pt x="268782" y="106413"/>
                  </a:lnTo>
                  <a:lnTo>
                    <a:pt x="269929" y="106413"/>
                  </a:lnTo>
                  <a:lnTo>
                    <a:pt x="274739" y="111226"/>
                  </a:lnTo>
                  <a:close/>
                </a:path>
                <a:path w="320039" h="411479">
                  <a:moveTo>
                    <a:pt x="314921" y="116281"/>
                  </a:moveTo>
                  <a:lnTo>
                    <a:pt x="314121" y="115480"/>
                  </a:lnTo>
                  <a:lnTo>
                    <a:pt x="314121" y="114300"/>
                  </a:lnTo>
                  <a:lnTo>
                    <a:pt x="314921" y="116281"/>
                  </a:lnTo>
                  <a:close/>
                </a:path>
                <a:path w="320039" h="411479">
                  <a:moveTo>
                    <a:pt x="319684" y="116281"/>
                  </a:moveTo>
                  <a:lnTo>
                    <a:pt x="314921" y="116281"/>
                  </a:lnTo>
                  <a:lnTo>
                    <a:pt x="314121" y="114300"/>
                  </a:lnTo>
                  <a:lnTo>
                    <a:pt x="319684" y="114300"/>
                  </a:lnTo>
                  <a:lnTo>
                    <a:pt x="319684" y="116281"/>
                  </a:lnTo>
                  <a:close/>
                </a:path>
                <a:path w="320039" h="411479">
                  <a:moveTo>
                    <a:pt x="314121" y="408330"/>
                  </a:moveTo>
                  <a:lnTo>
                    <a:pt x="314121" y="115480"/>
                  </a:lnTo>
                  <a:lnTo>
                    <a:pt x="314921" y="116281"/>
                  </a:lnTo>
                  <a:lnTo>
                    <a:pt x="319684" y="116281"/>
                  </a:lnTo>
                  <a:lnTo>
                    <a:pt x="319684" y="405511"/>
                  </a:lnTo>
                  <a:lnTo>
                    <a:pt x="316903" y="405511"/>
                  </a:lnTo>
                  <a:lnTo>
                    <a:pt x="314121" y="408330"/>
                  </a:lnTo>
                  <a:close/>
                </a:path>
                <a:path w="320039" h="411479">
                  <a:moveTo>
                    <a:pt x="177850" y="139649"/>
                  </a:moveTo>
                  <a:lnTo>
                    <a:pt x="175069" y="136867"/>
                  </a:lnTo>
                  <a:lnTo>
                    <a:pt x="177850" y="136867"/>
                  </a:lnTo>
                  <a:lnTo>
                    <a:pt x="177850" y="139649"/>
                  </a:lnTo>
                  <a:close/>
                </a:path>
                <a:path w="320039" h="411479">
                  <a:moveTo>
                    <a:pt x="289318" y="142430"/>
                  </a:moveTo>
                  <a:lnTo>
                    <a:pt x="286486" y="142430"/>
                  </a:lnTo>
                  <a:lnTo>
                    <a:pt x="283717" y="139649"/>
                  </a:lnTo>
                  <a:lnTo>
                    <a:pt x="177850" y="139649"/>
                  </a:lnTo>
                  <a:lnTo>
                    <a:pt x="177850" y="136867"/>
                  </a:lnTo>
                  <a:lnTo>
                    <a:pt x="289318" y="136867"/>
                  </a:lnTo>
                  <a:lnTo>
                    <a:pt x="289318" y="142430"/>
                  </a:lnTo>
                  <a:close/>
                </a:path>
                <a:path w="320039" h="411479">
                  <a:moveTo>
                    <a:pt x="283717" y="377875"/>
                  </a:moveTo>
                  <a:lnTo>
                    <a:pt x="283717" y="139649"/>
                  </a:lnTo>
                  <a:lnTo>
                    <a:pt x="286486" y="142430"/>
                  </a:lnTo>
                  <a:lnTo>
                    <a:pt x="289318" y="142430"/>
                  </a:lnTo>
                  <a:lnTo>
                    <a:pt x="289318" y="375094"/>
                  </a:lnTo>
                  <a:lnTo>
                    <a:pt x="286486" y="375094"/>
                  </a:lnTo>
                  <a:lnTo>
                    <a:pt x="283717" y="377875"/>
                  </a:lnTo>
                  <a:close/>
                </a:path>
                <a:path w="320039" h="411479">
                  <a:moveTo>
                    <a:pt x="36017" y="377875"/>
                  </a:moveTo>
                  <a:lnTo>
                    <a:pt x="33185" y="375094"/>
                  </a:lnTo>
                  <a:lnTo>
                    <a:pt x="36017" y="375094"/>
                  </a:lnTo>
                  <a:lnTo>
                    <a:pt x="36017" y="377875"/>
                  </a:lnTo>
                  <a:close/>
                </a:path>
                <a:path w="320039" h="411479">
                  <a:moveTo>
                    <a:pt x="283717" y="377875"/>
                  </a:moveTo>
                  <a:lnTo>
                    <a:pt x="36017" y="377875"/>
                  </a:lnTo>
                  <a:lnTo>
                    <a:pt x="36017" y="375094"/>
                  </a:lnTo>
                  <a:lnTo>
                    <a:pt x="283717" y="375094"/>
                  </a:lnTo>
                  <a:lnTo>
                    <a:pt x="283717" y="377875"/>
                  </a:lnTo>
                  <a:close/>
                </a:path>
                <a:path w="320039" h="411479">
                  <a:moveTo>
                    <a:pt x="289318" y="377875"/>
                  </a:moveTo>
                  <a:lnTo>
                    <a:pt x="283717" y="377875"/>
                  </a:lnTo>
                  <a:lnTo>
                    <a:pt x="286486" y="375094"/>
                  </a:lnTo>
                  <a:lnTo>
                    <a:pt x="289318" y="375094"/>
                  </a:lnTo>
                  <a:lnTo>
                    <a:pt x="289318" y="377875"/>
                  </a:lnTo>
                  <a:close/>
                </a:path>
                <a:path w="320039" h="411479">
                  <a:moveTo>
                    <a:pt x="5600" y="408330"/>
                  </a:moveTo>
                  <a:lnTo>
                    <a:pt x="2819" y="405511"/>
                  </a:lnTo>
                  <a:lnTo>
                    <a:pt x="5600" y="405511"/>
                  </a:lnTo>
                  <a:lnTo>
                    <a:pt x="5600" y="408330"/>
                  </a:lnTo>
                  <a:close/>
                </a:path>
                <a:path w="320039" h="411479">
                  <a:moveTo>
                    <a:pt x="314121" y="408330"/>
                  </a:moveTo>
                  <a:lnTo>
                    <a:pt x="5600" y="408330"/>
                  </a:lnTo>
                  <a:lnTo>
                    <a:pt x="5600" y="405511"/>
                  </a:lnTo>
                  <a:lnTo>
                    <a:pt x="314121" y="405511"/>
                  </a:lnTo>
                  <a:lnTo>
                    <a:pt x="314121" y="408330"/>
                  </a:lnTo>
                  <a:close/>
                </a:path>
                <a:path w="320039" h="411479">
                  <a:moveTo>
                    <a:pt x="319684" y="408330"/>
                  </a:moveTo>
                  <a:lnTo>
                    <a:pt x="314121" y="408330"/>
                  </a:lnTo>
                  <a:lnTo>
                    <a:pt x="316903" y="405511"/>
                  </a:lnTo>
                  <a:lnTo>
                    <a:pt x="319684" y="405511"/>
                  </a:lnTo>
                  <a:lnTo>
                    <a:pt x="319684" y="40833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669" y="5104385"/>
            <a:ext cx="106362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Historical</a:t>
            </a:r>
            <a:r>
              <a:rPr sz="105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404040"/>
                </a:solidFill>
                <a:latin typeface="Calibri"/>
                <a:cs typeface="Calibri"/>
              </a:rPr>
              <a:t>Analytics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925" y="5265199"/>
            <a:ext cx="558973" cy="5581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2325" y="5855893"/>
            <a:ext cx="8318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6220">
              <a:lnSpc>
                <a:spcPct val="102000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Wa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rehouse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501205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Multi-Platform</a:t>
            </a:r>
            <a:r>
              <a:rPr spc="-50" dirty="0"/>
              <a:t> </a:t>
            </a:r>
            <a:r>
              <a:rPr spc="-25" dirty="0"/>
              <a:t>Architecture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5760" y="5662904"/>
            <a:ext cx="230085" cy="18360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756543" y="5052961"/>
            <a:ext cx="2019935" cy="101600"/>
          </a:xfrm>
          <a:custGeom>
            <a:avLst/>
            <a:gdLst/>
            <a:ahLst/>
            <a:cxnLst/>
            <a:rect l="l" t="t" r="r" b="b"/>
            <a:pathLst>
              <a:path w="2019934" h="101600">
                <a:moveTo>
                  <a:pt x="1959025" y="101257"/>
                </a:moveTo>
                <a:lnTo>
                  <a:pt x="1959025" y="0"/>
                </a:lnTo>
                <a:lnTo>
                  <a:pt x="2007653" y="40487"/>
                </a:lnTo>
                <a:lnTo>
                  <a:pt x="1969147" y="40487"/>
                </a:lnTo>
                <a:lnTo>
                  <a:pt x="1969147" y="60769"/>
                </a:lnTo>
                <a:lnTo>
                  <a:pt x="2007592" y="60769"/>
                </a:lnTo>
                <a:lnTo>
                  <a:pt x="1959025" y="101257"/>
                </a:lnTo>
                <a:close/>
              </a:path>
              <a:path w="2019934" h="101600">
                <a:moveTo>
                  <a:pt x="1959025" y="60769"/>
                </a:moveTo>
                <a:lnTo>
                  <a:pt x="0" y="60769"/>
                </a:lnTo>
                <a:lnTo>
                  <a:pt x="0" y="40487"/>
                </a:lnTo>
                <a:lnTo>
                  <a:pt x="1959025" y="40487"/>
                </a:lnTo>
                <a:lnTo>
                  <a:pt x="1959025" y="60769"/>
                </a:lnTo>
                <a:close/>
              </a:path>
              <a:path w="2019934" h="101600">
                <a:moveTo>
                  <a:pt x="2007592" y="60769"/>
                </a:moveTo>
                <a:lnTo>
                  <a:pt x="1969147" y="60769"/>
                </a:lnTo>
                <a:lnTo>
                  <a:pt x="1969147" y="40487"/>
                </a:lnTo>
                <a:lnTo>
                  <a:pt x="2007653" y="40487"/>
                </a:lnTo>
                <a:lnTo>
                  <a:pt x="2019795" y="50596"/>
                </a:lnTo>
                <a:lnTo>
                  <a:pt x="2007592" y="607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87" y="770737"/>
            <a:ext cx="10686415" cy="5025390"/>
            <a:chOff x="787" y="770737"/>
            <a:chExt cx="10686415" cy="5025390"/>
          </a:xfrm>
        </p:grpSpPr>
        <p:sp>
          <p:nvSpPr>
            <p:cNvPr id="9" name="object 9"/>
            <p:cNvSpPr/>
            <p:nvPr/>
          </p:nvSpPr>
          <p:spPr>
            <a:xfrm>
              <a:off x="2543276" y="4602962"/>
              <a:ext cx="4275455" cy="1193165"/>
            </a:xfrm>
            <a:custGeom>
              <a:avLst/>
              <a:gdLst/>
              <a:ahLst/>
              <a:cxnLst/>
              <a:rect l="l" t="t" r="r" b="b"/>
              <a:pathLst>
                <a:path w="4275455" h="1193164">
                  <a:moveTo>
                    <a:pt x="289712" y="1162494"/>
                  </a:moveTo>
                  <a:lnTo>
                    <a:pt x="269494" y="1152372"/>
                  </a:lnTo>
                  <a:lnTo>
                    <a:pt x="228993" y="1132078"/>
                  </a:lnTo>
                  <a:lnTo>
                    <a:pt x="228993" y="1152372"/>
                  </a:lnTo>
                  <a:lnTo>
                    <a:pt x="5702" y="1152372"/>
                  </a:lnTo>
                  <a:lnTo>
                    <a:pt x="5702" y="1172616"/>
                  </a:lnTo>
                  <a:lnTo>
                    <a:pt x="228993" y="1172616"/>
                  </a:lnTo>
                  <a:lnTo>
                    <a:pt x="228993" y="1192847"/>
                  </a:lnTo>
                  <a:lnTo>
                    <a:pt x="269455" y="1172616"/>
                  </a:lnTo>
                  <a:lnTo>
                    <a:pt x="289712" y="1162494"/>
                  </a:lnTo>
                  <a:close/>
                </a:path>
                <a:path w="4275455" h="1193164">
                  <a:moveTo>
                    <a:pt x="4274832" y="50939"/>
                  </a:moveTo>
                  <a:lnTo>
                    <a:pt x="4214368" y="0"/>
                  </a:lnTo>
                  <a:lnTo>
                    <a:pt x="4214165" y="40474"/>
                  </a:lnTo>
                  <a:lnTo>
                    <a:pt x="101" y="18999"/>
                  </a:lnTo>
                  <a:lnTo>
                    <a:pt x="0" y="39281"/>
                  </a:lnTo>
                  <a:lnTo>
                    <a:pt x="4214063" y="60769"/>
                  </a:lnTo>
                  <a:lnTo>
                    <a:pt x="4213872" y="101244"/>
                  </a:lnTo>
                  <a:lnTo>
                    <a:pt x="4262856" y="60820"/>
                  </a:lnTo>
                  <a:lnTo>
                    <a:pt x="4274832" y="509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21429" y="5156906"/>
            <a:ext cx="55626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Batch</a:t>
            </a:r>
            <a:r>
              <a:rPr sz="105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ETL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3142" y="4645469"/>
            <a:ext cx="411480" cy="101600"/>
          </a:xfrm>
          <a:custGeom>
            <a:avLst/>
            <a:gdLst/>
            <a:ahLst/>
            <a:cxnLst/>
            <a:rect l="l" t="t" r="r" b="b"/>
            <a:pathLst>
              <a:path w="411480" h="101600">
                <a:moveTo>
                  <a:pt x="350647" y="101257"/>
                </a:moveTo>
                <a:lnTo>
                  <a:pt x="350647" y="0"/>
                </a:lnTo>
                <a:lnTo>
                  <a:pt x="399185" y="40487"/>
                </a:lnTo>
                <a:lnTo>
                  <a:pt x="360768" y="40487"/>
                </a:lnTo>
                <a:lnTo>
                  <a:pt x="360768" y="60769"/>
                </a:lnTo>
                <a:lnTo>
                  <a:pt x="399221" y="60769"/>
                </a:lnTo>
                <a:lnTo>
                  <a:pt x="350647" y="101257"/>
                </a:lnTo>
                <a:close/>
              </a:path>
              <a:path w="411480" h="101600">
                <a:moveTo>
                  <a:pt x="350647" y="60769"/>
                </a:moveTo>
                <a:lnTo>
                  <a:pt x="0" y="60769"/>
                </a:lnTo>
                <a:lnTo>
                  <a:pt x="0" y="40487"/>
                </a:lnTo>
                <a:lnTo>
                  <a:pt x="350647" y="40487"/>
                </a:lnTo>
                <a:lnTo>
                  <a:pt x="350647" y="60769"/>
                </a:lnTo>
                <a:close/>
              </a:path>
              <a:path w="411480" h="101600">
                <a:moveTo>
                  <a:pt x="399221" y="60769"/>
                </a:moveTo>
                <a:lnTo>
                  <a:pt x="360768" y="60769"/>
                </a:lnTo>
                <a:lnTo>
                  <a:pt x="360768" y="40487"/>
                </a:lnTo>
                <a:lnTo>
                  <a:pt x="399185" y="40487"/>
                </a:lnTo>
                <a:lnTo>
                  <a:pt x="411365" y="50647"/>
                </a:lnTo>
                <a:lnTo>
                  <a:pt x="399221" y="607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51580" y="4637628"/>
            <a:ext cx="125095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Operational</a:t>
            </a:r>
            <a:r>
              <a:rPr sz="105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Reporting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774" y="5872230"/>
            <a:ext cx="76644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669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 Party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771" y="5516332"/>
            <a:ext cx="413964" cy="41315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235024" y="5337327"/>
            <a:ext cx="411480" cy="101600"/>
          </a:xfrm>
          <a:custGeom>
            <a:avLst/>
            <a:gdLst/>
            <a:ahLst/>
            <a:cxnLst/>
            <a:rect l="l" t="t" r="r" b="b"/>
            <a:pathLst>
              <a:path w="411480" h="101600">
                <a:moveTo>
                  <a:pt x="350634" y="101244"/>
                </a:moveTo>
                <a:lnTo>
                  <a:pt x="350634" y="0"/>
                </a:lnTo>
                <a:lnTo>
                  <a:pt x="399216" y="40474"/>
                </a:lnTo>
                <a:lnTo>
                  <a:pt x="360756" y="40474"/>
                </a:lnTo>
                <a:lnTo>
                  <a:pt x="360756" y="60718"/>
                </a:lnTo>
                <a:lnTo>
                  <a:pt x="399228" y="60718"/>
                </a:lnTo>
                <a:lnTo>
                  <a:pt x="350634" y="101244"/>
                </a:lnTo>
                <a:close/>
              </a:path>
              <a:path w="411480" h="101600">
                <a:moveTo>
                  <a:pt x="350634" y="60718"/>
                </a:moveTo>
                <a:lnTo>
                  <a:pt x="0" y="60718"/>
                </a:lnTo>
                <a:lnTo>
                  <a:pt x="0" y="40474"/>
                </a:lnTo>
                <a:lnTo>
                  <a:pt x="350634" y="40474"/>
                </a:lnTo>
                <a:lnTo>
                  <a:pt x="350634" y="60718"/>
                </a:lnTo>
                <a:close/>
              </a:path>
              <a:path w="411480" h="101600">
                <a:moveTo>
                  <a:pt x="399228" y="60718"/>
                </a:moveTo>
                <a:lnTo>
                  <a:pt x="360756" y="60718"/>
                </a:lnTo>
                <a:lnTo>
                  <a:pt x="360756" y="40474"/>
                </a:lnTo>
                <a:lnTo>
                  <a:pt x="399216" y="40474"/>
                </a:lnTo>
                <a:lnTo>
                  <a:pt x="411365" y="50596"/>
                </a:lnTo>
                <a:lnTo>
                  <a:pt x="399228" y="607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88256" y="5067322"/>
            <a:ext cx="8350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495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0877" y="4589792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138849" y="126923"/>
                </a:moveTo>
                <a:lnTo>
                  <a:pt x="72428" y="126923"/>
                </a:lnTo>
                <a:lnTo>
                  <a:pt x="72428" y="338353"/>
                </a:lnTo>
                <a:lnTo>
                  <a:pt x="138849" y="338353"/>
                </a:lnTo>
                <a:lnTo>
                  <a:pt x="138849" y="126923"/>
                </a:lnTo>
                <a:close/>
              </a:path>
              <a:path w="410845" h="410210">
                <a:moveTo>
                  <a:pt x="229387" y="63"/>
                </a:moveTo>
                <a:lnTo>
                  <a:pt x="163017" y="63"/>
                </a:lnTo>
                <a:lnTo>
                  <a:pt x="163017" y="338353"/>
                </a:lnTo>
                <a:lnTo>
                  <a:pt x="229387" y="338353"/>
                </a:lnTo>
                <a:lnTo>
                  <a:pt x="229387" y="63"/>
                </a:lnTo>
                <a:close/>
              </a:path>
              <a:path w="410845" h="410210">
                <a:moveTo>
                  <a:pt x="319976" y="126923"/>
                </a:moveTo>
                <a:lnTo>
                  <a:pt x="253555" y="126923"/>
                </a:lnTo>
                <a:lnTo>
                  <a:pt x="253555" y="338353"/>
                </a:lnTo>
                <a:lnTo>
                  <a:pt x="319976" y="338353"/>
                </a:lnTo>
                <a:lnTo>
                  <a:pt x="319976" y="126923"/>
                </a:lnTo>
                <a:close/>
              </a:path>
              <a:path w="410845" h="410210">
                <a:moveTo>
                  <a:pt x="410502" y="229603"/>
                </a:moveTo>
                <a:lnTo>
                  <a:pt x="344081" y="229603"/>
                </a:lnTo>
                <a:lnTo>
                  <a:pt x="344081" y="338353"/>
                </a:lnTo>
                <a:lnTo>
                  <a:pt x="410502" y="338353"/>
                </a:lnTo>
                <a:lnTo>
                  <a:pt x="410502" y="229603"/>
                </a:lnTo>
                <a:close/>
              </a:path>
              <a:path w="410845" h="410210">
                <a:moveTo>
                  <a:pt x="410514" y="374650"/>
                </a:moveTo>
                <a:lnTo>
                  <a:pt x="36207" y="374650"/>
                </a:lnTo>
                <a:lnTo>
                  <a:pt x="36207" y="0"/>
                </a:lnTo>
                <a:lnTo>
                  <a:pt x="0" y="0"/>
                </a:lnTo>
                <a:lnTo>
                  <a:pt x="0" y="374650"/>
                </a:lnTo>
                <a:lnTo>
                  <a:pt x="0" y="410210"/>
                </a:lnTo>
                <a:lnTo>
                  <a:pt x="410514" y="410210"/>
                </a:lnTo>
                <a:lnTo>
                  <a:pt x="410514" y="37465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6583" y="4703796"/>
            <a:ext cx="652945" cy="65294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885530" y="5331552"/>
            <a:ext cx="67881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" algn="just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Cubes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Semantic  Models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81066" y="4360311"/>
            <a:ext cx="364547" cy="36454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74982" y="4738217"/>
            <a:ext cx="34734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ODS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3234" y="5902753"/>
            <a:ext cx="342674" cy="3426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73430" y="6268858"/>
            <a:ext cx="518159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5080" indent="-8064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Mast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e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r  Data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34204" y="5685644"/>
            <a:ext cx="464184" cy="471805"/>
            <a:chOff x="2934204" y="5685644"/>
            <a:chExt cx="464184" cy="47180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4204" y="5685644"/>
              <a:ext cx="326472" cy="3264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1922" y="5830653"/>
              <a:ext cx="326472" cy="32647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784123" y="6165327"/>
            <a:ext cx="8121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Marts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46529" y="2405900"/>
            <a:ext cx="2942590" cy="2948305"/>
            <a:chOff x="1646529" y="2405900"/>
            <a:chExt cx="2942590" cy="2948305"/>
          </a:xfrm>
        </p:grpSpPr>
        <p:sp>
          <p:nvSpPr>
            <p:cNvPr id="30" name="object 30"/>
            <p:cNvSpPr/>
            <p:nvPr/>
          </p:nvSpPr>
          <p:spPr>
            <a:xfrm>
              <a:off x="2583751" y="5252491"/>
              <a:ext cx="1097915" cy="101600"/>
            </a:xfrm>
            <a:custGeom>
              <a:avLst/>
              <a:gdLst/>
              <a:ahLst/>
              <a:cxnLst/>
              <a:rect l="l" t="t" r="r" b="b"/>
              <a:pathLst>
                <a:path w="1097914" h="101600">
                  <a:moveTo>
                    <a:pt x="1037285" y="101307"/>
                  </a:moveTo>
                  <a:lnTo>
                    <a:pt x="1037087" y="60818"/>
                  </a:lnTo>
                  <a:lnTo>
                    <a:pt x="1047203" y="60769"/>
                  </a:lnTo>
                  <a:lnTo>
                    <a:pt x="1047153" y="40525"/>
                  </a:lnTo>
                  <a:lnTo>
                    <a:pt x="1036988" y="40525"/>
                  </a:lnTo>
                  <a:lnTo>
                    <a:pt x="1036789" y="0"/>
                  </a:lnTo>
                  <a:lnTo>
                    <a:pt x="1085942" y="40525"/>
                  </a:lnTo>
                  <a:lnTo>
                    <a:pt x="1047153" y="40525"/>
                  </a:lnTo>
                  <a:lnTo>
                    <a:pt x="1086002" y="40575"/>
                  </a:lnTo>
                  <a:lnTo>
                    <a:pt x="1097864" y="50355"/>
                  </a:lnTo>
                  <a:lnTo>
                    <a:pt x="1037285" y="101307"/>
                  </a:lnTo>
                  <a:close/>
                </a:path>
                <a:path w="1097914" h="101600">
                  <a:moveTo>
                    <a:pt x="1037087" y="60818"/>
                  </a:moveTo>
                  <a:lnTo>
                    <a:pt x="1036988" y="40575"/>
                  </a:lnTo>
                  <a:lnTo>
                    <a:pt x="1047153" y="40525"/>
                  </a:lnTo>
                  <a:lnTo>
                    <a:pt x="1047203" y="60769"/>
                  </a:lnTo>
                  <a:lnTo>
                    <a:pt x="1037087" y="60818"/>
                  </a:lnTo>
                  <a:close/>
                </a:path>
                <a:path w="1097914" h="101600">
                  <a:moveTo>
                    <a:pt x="152" y="65887"/>
                  </a:moveTo>
                  <a:lnTo>
                    <a:pt x="0" y="45643"/>
                  </a:lnTo>
                  <a:lnTo>
                    <a:pt x="1036988" y="40575"/>
                  </a:lnTo>
                  <a:lnTo>
                    <a:pt x="1037087" y="60818"/>
                  </a:lnTo>
                  <a:lnTo>
                    <a:pt x="152" y="6588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46529" y="2405900"/>
              <a:ext cx="2942590" cy="795020"/>
            </a:xfrm>
            <a:custGeom>
              <a:avLst/>
              <a:gdLst/>
              <a:ahLst/>
              <a:cxnLst/>
              <a:rect l="l" t="t" r="r" b="b"/>
              <a:pathLst>
                <a:path w="2942590" h="795019">
                  <a:moveTo>
                    <a:pt x="2942335" y="0"/>
                  </a:moveTo>
                  <a:lnTo>
                    <a:pt x="0" y="0"/>
                  </a:lnTo>
                  <a:lnTo>
                    <a:pt x="0" y="794740"/>
                  </a:lnTo>
                  <a:lnTo>
                    <a:pt x="2942335" y="794740"/>
                  </a:lnTo>
                  <a:lnTo>
                    <a:pt x="2942335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35645" y="3105853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3380" y="2826780"/>
            <a:ext cx="618921" cy="21629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89112" y="2257402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3781" y="1738072"/>
            <a:ext cx="652823" cy="65282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59138" y="4938988"/>
            <a:ext cx="7448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2239" y="4505320"/>
            <a:ext cx="452039" cy="45203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22975" y="3929258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1481" y="3594760"/>
            <a:ext cx="510366" cy="33862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646529" y="2405900"/>
            <a:ext cx="2942590" cy="795020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229870" marR="2375535" indent="-5080">
              <a:lnSpc>
                <a:spcPct val="102099"/>
              </a:lnSpc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Lake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92860" y="2049957"/>
            <a:ext cx="5081905" cy="101600"/>
          </a:xfrm>
          <a:custGeom>
            <a:avLst/>
            <a:gdLst/>
            <a:ahLst/>
            <a:cxnLst/>
            <a:rect l="l" t="t" r="r" b="b"/>
            <a:pathLst>
              <a:path w="5081905" h="101600">
                <a:moveTo>
                  <a:pt x="5020823" y="40504"/>
                </a:moveTo>
                <a:lnTo>
                  <a:pt x="5020767" y="0"/>
                </a:lnTo>
                <a:lnTo>
                  <a:pt x="5069513" y="40487"/>
                </a:lnTo>
                <a:lnTo>
                  <a:pt x="5030978" y="40487"/>
                </a:lnTo>
                <a:lnTo>
                  <a:pt x="5020823" y="40504"/>
                </a:lnTo>
                <a:close/>
              </a:path>
              <a:path w="5081905" h="101600">
                <a:moveTo>
                  <a:pt x="5020851" y="60785"/>
                </a:moveTo>
                <a:lnTo>
                  <a:pt x="5020823" y="40504"/>
                </a:lnTo>
                <a:lnTo>
                  <a:pt x="5030978" y="40487"/>
                </a:lnTo>
                <a:lnTo>
                  <a:pt x="5030978" y="60769"/>
                </a:lnTo>
                <a:lnTo>
                  <a:pt x="5020851" y="60785"/>
                </a:lnTo>
                <a:close/>
              </a:path>
              <a:path w="5081905" h="101600">
                <a:moveTo>
                  <a:pt x="5020906" y="101257"/>
                </a:moveTo>
                <a:lnTo>
                  <a:pt x="5020851" y="60785"/>
                </a:lnTo>
                <a:lnTo>
                  <a:pt x="5030978" y="60769"/>
                </a:lnTo>
                <a:lnTo>
                  <a:pt x="5030978" y="40487"/>
                </a:lnTo>
                <a:lnTo>
                  <a:pt x="5069513" y="40487"/>
                </a:lnTo>
                <a:lnTo>
                  <a:pt x="5081638" y="50558"/>
                </a:lnTo>
                <a:lnTo>
                  <a:pt x="5020906" y="101257"/>
                </a:lnTo>
                <a:close/>
              </a:path>
              <a:path w="5081905" h="101600">
                <a:moveTo>
                  <a:pt x="0" y="68859"/>
                </a:moveTo>
                <a:lnTo>
                  <a:pt x="0" y="48615"/>
                </a:lnTo>
                <a:lnTo>
                  <a:pt x="5020823" y="40504"/>
                </a:lnTo>
                <a:lnTo>
                  <a:pt x="5020851" y="60785"/>
                </a:lnTo>
                <a:lnTo>
                  <a:pt x="0" y="6885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37102" y="1812527"/>
            <a:ext cx="437457" cy="49416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715551" y="1799138"/>
            <a:ext cx="1519555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2840">
              <a:lnSpc>
                <a:spcPct val="148500"/>
              </a:lnSpc>
              <a:spcBef>
                <a:spcPts val="95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Alerts  Near Real­Time</a:t>
            </a:r>
            <a:r>
              <a:rPr sz="105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Monitoring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1570" y="3055230"/>
            <a:ext cx="866003" cy="45527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024674" y="3064538"/>
            <a:ext cx="109093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Advanced</a:t>
            </a:r>
            <a:r>
              <a:rPr sz="105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404040"/>
                </a:solidFill>
                <a:latin typeface="Calibri"/>
                <a:cs typeface="Calibri"/>
              </a:rPr>
              <a:t>Analytics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91103" y="3551015"/>
            <a:ext cx="379939" cy="37993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268702" y="3871917"/>
            <a:ext cx="60325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Hadoop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90417" y="3283292"/>
            <a:ext cx="186055" cy="274320"/>
          </a:xfrm>
          <a:custGeom>
            <a:avLst/>
            <a:gdLst/>
            <a:ahLst/>
            <a:cxnLst/>
            <a:rect l="l" t="t" r="r" b="b"/>
            <a:pathLst>
              <a:path w="186054" h="274320">
                <a:moveTo>
                  <a:pt x="60769" y="213220"/>
                </a:moveTo>
                <a:lnTo>
                  <a:pt x="40398" y="213385"/>
                </a:lnTo>
                <a:lnTo>
                  <a:pt x="39192" y="19354"/>
                </a:lnTo>
                <a:lnTo>
                  <a:pt x="18948" y="19494"/>
                </a:lnTo>
                <a:lnTo>
                  <a:pt x="20218" y="213537"/>
                </a:lnTo>
                <a:lnTo>
                  <a:pt x="0" y="213677"/>
                </a:lnTo>
                <a:lnTo>
                  <a:pt x="30708" y="274193"/>
                </a:lnTo>
                <a:lnTo>
                  <a:pt x="55626" y="223647"/>
                </a:lnTo>
                <a:lnTo>
                  <a:pt x="60769" y="213220"/>
                </a:lnTo>
                <a:close/>
              </a:path>
              <a:path w="186054" h="274320">
                <a:moveTo>
                  <a:pt x="185839" y="60731"/>
                </a:moveTo>
                <a:lnTo>
                  <a:pt x="180771" y="50609"/>
                </a:lnTo>
                <a:lnTo>
                  <a:pt x="155473" y="0"/>
                </a:lnTo>
                <a:lnTo>
                  <a:pt x="125069" y="60731"/>
                </a:lnTo>
                <a:lnTo>
                  <a:pt x="145351" y="60731"/>
                </a:lnTo>
                <a:lnTo>
                  <a:pt x="145351" y="246418"/>
                </a:lnTo>
                <a:lnTo>
                  <a:pt x="165595" y="246418"/>
                </a:lnTo>
                <a:lnTo>
                  <a:pt x="165595" y="60731"/>
                </a:lnTo>
                <a:lnTo>
                  <a:pt x="185839" y="607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298009" y="3720251"/>
            <a:ext cx="642620" cy="41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810">
              <a:lnSpc>
                <a:spcPct val="102200"/>
              </a:lnSpc>
              <a:spcBef>
                <a:spcPts val="90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Machine  Learni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n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515172" y="3316732"/>
            <a:ext cx="184150" cy="407034"/>
            <a:chOff x="4515172" y="3316732"/>
            <a:chExt cx="184150" cy="407034"/>
          </a:xfrm>
        </p:grpSpPr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4920" y="3316732"/>
              <a:ext cx="78384" cy="1155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515172" y="3441496"/>
              <a:ext cx="184150" cy="281940"/>
            </a:xfrm>
            <a:custGeom>
              <a:avLst/>
              <a:gdLst/>
              <a:ahLst/>
              <a:cxnLst/>
              <a:rect l="l" t="t" r="r" b="b"/>
              <a:pathLst>
                <a:path w="184150" h="281939">
                  <a:moveTo>
                    <a:pt x="156548" y="281940"/>
                  </a:moveTo>
                  <a:lnTo>
                    <a:pt x="27465" y="281940"/>
                  </a:lnTo>
                  <a:lnTo>
                    <a:pt x="20704" y="281094"/>
                  </a:lnTo>
                  <a:lnTo>
                    <a:pt x="0" y="256613"/>
                  </a:lnTo>
                  <a:lnTo>
                    <a:pt x="209" y="249806"/>
                  </a:lnTo>
                  <a:lnTo>
                    <a:pt x="2103" y="243090"/>
                  </a:lnTo>
                  <a:lnTo>
                    <a:pt x="55138" y="122936"/>
                  </a:lnTo>
                  <a:lnTo>
                    <a:pt x="55138" y="41630"/>
                  </a:lnTo>
                  <a:lnTo>
                    <a:pt x="36685" y="15290"/>
                  </a:lnTo>
                  <a:lnTo>
                    <a:pt x="34856" y="9728"/>
                  </a:lnTo>
                  <a:lnTo>
                    <a:pt x="37180" y="5118"/>
                  </a:lnTo>
                  <a:lnTo>
                    <a:pt x="39022" y="1892"/>
                  </a:lnTo>
                  <a:lnTo>
                    <a:pt x="42248" y="0"/>
                  </a:lnTo>
                  <a:lnTo>
                    <a:pt x="141803" y="0"/>
                  </a:lnTo>
                  <a:lnTo>
                    <a:pt x="145029" y="1892"/>
                  </a:lnTo>
                  <a:lnTo>
                    <a:pt x="146870" y="5118"/>
                  </a:lnTo>
                  <a:lnTo>
                    <a:pt x="149194" y="9728"/>
                  </a:lnTo>
                  <a:lnTo>
                    <a:pt x="147366" y="15290"/>
                  </a:lnTo>
                  <a:lnTo>
                    <a:pt x="142755" y="17564"/>
                  </a:lnTo>
                  <a:lnTo>
                    <a:pt x="141383" y="18503"/>
                  </a:lnTo>
                  <a:lnTo>
                    <a:pt x="67597" y="18503"/>
                  </a:lnTo>
                  <a:lnTo>
                    <a:pt x="70823" y="24511"/>
                  </a:lnTo>
                  <a:lnTo>
                    <a:pt x="73591" y="31902"/>
                  </a:lnTo>
                  <a:lnTo>
                    <a:pt x="73591" y="60083"/>
                  </a:lnTo>
                  <a:lnTo>
                    <a:pt x="128912" y="60083"/>
                  </a:lnTo>
                  <a:lnTo>
                    <a:pt x="128912" y="122936"/>
                  </a:lnTo>
                  <a:lnTo>
                    <a:pt x="181897" y="243090"/>
                  </a:lnTo>
                  <a:lnTo>
                    <a:pt x="183820" y="249806"/>
                  </a:lnTo>
                  <a:lnTo>
                    <a:pt x="184045" y="256613"/>
                  </a:lnTo>
                  <a:lnTo>
                    <a:pt x="182624" y="263243"/>
                  </a:lnTo>
                  <a:lnTo>
                    <a:pt x="179611" y="269430"/>
                  </a:lnTo>
                  <a:lnTo>
                    <a:pt x="175171" y="274712"/>
                  </a:lnTo>
                  <a:lnTo>
                    <a:pt x="169641" y="278642"/>
                  </a:lnTo>
                  <a:lnTo>
                    <a:pt x="163330" y="281094"/>
                  </a:lnTo>
                  <a:lnTo>
                    <a:pt x="156548" y="281940"/>
                  </a:lnTo>
                  <a:close/>
                </a:path>
                <a:path w="184150" h="281939">
                  <a:moveTo>
                    <a:pt x="128912" y="60083"/>
                  </a:moveTo>
                  <a:lnTo>
                    <a:pt x="110459" y="60083"/>
                  </a:lnTo>
                  <a:lnTo>
                    <a:pt x="110459" y="31902"/>
                  </a:lnTo>
                  <a:lnTo>
                    <a:pt x="113228" y="24511"/>
                  </a:lnTo>
                  <a:lnTo>
                    <a:pt x="116898" y="18503"/>
                  </a:lnTo>
                  <a:lnTo>
                    <a:pt x="141383" y="18503"/>
                  </a:lnTo>
                  <a:lnTo>
                    <a:pt x="140384" y="19188"/>
                  </a:lnTo>
                  <a:lnTo>
                    <a:pt x="135648" y="23529"/>
                  </a:lnTo>
                  <a:lnTo>
                    <a:pt x="131006" y="30905"/>
                  </a:lnTo>
                  <a:lnTo>
                    <a:pt x="128912" y="41630"/>
                  </a:lnTo>
                  <a:lnTo>
                    <a:pt x="128912" y="60083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3918889" y="3637711"/>
            <a:ext cx="411480" cy="183515"/>
          </a:xfrm>
          <a:custGeom>
            <a:avLst/>
            <a:gdLst/>
            <a:ahLst/>
            <a:cxnLst/>
            <a:rect l="l" t="t" r="r" b="b"/>
            <a:pathLst>
              <a:path w="411479" h="183514">
                <a:moveTo>
                  <a:pt x="388048" y="122326"/>
                </a:moveTo>
                <a:lnTo>
                  <a:pt x="84239" y="122326"/>
                </a:lnTo>
                <a:lnTo>
                  <a:pt x="84239" y="81800"/>
                </a:lnTo>
                <a:lnTo>
                  <a:pt x="23469" y="132448"/>
                </a:lnTo>
                <a:lnTo>
                  <a:pt x="84239" y="183057"/>
                </a:lnTo>
                <a:lnTo>
                  <a:pt x="84239" y="142570"/>
                </a:lnTo>
                <a:lnTo>
                  <a:pt x="388048" y="142570"/>
                </a:lnTo>
                <a:lnTo>
                  <a:pt x="388048" y="122326"/>
                </a:lnTo>
                <a:close/>
              </a:path>
              <a:path w="411479" h="183514">
                <a:moveTo>
                  <a:pt x="411416" y="50596"/>
                </a:moveTo>
                <a:lnTo>
                  <a:pt x="399249" y="40474"/>
                </a:lnTo>
                <a:lnTo>
                  <a:pt x="350647" y="0"/>
                </a:lnTo>
                <a:lnTo>
                  <a:pt x="350647" y="40474"/>
                </a:lnTo>
                <a:lnTo>
                  <a:pt x="0" y="40474"/>
                </a:lnTo>
                <a:lnTo>
                  <a:pt x="0" y="60769"/>
                </a:lnTo>
                <a:lnTo>
                  <a:pt x="350647" y="60769"/>
                </a:lnTo>
                <a:lnTo>
                  <a:pt x="350647" y="101244"/>
                </a:lnTo>
                <a:lnTo>
                  <a:pt x="399199" y="60769"/>
                </a:lnTo>
                <a:lnTo>
                  <a:pt x="411416" y="505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00948" y="3258984"/>
            <a:ext cx="467995" cy="1964689"/>
          </a:xfrm>
          <a:custGeom>
            <a:avLst/>
            <a:gdLst/>
            <a:ahLst/>
            <a:cxnLst/>
            <a:rect l="l" t="t" r="r" b="b"/>
            <a:pathLst>
              <a:path w="467994" h="1964689">
                <a:moveTo>
                  <a:pt x="60769" y="1786293"/>
                </a:moveTo>
                <a:lnTo>
                  <a:pt x="55702" y="1776171"/>
                </a:lnTo>
                <a:lnTo>
                  <a:pt x="30403" y="1725510"/>
                </a:lnTo>
                <a:lnTo>
                  <a:pt x="0" y="1786293"/>
                </a:lnTo>
                <a:lnTo>
                  <a:pt x="20281" y="1786293"/>
                </a:lnTo>
                <a:lnTo>
                  <a:pt x="20281" y="1903818"/>
                </a:lnTo>
                <a:lnTo>
                  <a:pt x="0" y="1903818"/>
                </a:lnTo>
                <a:lnTo>
                  <a:pt x="30403" y="1964588"/>
                </a:lnTo>
                <a:lnTo>
                  <a:pt x="55714" y="1913928"/>
                </a:lnTo>
                <a:lnTo>
                  <a:pt x="60769" y="1903818"/>
                </a:lnTo>
                <a:lnTo>
                  <a:pt x="40525" y="1903818"/>
                </a:lnTo>
                <a:lnTo>
                  <a:pt x="40525" y="1786293"/>
                </a:lnTo>
                <a:lnTo>
                  <a:pt x="60769" y="1786293"/>
                </a:lnTo>
                <a:close/>
              </a:path>
              <a:path w="467994" h="1964689">
                <a:moveTo>
                  <a:pt x="467461" y="60731"/>
                </a:moveTo>
                <a:lnTo>
                  <a:pt x="459016" y="50609"/>
                </a:lnTo>
                <a:lnTo>
                  <a:pt x="416814" y="0"/>
                </a:lnTo>
                <a:lnTo>
                  <a:pt x="406692" y="12141"/>
                </a:lnTo>
                <a:lnTo>
                  <a:pt x="406692" y="60731"/>
                </a:lnTo>
                <a:lnTo>
                  <a:pt x="406692" y="1903717"/>
                </a:lnTo>
                <a:lnTo>
                  <a:pt x="374764" y="1903717"/>
                </a:lnTo>
                <a:lnTo>
                  <a:pt x="374942" y="1903514"/>
                </a:lnTo>
                <a:lnTo>
                  <a:pt x="334429" y="1903653"/>
                </a:lnTo>
                <a:lnTo>
                  <a:pt x="328282" y="60667"/>
                </a:lnTo>
                <a:lnTo>
                  <a:pt x="366318" y="60540"/>
                </a:lnTo>
                <a:lnTo>
                  <a:pt x="366166" y="60731"/>
                </a:lnTo>
                <a:lnTo>
                  <a:pt x="406692" y="60731"/>
                </a:lnTo>
                <a:lnTo>
                  <a:pt x="406692" y="12141"/>
                </a:lnTo>
                <a:lnTo>
                  <a:pt x="367550" y="59067"/>
                </a:lnTo>
                <a:lnTo>
                  <a:pt x="360426" y="50558"/>
                </a:lnTo>
                <a:lnTo>
                  <a:pt x="317995" y="0"/>
                </a:lnTo>
                <a:lnTo>
                  <a:pt x="267538" y="60871"/>
                </a:lnTo>
                <a:lnTo>
                  <a:pt x="308000" y="60744"/>
                </a:lnTo>
                <a:lnTo>
                  <a:pt x="314185" y="1903730"/>
                </a:lnTo>
                <a:lnTo>
                  <a:pt x="273685" y="1903857"/>
                </a:lnTo>
                <a:lnTo>
                  <a:pt x="324535" y="1964486"/>
                </a:lnTo>
                <a:lnTo>
                  <a:pt x="366331" y="1913928"/>
                </a:lnTo>
                <a:lnTo>
                  <a:pt x="370484" y="1908911"/>
                </a:lnTo>
                <a:lnTo>
                  <a:pt x="416814" y="1964486"/>
                </a:lnTo>
                <a:lnTo>
                  <a:pt x="458990" y="1913877"/>
                </a:lnTo>
                <a:lnTo>
                  <a:pt x="467461" y="1903717"/>
                </a:lnTo>
                <a:lnTo>
                  <a:pt x="426935" y="1903717"/>
                </a:lnTo>
                <a:lnTo>
                  <a:pt x="426935" y="60731"/>
                </a:lnTo>
                <a:lnTo>
                  <a:pt x="467461" y="607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613317" y="3227572"/>
            <a:ext cx="637540" cy="349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3695">
              <a:lnSpc>
                <a:spcPct val="101299"/>
              </a:lnSpc>
              <a:spcBef>
                <a:spcPts val="95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Data  Integration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501194" y="3248162"/>
            <a:ext cx="760095" cy="351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Data  Virtuali</a:t>
            </a:r>
            <a:r>
              <a:rPr sz="1050" spc="5" dirty="0">
                <a:solidFill>
                  <a:srgbClr val="404040"/>
                </a:solidFill>
                <a:latin typeface="Calibri"/>
                <a:cs typeface="Calibri"/>
              </a:rPr>
              <a:t>zation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67233" y="6074433"/>
            <a:ext cx="1016000" cy="351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Self­Service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Reports </a:t>
            </a:r>
            <a:r>
              <a:rPr sz="1050" spc="10" dirty="0">
                <a:solidFill>
                  <a:srgbClr val="404040"/>
                </a:solidFill>
                <a:latin typeface="Calibri"/>
                <a:cs typeface="Calibri"/>
              </a:rPr>
              <a:t>&amp;</a:t>
            </a:r>
            <a:r>
              <a:rPr sz="105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04040"/>
                </a:solidFill>
                <a:latin typeface="Calibri"/>
                <a:cs typeface="Calibri"/>
              </a:rPr>
              <a:t>Models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71710" y="5993510"/>
            <a:ext cx="2800350" cy="101600"/>
          </a:xfrm>
          <a:custGeom>
            <a:avLst/>
            <a:gdLst/>
            <a:ahLst/>
            <a:cxnLst/>
            <a:rect l="l" t="t" r="r" b="b"/>
            <a:pathLst>
              <a:path w="2800350" h="101600">
                <a:moveTo>
                  <a:pt x="2739580" y="101244"/>
                </a:moveTo>
                <a:lnTo>
                  <a:pt x="2739580" y="0"/>
                </a:lnTo>
                <a:lnTo>
                  <a:pt x="2788193" y="40474"/>
                </a:lnTo>
                <a:lnTo>
                  <a:pt x="2749702" y="40474"/>
                </a:lnTo>
                <a:lnTo>
                  <a:pt x="2749702" y="60718"/>
                </a:lnTo>
                <a:lnTo>
                  <a:pt x="2788205" y="60718"/>
                </a:lnTo>
                <a:lnTo>
                  <a:pt x="2739580" y="101244"/>
                </a:lnTo>
                <a:close/>
              </a:path>
              <a:path w="2800350" h="101600">
                <a:moveTo>
                  <a:pt x="2739580" y="60718"/>
                </a:moveTo>
                <a:lnTo>
                  <a:pt x="0" y="60718"/>
                </a:lnTo>
                <a:lnTo>
                  <a:pt x="0" y="40474"/>
                </a:lnTo>
                <a:lnTo>
                  <a:pt x="2739580" y="40474"/>
                </a:lnTo>
                <a:lnTo>
                  <a:pt x="2739580" y="60718"/>
                </a:lnTo>
                <a:close/>
              </a:path>
              <a:path w="2800350" h="101600">
                <a:moveTo>
                  <a:pt x="2788205" y="60718"/>
                </a:moveTo>
                <a:lnTo>
                  <a:pt x="2749702" y="60718"/>
                </a:lnTo>
                <a:lnTo>
                  <a:pt x="2749702" y="40474"/>
                </a:lnTo>
                <a:lnTo>
                  <a:pt x="2788193" y="40474"/>
                </a:lnTo>
                <a:lnTo>
                  <a:pt x="2800350" y="50596"/>
                </a:lnTo>
                <a:lnTo>
                  <a:pt x="2788205" y="607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05222" y="5219700"/>
            <a:ext cx="405765" cy="285115"/>
          </a:xfrm>
          <a:custGeom>
            <a:avLst/>
            <a:gdLst/>
            <a:ahLst/>
            <a:cxnLst/>
            <a:rect l="l" t="t" r="r" b="b"/>
            <a:pathLst>
              <a:path w="405764" h="285114">
                <a:moveTo>
                  <a:pt x="151955" y="111772"/>
                </a:moveTo>
                <a:lnTo>
                  <a:pt x="131711" y="111772"/>
                </a:lnTo>
                <a:lnTo>
                  <a:pt x="131711" y="172593"/>
                </a:lnTo>
                <a:lnTo>
                  <a:pt x="151955" y="172593"/>
                </a:lnTo>
                <a:lnTo>
                  <a:pt x="151955" y="111772"/>
                </a:lnTo>
                <a:close/>
              </a:path>
              <a:path w="405764" h="285114">
                <a:moveTo>
                  <a:pt x="273545" y="111772"/>
                </a:moveTo>
                <a:lnTo>
                  <a:pt x="253314" y="111772"/>
                </a:lnTo>
                <a:lnTo>
                  <a:pt x="253314" y="172593"/>
                </a:lnTo>
                <a:lnTo>
                  <a:pt x="273545" y="172593"/>
                </a:lnTo>
                <a:lnTo>
                  <a:pt x="273545" y="111772"/>
                </a:lnTo>
                <a:close/>
              </a:path>
              <a:path w="405764" h="285114">
                <a:moveTo>
                  <a:pt x="405257" y="111772"/>
                </a:moveTo>
                <a:lnTo>
                  <a:pt x="374853" y="111772"/>
                </a:lnTo>
                <a:lnTo>
                  <a:pt x="374853" y="172593"/>
                </a:lnTo>
                <a:lnTo>
                  <a:pt x="405257" y="172593"/>
                </a:lnTo>
                <a:lnTo>
                  <a:pt x="405257" y="111772"/>
                </a:lnTo>
                <a:close/>
              </a:path>
              <a:path w="405764" h="285114">
                <a:moveTo>
                  <a:pt x="405257" y="0"/>
                </a:moveTo>
                <a:lnTo>
                  <a:pt x="0" y="0"/>
                </a:lnTo>
                <a:lnTo>
                  <a:pt x="0" y="30492"/>
                </a:lnTo>
                <a:lnTo>
                  <a:pt x="0" y="91452"/>
                </a:lnTo>
                <a:lnTo>
                  <a:pt x="0" y="284492"/>
                </a:lnTo>
                <a:lnTo>
                  <a:pt x="405257" y="284492"/>
                </a:lnTo>
                <a:lnTo>
                  <a:pt x="405257" y="254000"/>
                </a:lnTo>
                <a:lnTo>
                  <a:pt x="30365" y="254000"/>
                </a:lnTo>
                <a:lnTo>
                  <a:pt x="30365" y="193052"/>
                </a:lnTo>
                <a:lnTo>
                  <a:pt x="131711" y="193052"/>
                </a:lnTo>
                <a:lnTo>
                  <a:pt x="131711" y="253707"/>
                </a:lnTo>
                <a:lnTo>
                  <a:pt x="151955" y="253707"/>
                </a:lnTo>
                <a:lnTo>
                  <a:pt x="151955" y="193052"/>
                </a:lnTo>
                <a:lnTo>
                  <a:pt x="253314" y="193052"/>
                </a:lnTo>
                <a:lnTo>
                  <a:pt x="253314" y="253707"/>
                </a:lnTo>
                <a:lnTo>
                  <a:pt x="273545" y="253707"/>
                </a:lnTo>
                <a:lnTo>
                  <a:pt x="273545" y="193052"/>
                </a:lnTo>
                <a:lnTo>
                  <a:pt x="374853" y="193052"/>
                </a:lnTo>
                <a:lnTo>
                  <a:pt x="374853" y="253707"/>
                </a:lnTo>
                <a:lnTo>
                  <a:pt x="405257" y="253707"/>
                </a:lnTo>
                <a:lnTo>
                  <a:pt x="405257" y="193052"/>
                </a:lnTo>
                <a:lnTo>
                  <a:pt x="405257" y="192887"/>
                </a:lnTo>
                <a:lnTo>
                  <a:pt x="405257" y="172720"/>
                </a:lnTo>
                <a:lnTo>
                  <a:pt x="30365" y="172720"/>
                </a:lnTo>
                <a:lnTo>
                  <a:pt x="30365" y="111760"/>
                </a:lnTo>
                <a:lnTo>
                  <a:pt x="405257" y="111760"/>
                </a:lnTo>
                <a:lnTo>
                  <a:pt x="405257" y="91478"/>
                </a:lnTo>
                <a:lnTo>
                  <a:pt x="405257" y="30657"/>
                </a:lnTo>
                <a:lnTo>
                  <a:pt x="374853" y="30657"/>
                </a:lnTo>
                <a:lnTo>
                  <a:pt x="374853" y="91452"/>
                </a:lnTo>
                <a:lnTo>
                  <a:pt x="273545" y="91452"/>
                </a:lnTo>
                <a:lnTo>
                  <a:pt x="273545" y="30657"/>
                </a:lnTo>
                <a:lnTo>
                  <a:pt x="253314" y="30657"/>
                </a:lnTo>
                <a:lnTo>
                  <a:pt x="253314" y="91452"/>
                </a:lnTo>
                <a:lnTo>
                  <a:pt x="151955" y="91452"/>
                </a:lnTo>
                <a:lnTo>
                  <a:pt x="151955" y="30657"/>
                </a:lnTo>
                <a:lnTo>
                  <a:pt x="131711" y="30657"/>
                </a:lnTo>
                <a:lnTo>
                  <a:pt x="131711" y="91452"/>
                </a:lnTo>
                <a:lnTo>
                  <a:pt x="30365" y="91452"/>
                </a:lnTo>
                <a:lnTo>
                  <a:pt x="30365" y="30492"/>
                </a:lnTo>
                <a:lnTo>
                  <a:pt x="405257" y="30492"/>
                </a:lnTo>
                <a:lnTo>
                  <a:pt x="40525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691923" y="5524020"/>
            <a:ext cx="83121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130" marR="5080" indent="-13906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In-Memo</a:t>
            </a:r>
            <a:r>
              <a:rPr sz="1250" spc="55" dirty="0">
                <a:solidFill>
                  <a:srgbClr val="313D4F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y  Models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22807" y="4079803"/>
            <a:ext cx="52641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NoSQL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74254" y="2885135"/>
            <a:ext cx="411480" cy="101600"/>
          </a:xfrm>
          <a:custGeom>
            <a:avLst/>
            <a:gdLst/>
            <a:ahLst/>
            <a:cxnLst/>
            <a:rect l="l" t="t" r="r" b="b"/>
            <a:pathLst>
              <a:path w="411480" h="101600">
                <a:moveTo>
                  <a:pt x="350634" y="101244"/>
                </a:moveTo>
                <a:lnTo>
                  <a:pt x="350634" y="0"/>
                </a:lnTo>
                <a:lnTo>
                  <a:pt x="399246" y="40474"/>
                </a:lnTo>
                <a:lnTo>
                  <a:pt x="360756" y="40474"/>
                </a:lnTo>
                <a:lnTo>
                  <a:pt x="360756" y="60718"/>
                </a:lnTo>
                <a:lnTo>
                  <a:pt x="399259" y="60718"/>
                </a:lnTo>
                <a:lnTo>
                  <a:pt x="350634" y="101244"/>
                </a:lnTo>
                <a:close/>
              </a:path>
              <a:path w="411480" h="101600">
                <a:moveTo>
                  <a:pt x="350634" y="60718"/>
                </a:moveTo>
                <a:lnTo>
                  <a:pt x="0" y="60718"/>
                </a:lnTo>
                <a:lnTo>
                  <a:pt x="0" y="40474"/>
                </a:lnTo>
                <a:lnTo>
                  <a:pt x="350634" y="40474"/>
                </a:lnTo>
                <a:lnTo>
                  <a:pt x="350634" y="60718"/>
                </a:lnTo>
                <a:close/>
              </a:path>
              <a:path w="411480" h="101600">
                <a:moveTo>
                  <a:pt x="399259" y="60718"/>
                </a:moveTo>
                <a:lnTo>
                  <a:pt x="360756" y="60718"/>
                </a:lnTo>
                <a:lnTo>
                  <a:pt x="360756" y="40474"/>
                </a:lnTo>
                <a:lnTo>
                  <a:pt x="399246" y="40474"/>
                </a:lnTo>
                <a:lnTo>
                  <a:pt x="411403" y="50596"/>
                </a:lnTo>
                <a:lnTo>
                  <a:pt x="399259" y="607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1112685" y="1111796"/>
            <a:ext cx="6736715" cy="5638800"/>
            <a:chOff x="1112685" y="1111796"/>
            <a:chExt cx="6736715" cy="5638800"/>
          </a:xfrm>
        </p:grpSpPr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7607" y="3728428"/>
              <a:ext cx="353206" cy="35320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12685" y="3269906"/>
              <a:ext cx="5045075" cy="2543175"/>
            </a:xfrm>
            <a:custGeom>
              <a:avLst/>
              <a:gdLst/>
              <a:ahLst/>
              <a:cxnLst/>
              <a:rect l="l" t="t" r="r" b="b"/>
              <a:pathLst>
                <a:path w="5045075" h="2543175">
                  <a:moveTo>
                    <a:pt x="411416" y="649287"/>
                  </a:moveTo>
                  <a:lnTo>
                    <a:pt x="399249" y="639165"/>
                  </a:lnTo>
                  <a:lnTo>
                    <a:pt x="350647" y="598678"/>
                  </a:lnTo>
                  <a:lnTo>
                    <a:pt x="350647" y="639165"/>
                  </a:lnTo>
                  <a:lnTo>
                    <a:pt x="0" y="639165"/>
                  </a:lnTo>
                  <a:lnTo>
                    <a:pt x="0" y="659409"/>
                  </a:lnTo>
                  <a:lnTo>
                    <a:pt x="350647" y="659409"/>
                  </a:lnTo>
                  <a:lnTo>
                    <a:pt x="350647" y="699935"/>
                  </a:lnTo>
                  <a:lnTo>
                    <a:pt x="399262" y="659409"/>
                  </a:lnTo>
                  <a:lnTo>
                    <a:pt x="411416" y="649287"/>
                  </a:lnTo>
                  <a:close/>
                </a:path>
                <a:path w="5045075" h="2543175">
                  <a:moveTo>
                    <a:pt x="2532862" y="2492273"/>
                  </a:moveTo>
                  <a:lnTo>
                    <a:pt x="2520708" y="2482151"/>
                  </a:lnTo>
                  <a:lnTo>
                    <a:pt x="2472093" y="2441664"/>
                  </a:lnTo>
                  <a:lnTo>
                    <a:pt x="2472093" y="2482151"/>
                  </a:lnTo>
                  <a:lnTo>
                    <a:pt x="2248852" y="2482151"/>
                  </a:lnTo>
                  <a:lnTo>
                    <a:pt x="2248852" y="2502446"/>
                  </a:lnTo>
                  <a:lnTo>
                    <a:pt x="2472093" y="2502446"/>
                  </a:lnTo>
                  <a:lnTo>
                    <a:pt x="2472093" y="2542921"/>
                  </a:lnTo>
                  <a:lnTo>
                    <a:pt x="2520645" y="2502446"/>
                  </a:lnTo>
                  <a:lnTo>
                    <a:pt x="2532862" y="2492273"/>
                  </a:lnTo>
                  <a:close/>
                </a:path>
                <a:path w="5045075" h="2543175">
                  <a:moveTo>
                    <a:pt x="5044579" y="50647"/>
                  </a:moveTo>
                  <a:lnTo>
                    <a:pt x="5032426" y="40525"/>
                  </a:lnTo>
                  <a:lnTo>
                    <a:pt x="4983810" y="0"/>
                  </a:lnTo>
                  <a:lnTo>
                    <a:pt x="4983810" y="40525"/>
                  </a:lnTo>
                  <a:lnTo>
                    <a:pt x="3735387" y="40525"/>
                  </a:lnTo>
                  <a:lnTo>
                    <a:pt x="3735387" y="60769"/>
                  </a:lnTo>
                  <a:lnTo>
                    <a:pt x="4983810" y="60769"/>
                  </a:lnTo>
                  <a:lnTo>
                    <a:pt x="4983810" y="101244"/>
                  </a:lnTo>
                  <a:lnTo>
                    <a:pt x="5032413" y="60769"/>
                  </a:lnTo>
                  <a:lnTo>
                    <a:pt x="5044579" y="5064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846669" y="1111796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47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66697" y="5870079"/>
              <a:ext cx="459105" cy="431165"/>
            </a:xfrm>
            <a:custGeom>
              <a:avLst/>
              <a:gdLst/>
              <a:ahLst/>
              <a:cxnLst/>
              <a:rect l="l" t="t" r="r" b="b"/>
              <a:pathLst>
                <a:path w="459104" h="431164">
                  <a:moveTo>
                    <a:pt x="281907" y="208610"/>
                  </a:moveTo>
                  <a:lnTo>
                    <a:pt x="176278" y="208610"/>
                  </a:lnTo>
                  <a:lnTo>
                    <a:pt x="183777" y="198355"/>
                  </a:lnTo>
                  <a:lnTo>
                    <a:pt x="193281" y="189895"/>
                  </a:lnTo>
                  <a:lnTo>
                    <a:pt x="204503" y="183623"/>
                  </a:lnTo>
                  <a:lnTo>
                    <a:pt x="217160" y="179933"/>
                  </a:lnTo>
                  <a:lnTo>
                    <a:pt x="217160" y="95745"/>
                  </a:lnTo>
                  <a:lnTo>
                    <a:pt x="202690" y="89253"/>
                  </a:lnTo>
                  <a:lnTo>
                    <a:pt x="191076" y="78652"/>
                  </a:lnTo>
                  <a:lnTo>
                    <a:pt x="183350" y="64853"/>
                  </a:lnTo>
                  <a:lnTo>
                    <a:pt x="180546" y="48767"/>
                  </a:lnTo>
                  <a:lnTo>
                    <a:pt x="184399" y="29826"/>
                  </a:lnTo>
                  <a:lnTo>
                    <a:pt x="194886" y="14320"/>
                  </a:lnTo>
                  <a:lnTo>
                    <a:pt x="210394" y="3846"/>
                  </a:lnTo>
                  <a:lnTo>
                    <a:pt x="229314" y="0"/>
                  </a:lnTo>
                  <a:lnTo>
                    <a:pt x="248255" y="3846"/>
                  </a:lnTo>
                  <a:lnTo>
                    <a:pt x="263761" y="14320"/>
                  </a:lnTo>
                  <a:lnTo>
                    <a:pt x="274235" y="29826"/>
                  </a:lnTo>
                  <a:lnTo>
                    <a:pt x="278082" y="48767"/>
                  </a:lnTo>
                  <a:lnTo>
                    <a:pt x="275285" y="64853"/>
                  </a:lnTo>
                  <a:lnTo>
                    <a:pt x="267577" y="78652"/>
                  </a:lnTo>
                  <a:lnTo>
                    <a:pt x="255981" y="89253"/>
                  </a:lnTo>
                  <a:lnTo>
                    <a:pt x="241518" y="95745"/>
                  </a:lnTo>
                  <a:lnTo>
                    <a:pt x="241518" y="180530"/>
                  </a:lnTo>
                  <a:lnTo>
                    <a:pt x="253899" y="184227"/>
                  </a:lnTo>
                  <a:lnTo>
                    <a:pt x="265134" y="190511"/>
                  </a:lnTo>
                  <a:lnTo>
                    <a:pt x="274769" y="198973"/>
                  </a:lnTo>
                  <a:lnTo>
                    <a:pt x="281907" y="208610"/>
                  </a:lnTo>
                  <a:close/>
                </a:path>
                <a:path w="459104" h="431164">
                  <a:moveTo>
                    <a:pt x="45890" y="217670"/>
                  </a:moveTo>
                  <a:lnTo>
                    <a:pt x="29987" y="214058"/>
                  </a:lnTo>
                  <a:lnTo>
                    <a:pt x="13908" y="203195"/>
                  </a:lnTo>
                  <a:lnTo>
                    <a:pt x="3643" y="187526"/>
                  </a:lnTo>
                  <a:lnTo>
                    <a:pt x="0" y="169111"/>
                  </a:lnTo>
                  <a:lnTo>
                    <a:pt x="3787" y="150012"/>
                  </a:lnTo>
                  <a:lnTo>
                    <a:pt x="14649" y="133919"/>
                  </a:lnTo>
                  <a:lnTo>
                    <a:pt x="30303" y="123659"/>
                  </a:lnTo>
                  <a:lnTo>
                    <a:pt x="48698" y="120030"/>
                  </a:lnTo>
                  <a:lnTo>
                    <a:pt x="67782" y="123825"/>
                  </a:lnTo>
                  <a:lnTo>
                    <a:pt x="81883" y="132518"/>
                  </a:lnTo>
                  <a:lnTo>
                    <a:pt x="91871" y="144926"/>
                  </a:lnTo>
                  <a:lnTo>
                    <a:pt x="97282" y="159743"/>
                  </a:lnTo>
                  <a:lnTo>
                    <a:pt x="97653" y="175666"/>
                  </a:lnTo>
                  <a:lnTo>
                    <a:pt x="151515" y="198234"/>
                  </a:lnTo>
                  <a:lnTo>
                    <a:pt x="87290" y="198234"/>
                  </a:lnTo>
                  <a:lnTo>
                    <a:pt x="75852" y="209359"/>
                  </a:lnTo>
                  <a:lnTo>
                    <a:pt x="61615" y="215971"/>
                  </a:lnTo>
                  <a:lnTo>
                    <a:pt x="45890" y="217670"/>
                  </a:lnTo>
                  <a:close/>
                </a:path>
                <a:path w="459104" h="431164">
                  <a:moveTo>
                    <a:pt x="346007" y="209207"/>
                  </a:moveTo>
                  <a:lnTo>
                    <a:pt x="282349" y="209207"/>
                  </a:lnTo>
                  <a:lnTo>
                    <a:pt x="361025" y="176263"/>
                  </a:lnTo>
                  <a:lnTo>
                    <a:pt x="361480" y="160362"/>
                  </a:lnTo>
                  <a:lnTo>
                    <a:pt x="367031" y="145541"/>
                  </a:lnTo>
                  <a:lnTo>
                    <a:pt x="377047" y="133122"/>
                  </a:lnTo>
                  <a:lnTo>
                    <a:pt x="390896" y="124421"/>
                  </a:lnTo>
                  <a:lnTo>
                    <a:pt x="409964" y="120622"/>
                  </a:lnTo>
                  <a:lnTo>
                    <a:pt x="428361" y="124258"/>
                  </a:lnTo>
                  <a:lnTo>
                    <a:pt x="444024" y="134535"/>
                  </a:lnTo>
                  <a:lnTo>
                    <a:pt x="454891" y="150660"/>
                  </a:lnTo>
                  <a:lnTo>
                    <a:pt x="458594" y="169668"/>
                  </a:lnTo>
                  <a:lnTo>
                    <a:pt x="454805" y="187931"/>
                  </a:lnTo>
                  <a:lnTo>
                    <a:pt x="447621" y="198831"/>
                  </a:lnTo>
                  <a:lnTo>
                    <a:pt x="371350" y="198831"/>
                  </a:lnTo>
                  <a:lnTo>
                    <a:pt x="346007" y="209207"/>
                  </a:lnTo>
                  <a:close/>
                </a:path>
                <a:path w="459104" h="431164">
                  <a:moveTo>
                    <a:pt x="150078" y="339725"/>
                  </a:moveTo>
                  <a:lnTo>
                    <a:pt x="115953" y="339725"/>
                  </a:lnTo>
                  <a:lnTo>
                    <a:pt x="179365" y="275678"/>
                  </a:lnTo>
                  <a:lnTo>
                    <a:pt x="174104" y="267477"/>
                  </a:lnTo>
                  <a:lnTo>
                    <a:pt x="170281" y="258529"/>
                  </a:lnTo>
                  <a:lnTo>
                    <a:pt x="167949" y="249002"/>
                  </a:lnTo>
                  <a:lnTo>
                    <a:pt x="167211" y="239712"/>
                  </a:lnTo>
                  <a:lnTo>
                    <a:pt x="167160" y="233603"/>
                  </a:lnTo>
                  <a:lnTo>
                    <a:pt x="167744" y="231127"/>
                  </a:lnTo>
                  <a:lnTo>
                    <a:pt x="87290" y="198234"/>
                  </a:lnTo>
                  <a:lnTo>
                    <a:pt x="151515" y="198234"/>
                  </a:lnTo>
                  <a:lnTo>
                    <a:pt x="176278" y="208610"/>
                  </a:lnTo>
                  <a:lnTo>
                    <a:pt x="281907" y="208610"/>
                  </a:lnTo>
                  <a:lnTo>
                    <a:pt x="282349" y="209207"/>
                  </a:lnTo>
                  <a:lnTo>
                    <a:pt x="346007" y="209207"/>
                  </a:lnTo>
                  <a:lnTo>
                    <a:pt x="290883" y="231775"/>
                  </a:lnTo>
                  <a:lnTo>
                    <a:pt x="291531" y="234200"/>
                  </a:lnTo>
                  <a:lnTo>
                    <a:pt x="291531" y="239712"/>
                  </a:lnTo>
                  <a:lnTo>
                    <a:pt x="290740" y="249870"/>
                  </a:lnTo>
                  <a:lnTo>
                    <a:pt x="288405" y="259351"/>
                  </a:lnTo>
                  <a:lnTo>
                    <a:pt x="284582" y="268153"/>
                  </a:lnTo>
                  <a:lnTo>
                    <a:pt x="279326" y="276275"/>
                  </a:lnTo>
                  <a:lnTo>
                    <a:pt x="295041" y="292150"/>
                  </a:lnTo>
                  <a:lnTo>
                    <a:pt x="197614" y="292150"/>
                  </a:lnTo>
                  <a:lnTo>
                    <a:pt x="150078" y="339725"/>
                  </a:lnTo>
                  <a:close/>
                </a:path>
                <a:path w="459104" h="431164">
                  <a:moveTo>
                    <a:pt x="412765" y="218226"/>
                  </a:moveTo>
                  <a:lnTo>
                    <a:pt x="397038" y="216369"/>
                  </a:lnTo>
                  <a:lnTo>
                    <a:pt x="382790" y="209712"/>
                  </a:lnTo>
                  <a:lnTo>
                    <a:pt x="371350" y="198831"/>
                  </a:lnTo>
                  <a:lnTo>
                    <a:pt x="447621" y="198831"/>
                  </a:lnTo>
                  <a:lnTo>
                    <a:pt x="444497" y="203570"/>
                  </a:lnTo>
                  <a:lnTo>
                    <a:pt x="428640" y="214706"/>
                  </a:lnTo>
                  <a:lnTo>
                    <a:pt x="412765" y="218226"/>
                  </a:lnTo>
                  <a:close/>
                </a:path>
                <a:path w="459104" h="431164">
                  <a:moveTo>
                    <a:pt x="230558" y="300685"/>
                  </a:moveTo>
                  <a:lnTo>
                    <a:pt x="228120" y="300685"/>
                  </a:lnTo>
                  <a:lnTo>
                    <a:pt x="220021" y="300125"/>
                  </a:lnTo>
                  <a:lnTo>
                    <a:pt x="212200" y="298480"/>
                  </a:lnTo>
                  <a:lnTo>
                    <a:pt x="204713" y="295804"/>
                  </a:lnTo>
                  <a:lnTo>
                    <a:pt x="197614" y="292150"/>
                  </a:lnTo>
                  <a:lnTo>
                    <a:pt x="261013" y="292150"/>
                  </a:lnTo>
                  <a:lnTo>
                    <a:pt x="253943" y="295804"/>
                  </a:lnTo>
                  <a:lnTo>
                    <a:pt x="246471" y="298480"/>
                  </a:lnTo>
                  <a:lnTo>
                    <a:pt x="238657" y="300125"/>
                  </a:lnTo>
                  <a:lnTo>
                    <a:pt x="230558" y="300685"/>
                  </a:lnTo>
                  <a:close/>
                </a:path>
                <a:path w="459104" h="431164">
                  <a:moveTo>
                    <a:pt x="367406" y="430745"/>
                  </a:moveTo>
                  <a:lnTo>
                    <a:pt x="349033" y="427202"/>
                  </a:lnTo>
                  <a:lnTo>
                    <a:pt x="332946" y="416572"/>
                  </a:lnTo>
                  <a:lnTo>
                    <a:pt x="323590" y="402940"/>
                  </a:lnTo>
                  <a:lnTo>
                    <a:pt x="319257" y="387592"/>
                  </a:lnTo>
                  <a:lnTo>
                    <a:pt x="319949" y="371780"/>
                  </a:lnTo>
                  <a:lnTo>
                    <a:pt x="325656" y="356793"/>
                  </a:lnTo>
                  <a:lnTo>
                    <a:pt x="261013" y="292150"/>
                  </a:lnTo>
                  <a:lnTo>
                    <a:pt x="295041" y="292150"/>
                  </a:lnTo>
                  <a:lnTo>
                    <a:pt x="342725" y="340321"/>
                  </a:lnTo>
                  <a:lnTo>
                    <a:pt x="391470" y="340321"/>
                  </a:lnTo>
                  <a:lnTo>
                    <a:pt x="401856" y="347662"/>
                  </a:lnTo>
                  <a:lnTo>
                    <a:pt x="412486" y="363742"/>
                  </a:lnTo>
                  <a:lnTo>
                    <a:pt x="416029" y="382112"/>
                  </a:lnTo>
                  <a:lnTo>
                    <a:pt x="412486" y="400485"/>
                  </a:lnTo>
                  <a:lnTo>
                    <a:pt x="401856" y="416572"/>
                  </a:lnTo>
                  <a:lnTo>
                    <a:pt x="385775" y="427202"/>
                  </a:lnTo>
                  <a:lnTo>
                    <a:pt x="367406" y="430745"/>
                  </a:lnTo>
                  <a:close/>
                </a:path>
                <a:path w="459104" h="431164">
                  <a:moveTo>
                    <a:pt x="91277" y="430148"/>
                  </a:moveTo>
                  <a:lnTo>
                    <a:pt x="72904" y="426605"/>
                  </a:lnTo>
                  <a:lnTo>
                    <a:pt x="56822" y="415975"/>
                  </a:lnTo>
                  <a:lnTo>
                    <a:pt x="46192" y="399893"/>
                  </a:lnTo>
                  <a:lnTo>
                    <a:pt x="42649" y="381520"/>
                  </a:lnTo>
                  <a:lnTo>
                    <a:pt x="46192" y="363147"/>
                  </a:lnTo>
                  <a:lnTo>
                    <a:pt x="56822" y="347065"/>
                  </a:lnTo>
                  <a:lnTo>
                    <a:pt x="70101" y="337680"/>
                  </a:lnTo>
                  <a:lnTo>
                    <a:pt x="85254" y="333332"/>
                  </a:lnTo>
                  <a:lnTo>
                    <a:pt x="100974" y="334015"/>
                  </a:lnTo>
                  <a:lnTo>
                    <a:pt x="115953" y="339725"/>
                  </a:lnTo>
                  <a:lnTo>
                    <a:pt x="150078" y="339725"/>
                  </a:lnTo>
                  <a:lnTo>
                    <a:pt x="133022" y="356793"/>
                  </a:lnTo>
                  <a:lnTo>
                    <a:pt x="138733" y="371790"/>
                  </a:lnTo>
                  <a:lnTo>
                    <a:pt x="139421" y="387518"/>
                  </a:lnTo>
                  <a:lnTo>
                    <a:pt x="135089" y="402688"/>
                  </a:lnTo>
                  <a:lnTo>
                    <a:pt x="125732" y="415975"/>
                  </a:lnTo>
                  <a:lnTo>
                    <a:pt x="109650" y="426605"/>
                  </a:lnTo>
                  <a:lnTo>
                    <a:pt x="91277" y="430148"/>
                  </a:lnTo>
                  <a:close/>
                </a:path>
                <a:path w="459104" h="431164">
                  <a:moveTo>
                    <a:pt x="391470" y="340321"/>
                  </a:moveTo>
                  <a:lnTo>
                    <a:pt x="342725" y="340321"/>
                  </a:lnTo>
                  <a:lnTo>
                    <a:pt x="357704" y="334612"/>
                  </a:lnTo>
                  <a:lnTo>
                    <a:pt x="373424" y="333929"/>
                  </a:lnTo>
                  <a:lnTo>
                    <a:pt x="388577" y="338277"/>
                  </a:lnTo>
                  <a:lnTo>
                    <a:pt x="391470" y="340321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7715" y="5605017"/>
              <a:ext cx="129921" cy="22988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74254" y="2399055"/>
              <a:ext cx="1055370" cy="1565910"/>
            </a:xfrm>
            <a:custGeom>
              <a:avLst/>
              <a:gdLst/>
              <a:ahLst/>
              <a:cxnLst/>
              <a:rect l="l" t="t" r="r" b="b"/>
              <a:pathLst>
                <a:path w="1055370" h="1565910">
                  <a:moveTo>
                    <a:pt x="411403" y="50609"/>
                  </a:moveTo>
                  <a:lnTo>
                    <a:pt x="399249" y="40487"/>
                  </a:lnTo>
                  <a:lnTo>
                    <a:pt x="350634" y="0"/>
                  </a:lnTo>
                  <a:lnTo>
                    <a:pt x="350634" y="40487"/>
                  </a:lnTo>
                  <a:lnTo>
                    <a:pt x="0" y="40487"/>
                  </a:lnTo>
                  <a:lnTo>
                    <a:pt x="0" y="60731"/>
                  </a:lnTo>
                  <a:lnTo>
                    <a:pt x="350634" y="60731"/>
                  </a:lnTo>
                  <a:lnTo>
                    <a:pt x="350634" y="101257"/>
                  </a:lnTo>
                  <a:lnTo>
                    <a:pt x="399249" y="60731"/>
                  </a:lnTo>
                  <a:lnTo>
                    <a:pt x="411403" y="50609"/>
                  </a:lnTo>
                  <a:close/>
                </a:path>
                <a:path w="1055370" h="1565910">
                  <a:moveTo>
                    <a:pt x="1043241" y="1504708"/>
                  </a:moveTo>
                  <a:lnTo>
                    <a:pt x="994067" y="1464322"/>
                  </a:lnTo>
                  <a:lnTo>
                    <a:pt x="994359" y="1504708"/>
                  </a:lnTo>
                  <a:lnTo>
                    <a:pt x="1004443" y="1504708"/>
                  </a:lnTo>
                  <a:lnTo>
                    <a:pt x="1043241" y="1504708"/>
                  </a:lnTo>
                  <a:close/>
                </a:path>
                <a:path w="1055370" h="1565910">
                  <a:moveTo>
                    <a:pt x="1055141" y="1514475"/>
                  </a:moveTo>
                  <a:lnTo>
                    <a:pt x="1043330" y="1504784"/>
                  </a:lnTo>
                  <a:lnTo>
                    <a:pt x="1004443" y="1504708"/>
                  </a:lnTo>
                  <a:lnTo>
                    <a:pt x="994359" y="1504784"/>
                  </a:lnTo>
                  <a:lnTo>
                    <a:pt x="707136" y="1506943"/>
                  </a:lnTo>
                  <a:lnTo>
                    <a:pt x="707275" y="1527175"/>
                  </a:lnTo>
                  <a:lnTo>
                    <a:pt x="994511" y="1525028"/>
                  </a:lnTo>
                  <a:lnTo>
                    <a:pt x="994816" y="1565579"/>
                  </a:lnTo>
                  <a:lnTo>
                    <a:pt x="1055141" y="15144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77661" y="2531091"/>
              <a:ext cx="452849" cy="42449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1130" y="2470333"/>
              <a:ext cx="452849" cy="4244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0458" y="2710935"/>
              <a:ext cx="452849" cy="4244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6331" y="2663138"/>
              <a:ext cx="452849" cy="4244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7913512" y="1413245"/>
            <a:ext cx="2693670" cy="4417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3675" marR="96520" indent="-193675">
              <a:lnSpc>
                <a:spcPct val="100000"/>
              </a:lnSpc>
              <a:spcBef>
                <a:spcPts val="105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Handle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a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variety </a:t>
            </a:r>
            <a:r>
              <a:rPr sz="1800" spc="-15" dirty="0">
                <a:solidFill>
                  <a:srgbClr val="57575A"/>
                </a:solidFill>
                <a:latin typeface="Segoe UI"/>
                <a:cs typeface="Segoe UI"/>
              </a:rPr>
              <a:t>of</a:t>
            </a:r>
            <a:r>
              <a:rPr sz="1800" spc="-6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data  types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&amp;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7575A"/>
                </a:solidFill>
                <a:latin typeface="Segoe UI"/>
                <a:cs typeface="Segoe UI"/>
              </a:rPr>
              <a:t>sources</a:t>
            </a:r>
            <a:endParaRPr sz="1800">
              <a:latin typeface="Segoe UI"/>
              <a:cs typeface="Segoe UI"/>
            </a:endParaRPr>
          </a:p>
          <a:p>
            <a:pPr marL="193675" marR="191770" indent="-193675">
              <a:lnSpc>
                <a:spcPct val="100000"/>
              </a:lnSpc>
              <a:spcBef>
                <a:spcPts val="1295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10" dirty="0">
                <a:solidFill>
                  <a:srgbClr val="57575A"/>
                </a:solidFill>
                <a:latin typeface="Segoe UI"/>
                <a:cs typeface="Segoe UI"/>
              </a:rPr>
              <a:t>Larger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data volumes at  lower</a:t>
            </a:r>
            <a:r>
              <a:rPr sz="1800" spc="-1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latency</a:t>
            </a:r>
            <a:endParaRPr sz="1800">
              <a:latin typeface="Segoe UI"/>
              <a:cs typeface="Segoe UI"/>
            </a:endParaRPr>
          </a:p>
          <a:p>
            <a:pPr marL="193675" marR="5080" indent="-193675">
              <a:lnSpc>
                <a:spcPct val="100000"/>
              </a:lnSpc>
              <a:spcBef>
                <a:spcPts val="1295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Bimodal: </a:t>
            </a:r>
            <a:r>
              <a:rPr sz="1800" spc="5" dirty="0">
                <a:solidFill>
                  <a:srgbClr val="57575A"/>
                </a:solidFill>
                <a:latin typeface="Segoe UI"/>
                <a:cs typeface="Segoe UI"/>
              </a:rPr>
              <a:t>self-service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+ 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corporate BI </a:t>
            </a:r>
            <a:r>
              <a:rPr sz="1800" spc="-10" dirty="0">
                <a:solidFill>
                  <a:srgbClr val="57575A"/>
                </a:solidFill>
                <a:latin typeface="Segoe UI"/>
                <a:cs typeface="Segoe UI"/>
              </a:rPr>
              <a:t>to </a:t>
            </a:r>
            <a:r>
              <a:rPr sz="1800" spc="5" dirty="0">
                <a:solidFill>
                  <a:srgbClr val="57575A"/>
                </a:solidFill>
                <a:latin typeface="Segoe UI"/>
                <a:cs typeface="Segoe UI"/>
              </a:rPr>
              <a:t>support 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all types </a:t>
            </a:r>
            <a:r>
              <a:rPr sz="1800" spc="-20" dirty="0">
                <a:solidFill>
                  <a:srgbClr val="57575A"/>
                </a:solidFill>
                <a:latin typeface="Segoe UI"/>
                <a:cs typeface="Segoe UI"/>
              </a:rPr>
              <a:t>of</a:t>
            </a:r>
            <a:r>
              <a:rPr sz="1800" spc="-1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users</a:t>
            </a:r>
            <a:endParaRPr sz="1800">
              <a:latin typeface="Segoe UI"/>
              <a:cs typeface="Segoe UI"/>
            </a:endParaRPr>
          </a:p>
          <a:p>
            <a:pPr marL="193040" indent="-180975">
              <a:lnSpc>
                <a:spcPct val="100000"/>
              </a:lnSpc>
              <a:spcBef>
                <a:spcPts val="1300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Newer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cloud</a:t>
            </a:r>
            <a:r>
              <a:rPr sz="1800" spc="-2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5" dirty="0">
                <a:solidFill>
                  <a:srgbClr val="57575A"/>
                </a:solidFill>
                <a:latin typeface="Segoe UI"/>
                <a:cs typeface="Segoe UI"/>
              </a:rPr>
              <a:t>services</a:t>
            </a:r>
            <a:endParaRPr sz="1800">
              <a:latin typeface="Segoe UI"/>
              <a:cs typeface="Segoe UI"/>
            </a:endParaRPr>
          </a:p>
          <a:p>
            <a:pPr marL="193675" marR="571500" indent="-193675">
              <a:lnSpc>
                <a:spcPct val="100000"/>
              </a:lnSpc>
              <a:spcBef>
                <a:spcPts val="1285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Advanced</a:t>
            </a:r>
            <a:r>
              <a:rPr sz="1800" spc="-6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analytics  scenarios</a:t>
            </a:r>
            <a:endParaRPr sz="1800">
              <a:latin typeface="Segoe UI"/>
              <a:cs typeface="Segoe UI"/>
            </a:endParaRPr>
          </a:p>
          <a:p>
            <a:pPr marL="193675" marR="508000" indent="-193675">
              <a:lnSpc>
                <a:spcPct val="100400"/>
              </a:lnSpc>
              <a:spcBef>
                <a:spcPts val="1285"/>
              </a:spcBef>
              <a:buSzPct val="94444"/>
              <a:buFont typeface="Wingdings"/>
              <a:buChar char=""/>
              <a:tabLst>
                <a:tab pos="193675" algn="l"/>
              </a:tabLst>
            </a:pP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Balance data  integration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&amp;</a:t>
            </a:r>
            <a:r>
              <a:rPr sz="1800" spc="-5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7575A"/>
                </a:solidFill>
                <a:latin typeface="Segoe UI"/>
                <a:cs typeface="Segoe UI"/>
              </a:rPr>
              <a:t>data  </a:t>
            </a:r>
            <a:r>
              <a:rPr sz="1800" dirty="0">
                <a:solidFill>
                  <a:srgbClr val="57575A"/>
                </a:solidFill>
                <a:latin typeface="Segoe UI"/>
                <a:cs typeface="Segoe UI"/>
              </a:rPr>
              <a:t>virtualization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6676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 </a:t>
            </a:r>
            <a:r>
              <a:rPr spc="-15" dirty="0"/>
              <a:t>Implementation </a:t>
            </a:r>
            <a:r>
              <a:rPr spc="-10"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681" y="1954946"/>
            <a:ext cx="9714303" cy="44436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0569" y="6498766"/>
            <a:ext cx="470090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latin typeface="Segoe UI"/>
                <a:cs typeface="Segoe UI"/>
              </a:rPr>
              <a:t>Source:</a:t>
            </a:r>
            <a:r>
              <a:rPr sz="1050" spc="25" dirty="0">
                <a:latin typeface="Segoe UI"/>
                <a:cs typeface="Segoe UI"/>
              </a:rPr>
              <a:t> </a:t>
            </a:r>
            <a:r>
              <a:rPr sz="10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https://azure.microsoft.com/en-us/services/storage/data-lake-storage/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6676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 </a:t>
            </a:r>
            <a:r>
              <a:rPr spc="-15" dirty="0"/>
              <a:t>Implementation </a:t>
            </a:r>
            <a:r>
              <a:rPr spc="-10"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25" y="1881386"/>
            <a:ext cx="9670656" cy="4494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0569" y="6498766"/>
            <a:ext cx="470090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latin typeface="Segoe UI"/>
                <a:cs typeface="Segoe UI"/>
              </a:rPr>
              <a:t>Source:</a:t>
            </a:r>
            <a:r>
              <a:rPr sz="1050" spc="25" dirty="0">
                <a:latin typeface="Segoe UI"/>
                <a:cs typeface="Segoe UI"/>
              </a:rPr>
              <a:t> </a:t>
            </a:r>
            <a:r>
              <a:rPr sz="10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https://azure.microsoft.com/en-us/services/storage/data-lake-storage/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6676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Azure </a:t>
            </a:r>
            <a:r>
              <a:rPr spc="-10" dirty="0"/>
              <a:t>Data Lake </a:t>
            </a:r>
            <a:r>
              <a:rPr spc="-15" dirty="0"/>
              <a:t>Implementation </a:t>
            </a:r>
            <a:r>
              <a:rPr spc="-10"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95" y="1946406"/>
            <a:ext cx="9674104" cy="44795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0569" y="6498766"/>
            <a:ext cx="470090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latin typeface="Segoe UI"/>
                <a:cs typeface="Segoe UI"/>
              </a:rPr>
              <a:t>Source:</a:t>
            </a:r>
            <a:r>
              <a:rPr sz="1050" spc="25" dirty="0">
                <a:latin typeface="Segoe UI"/>
                <a:cs typeface="Segoe UI"/>
              </a:rPr>
              <a:t> </a:t>
            </a:r>
            <a:r>
              <a:rPr sz="10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Segoe UI"/>
                <a:cs typeface="Segoe UI"/>
              </a:rPr>
              <a:t>https://azure.microsoft.com/en-us/services/storage/data-lake-storage/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021" y="1848299"/>
            <a:ext cx="6700520" cy="2473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6700"/>
              </a:lnSpc>
              <a:spcBef>
                <a:spcPts val="114"/>
              </a:spcBef>
            </a:pP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Suggestions</a:t>
            </a:r>
            <a:r>
              <a:rPr sz="63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for</a:t>
            </a:r>
            <a:endParaRPr sz="6300">
              <a:latin typeface="Segoe UI Light"/>
              <a:cs typeface="Segoe UI Light"/>
            </a:endParaRPr>
          </a:p>
          <a:p>
            <a:pPr marL="12700" marR="5080">
              <a:lnSpc>
                <a:spcPct val="77400"/>
              </a:lnSpc>
              <a:spcBef>
                <a:spcPts val="850"/>
              </a:spcBef>
            </a:pPr>
            <a:r>
              <a:rPr sz="63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Getting </a:t>
            </a:r>
            <a:r>
              <a:rPr sz="6300" b="0" spc="35" dirty="0">
                <a:solidFill>
                  <a:srgbClr val="FFFFFF"/>
                </a:solidFill>
                <a:latin typeface="Segoe UI Light"/>
                <a:cs typeface="Segoe UI Light"/>
              </a:rPr>
              <a:t>Started</a:t>
            </a:r>
            <a:r>
              <a:rPr sz="6300" b="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with  </a:t>
            </a:r>
            <a:r>
              <a:rPr sz="6300" b="0" spc="5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63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 </a:t>
            </a:r>
            <a:r>
              <a:rPr sz="6300" b="0" dirty="0">
                <a:solidFill>
                  <a:srgbClr val="FFFFFF"/>
                </a:solidFill>
                <a:latin typeface="Segoe UI Light"/>
                <a:cs typeface="Segoe UI Light"/>
              </a:rPr>
              <a:t>Lake</a:t>
            </a:r>
            <a:r>
              <a:rPr sz="63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300" b="0" spc="-20" dirty="0">
                <a:solidFill>
                  <a:srgbClr val="FFFFFF"/>
                </a:solidFill>
                <a:latin typeface="Segoe UI Light"/>
                <a:cs typeface="Segoe UI Light"/>
              </a:rPr>
              <a:t>Project</a:t>
            </a:r>
            <a:endParaRPr sz="6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2183" y="2604938"/>
            <a:ext cx="3592829" cy="9004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have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non-relational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data?</a:t>
            </a:r>
            <a:endParaRPr sz="1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have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IoT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type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of</a:t>
            </a:r>
            <a:r>
              <a:rPr sz="1900" spc="-2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data?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184" y="3771625"/>
            <a:ext cx="9638665" cy="291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have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advanced analytics scenarios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unusual</a:t>
            </a:r>
            <a:r>
              <a:rPr sz="1900" spc="4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datasets?</a:t>
            </a:r>
            <a:endParaRPr sz="1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  <a:tabLst>
                <a:tab pos="5507355" algn="l"/>
              </a:tabLst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 need to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offload ETL</a:t>
            </a:r>
            <a:r>
              <a:rPr sz="1900" i="1" spc="9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processing</a:t>
            </a:r>
            <a:r>
              <a:rPr sz="1900" i="1" spc="4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484848"/>
                </a:solidFill>
                <a:latin typeface="Segoe UI"/>
                <a:cs typeface="Segoe UI"/>
              </a:rPr>
              <a:t>(ELT)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and/or	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archive data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from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 warehouse or  other systems to low-cost</a:t>
            </a:r>
            <a:r>
              <a:rPr sz="190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storage?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Readiness:</a:t>
            </a:r>
            <a:endParaRPr sz="2350">
              <a:latin typeface="Segoe UI"/>
              <a:cs typeface="Segoe UI"/>
            </a:endParaRPr>
          </a:p>
          <a:p>
            <a:pPr marL="12700" marR="414020">
              <a:lnSpc>
                <a:spcPts val="4590"/>
              </a:lnSpc>
              <a:spcBef>
                <a:spcPts val="35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Are you ready willing to learn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different development patterns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and/or </a:t>
            </a:r>
            <a:r>
              <a:rPr sz="1900" i="1" spc="5" dirty="0">
                <a:solidFill>
                  <a:srgbClr val="30859C"/>
                </a:solidFill>
                <a:latin typeface="Segoe UI"/>
                <a:cs typeface="Segoe UI"/>
              </a:rPr>
              <a:t>new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technologies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?  Are you ready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to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handle the </a:t>
            </a:r>
            <a:r>
              <a:rPr sz="1900" i="1" dirty="0">
                <a:solidFill>
                  <a:srgbClr val="30859C"/>
                </a:solidFill>
                <a:latin typeface="Segoe UI"/>
                <a:cs typeface="Segoe UI"/>
              </a:rPr>
              <a:t>trade-offs of ‘schema </a:t>
            </a:r>
            <a:r>
              <a:rPr sz="1900" i="1" spc="5" dirty="0">
                <a:solidFill>
                  <a:srgbClr val="30859C"/>
                </a:solidFill>
                <a:latin typeface="Segoe UI"/>
                <a:cs typeface="Segoe UI"/>
              </a:rPr>
              <a:t>on </a:t>
            </a:r>
            <a:r>
              <a:rPr sz="1900" i="1" spc="-5" dirty="0">
                <a:solidFill>
                  <a:srgbClr val="30859C"/>
                </a:solidFill>
                <a:latin typeface="Segoe UI"/>
                <a:cs typeface="Segoe UI"/>
              </a:rPr>
              <a:t>read’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vs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‘schema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on</a:t>
            </a:r>
            <a:r>
              <a:rPr sz="1900" spc="13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write’?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41048" y="2271875"/>
            <a:ext cx="3559175" cy="543560"/>
            <a:chOff x="4141048" y="2271875"/>
            <a:chExt cx="3559175" cy="543560"/>
          </a:xfrm>
        </p:grpSpPr>
        <p:sp>
          <p:nvSpPr>
            <p:cNvPr id="7" name="object 7"/>
            <p:cNvSpPr/>
            <p:nvPr/>
          </p:nvSpPr>
          <p:spPr>
            <a:xfrm>
              <a:off x="4147934" y="2278760"/>
              <a:ext cx="3545840" cy="530225"/>
            </a:xfrm>
            <a:custGeom>
              <a:avLst/>
              <a:gdLst/>
              <a:ahLst/>
              <a:cxnLst/>
              <a:rect l="l" t="t" r="r" b="b"/>
              <a:pathLst>
                <a:path w="3545840" h="530225">
                  <a:moveTo>
                    <a:pt x="3545243" y="441464"/>
                  </a:moveTo>
                  <a:lnTo>
                    <a:pt x="507365" y="441464"/>
                  </a:lnTo>
                  <a:lnTo>
                    <a:pt x="514304" y="475838"/>
                  </a:lnTo>
                  <a:lnTo>
                    <a:pt x="533228" y="503910"/>
                  </a:lnTo>
                  <a:lnTo>
                    <a:pt x="561296" y="522839"/>
                  </a:lnTo>
                  <a:lnTo>
                    <a:pt x="595668" y="529780"/>
                  </a:lnTo>
                  <a:lnTo>
                    <a:pt x="3456940" y="529780"/>
                  </a:lnTo>
                  <a:lnTo>
                    <a:pt x="3491306" y="522839"/>
                  </a:lnTo>
                  <a:lnTo>
                    <a:pt x="3519374" y="503910"/>
                  </a:lnTo>
                  <a:lnTo>
                    <a:pt x="3538301" y="475838"/>
                  </a:lnTo>
                  <a:lnTo>
                    <a:pt x="3545243" y="441464"/>
                  </a:lnTo>
                  <a:close/>
                </a:path>
                <a:path w="3545840" h="530225">
                  <a:moveTo>
                    <a:pt x="3456940" y="0"/>
                  </a:moveTo>
                  <a:lnTo>
                    <a:pt x="595668" y="0"/>
                  </a:lnTo>
                  <a:lnTo>
                    <a:pt x="561296" y="6939"/>
                  </a:lnTo>
                  <a:lnTo>
                    <a:pt x="533228" y="25863"/>
                  </a:lnTo>
                  <a:lnTo>
                    <a:pt x="514304" y="53931"/>
                  </a:lnTo>
                  <a:lnTo>
                    <a:pt x="507365" y="88303"/>
                  </a:lnTo>
                  <a:lnTo>
                    <a:pt x="507365" y="309067"/>
                  </a:lnTo>
                  <a:lnTo>
                    <a:pt x="0" y="509333"/>
                  </a:lnTo>
                  <a:lnTo>
                    <a:pt x="507365" y="441464"/>
                  </a:lnTo>
                  <a:lnTo>
                    <a:pt x="3545243" y="441464"/>
                  </a:lnTo>
                  <a:lnTo>
                    <a:pt x="3545243" y="88303"/>
                  </a:lnTo>
                  <a:lnTo>
                    <a:pt x="3538301" y="53931"/>
                  </a:lnTo>
                  <a:lnTo>
                    <a:pt x="3519374" y="25863"/>
                  </a:lnTo>
                  <a:lnTo>
                    <a:pt x="3491306" y="6939"/>
                  </a:lnTo>
                  <a:lnTo>
                    <a:pt x="345694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47934" y="2278760"/>
              <a:ext cx="3545840" cy="530225"/>
            </a:xfrm>
            <a:custGeom>
              <a:avLst/>
              <a:gdLst/>
              <a:ahLst/>
              <a:cxnLst/>
              <a:rect l="l" t="t" r="r" b="b"/>
              <a:pathLst>
                <a:path w="3545840" h="530225">
                  <a:moveTo>
                    <a:pt x="507365" y="88303"/>
                  </a:moveTo>
                  <a:lnTo>
                    <a:pt x="514304" y="53931"/>
                  </a:lnTo>
                  <a:lnTo>
                    <a:pt x="533228" y="25863"/>
                  </a:lnTo>
                  <a:lnTo>
                    <a:pt x="561296" y="6939"/>
                  </a:lnTo>
                  <a:lnTo>
                    <a:pt x="595668" y="0"/>
                  </a:lnTo>
                  <a:lnTo>
                    <a:pt x="3456940" y="0"/>
                  </a:lnTo>
                  <a:lnTo>
                    <a:pt x="3491306" y="6939"/>
                  </a:lnTo>
                  <a:lnTo>
                    <a:pt x="3519374" y="25863"/>
                  </a:lnTo>
                  <a:lnTo>
                    <a:pt x="3538301" y="53931"/>
                  </a:lnTo>
                  <a:lnTo>
                    <a:pt x="3545243" y="88303"/>
                  </a:lnTo>
                  <a:lnTo>
                    <a:pt x="3545243" y="441464"/>
                  </a:lnTo>
                  <a:lnTo>
                    <a:pt x="3538301" y="475838"/>
                  </a:lnTo>
                  <a:lnTo>
                    <a:pt x="3519374" y="503910"/>
                  </a:lnTo>
                  <a:lnTo>
                    <a:pt x="3491306" y="522839"/>
                  </a:lnTo>
                  <a:lnTo>
                    <a:pt x="3456940" y="529780"/>
                  </a:lnTo>
                  <a:lnTo>
                    <a:pt x="595668" y="529780"/>
                  </a:lnTo>
                  <a:lnTo>
                    <a:pt x="561296" y="522839"/>
                  </a:lnTo>
                  <a:lnTo>
                    <a:pt x="533228" y="503910"/>
                  </a:lnTo>
                  <a:lnTo>
                    <a:pt x="514304" y="475838"/>
                  </a:lnTo>
                  <a:lnTo>
                    <a:pt x="507365" y="441464"/>
                  </a:lnTo>
                  <a:lnTo>
                    <a:pt x="0" y="509333"/>
                  </a:lnTo>
                  <a:lnTo>
                    <a:pt x="507365" y="309067"/>
                  </a:lnTo>
                  <a:lnTo>
                    <a:pt x="507365" y="88303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2184" y="1999424"/>
            <a:ext cx="7084059" cy="544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585"/>
              </a:lnSpc>
              <a:spcBef>
                <a:spcPts val="9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Is </a:t>
            </a:r>
            <a:r>
              <a:rPr sz="2350" spc="-5" dirty="0">
                <a:solidFill>
                  <a:srgbClr val="30859C"/>
                </a:solidFill>
                <a:latin typeface="Segoe UI"/>
                <a:cs typeface="Segoe UI"/>
              </a:rPr>
              <a:t>a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Data Lake the Right</a:t>
            </a:r>
            <a:r>
              <a:rPr sz="2350" spc="-8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Choice?</a:t>
            </a:r>
            <a:endParaRPr sz="2350">
              <a:latin typeface="Segoe UI"/>
              <a:cs typeface="Segoe UI"/>
            </a:endParaRPr>
          </a:p>
          <a:p>
            <a:pPr marL="4347210">
              <a:lnSpc>
                <a:spcPts val="1505"/>
              </a:lnSpc>
            </a:pP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types, various</a:t>
            </a:r>
            <a:r>
              <a:rPr sz="1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sources,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9931" y="2518526"/>
            <a:ext cx="226377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whether </a:t>
            </a:r>
            <a:r>
              <a:rPr sz="1450" spc="-5" dirty="0">
                <a:solidFill>
                  <a:srgbClr val="FFFFFF"/>
                </a:solidFill>
                <a:latin typeface="Calibri"/>
                <a:cs typeface="Calibri"/>
              </a:rPr>
              <a:t>it’s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“big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data”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34051" y="2925620"/>
            <a:ext cx="2164080" cy="702945"/>
            <a:chOff x="3734051" y="2925620"/>
            <a:chExt cx="2164080" cy="702945"/>
          </a:xfrm>
        </p:grpSpPr>
        <p:sp>
          <p:nvSpPr>
            <p:cNvPr id="12" name="object 12"/>
            <p:cNvSpPr/>
            <p:nvPr/>
          </p:nvSpPr>
          <p:spPr>
            <a:xfrm>
              <a:off x="3740937" y="2932506"/>
              <a:ext cx="2150110" cy="688975"/>
            </a:xfrm>
            <a:custGeom>
              <a:avLst/>
              <a:gdLst/>
              <a:ahLst/>
              <a:cxnLst/>
              <a:rect l="l" t="t" r="r" b="b"/>
              <a:pathLst>
                <a:path w="2150110" h="688975">
                  <a:moveTo>
                    <a:pt x="2034984" y="0"/>
                  </a:moveTo>
                  <a:lnTo>
                    <a:pt x="927849" y="0"/>
                  </a:lnTo>
                  <a:lnTo>
                    <a:pt x="883166" y="9013"/>
                  </a:lnTo>
                  <a:lnTo>
                    <a:pt x="846677" y="33597"/>
                  </a:lnTo>
                  <a:lnTo>
                    <a:pt x="822075" y="70069"/>
                  </a:lnTo>
                  <a:lnTo>
                    <a:pt x="813053" y="114744"/>
                  </a:lnTo>
                  <a:lnTo>
                    <a:pt x="813053" y="401688"/>
                  </a:lnTo>
                  <a:lnTo>
                    <a:pt x="0" y="443217"/>
                  </a:lnTo>
                  <a:lnTo>
                    <a:pt x="813053" y="573836"/>
                  </a:lnTo>
                  <a:lnTo>
                    <a:pt x="822075" y="618490"/>
                  </a:lnTo>
                  <a:lnTo>
                    <a:pt x="846677" y="654964"/>
                  </a:lnTo>
                  <a:lnTo>
                    <a:pt x="883166" y="679560"/>
                  </a:lnTo>
                  <a:lnTo>
                    <a:pt x="927849" y="688581"/>
                  </a:lnTo>
                  <a:lnTo>
                    <a:pt x="2034984" y="688581"/>
                  </a:lnTo>
                  <a:lnTo>
                    <a:pt x="2079659" y="679560"/>
                  </a:lnTo>
                  <a:lnTo>
                    <a:pt x="2116131" y="654964"/>
                  </a:lnTo>
                  <a:lnTo>
                    <a:pt x="2140715" y="618490"/>
                  </a:lnTo>
                  <a:lnTo>
                    <a:pt x="2149729" y="573836"/>
                  </a:lnTo>
                  <a:lnTo>
                    <a:pt x="2149729" y="114744"/>
                  </a:lnTo>
                  <a:lnTo>
                    <a:pt x="2140715" y="70069"/>
                  </a:lnTo>
                  <a:lnTo>
                    <a:pt x="2116131" y="33597"/>
                  </a:lnTo>
                  <a:lnTo>
                    <a:pt x="2079659" y="9013"/>
                  </a:lnTo>
                  <a:lnTo>
                    <a:pt x="203498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40937" y="2932506"/>
              <a:ext cx="2150110" cy="688975"/>
            </a:xfrm>
            <a:custGeom>
              <a:avLst/>
              <a:gdLst/>
              <a:ahLst/>
              <a:cxnLst/>
              <a:rect l="l" t="t" r="r" b="b"/>
              <a:pathLst>
                <a:path w="2150110" h="688975">
                  <a:moveTo>
                    <a:pt x="813053" y="114744"/>
                  </a:moveTo>
                  <a:lnTo>
                    <a:pt x="822075" y="70069"/>
                  </a:lnTo>
                  <a:lnTo>
                    <a:pt x="846677" y="33597"/>
                  </a:lnTo>
                  <a:lnTo>
                    <a:pt x="883166" y="9013"/>
                  </a:lnTo>
                  <a:lnTo>
                    <a:pt x="927849" y="0"/>
                  </a:lnTo>
                  <a:lnTo>
                    <a:pt x="2034984" y="0"/>
                  </a:lnTo>
                  <a:lnTo>
                    <a:pt x="2079659" y="9013"/>
                  </a:lnTo>
                  <a:lnTo>
                    <a:pt x="2116131" y="33597"/>
                  </a:lnTo>
                  <a:lnTo>
                    <a:pt x="2140715" y="70069"/>
                  </a:lnTo>
                  <a:lnTo>
                    <a:pt x="2149729" y="114744"/>
                  </a:lnTo>
                  <a:lnTo>
                    <a:pt x="2149729" y="573836"/>
                  </a:lnTo>
                  <a:lnTo>
                    <a:pt x="2140715" y="618490"/>
                  </a:lnTo>
                  <a:lnTo>
                    <a:pt x="2116131" y="654964"/>
                  </a:lnTo>
                  <a:lnTo>
                    <a:pt x="2079659" y="679560"/>
                  </a:lnTo>
                  <a:lnTo>
                    <a:pt x="2034984" y="688581"/>
                  </a:lnTo>
                  <a:lnTo>
                    <a:pt x="927849" y="688581"/>
                  </a:lnTo>
                  <a:lnTo>
                    <a:pt x="883166" y="679560"/>
                  </a:lnTo>
                  <a:lnTo>
                    <a:pt x="846677" y="654964"/>
                  </a:lnTo>
                  <a:lnTo>
                    <a:pt x="822075" y="618490"/>
                  </a:lnTo>
                  <a:lnTo>
                    <a:pt x="813053" y="573836"/>
                  </a:lnTo>
                  <a:lnTo>
                    <a:pt x="0" y="443217"/>
                  </a:lnTo>
                  <a:lnTo>
                    <a:pt x="813053" y="401688"/>
                  </a:lnTo>
                  <a:lnTo>
                    <a:pt x="813053" y="114744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15416" y="2911428"/>
            <a:ext cx="1012190" cy="70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sz="14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micro­batch  pipelines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5795" y="5112892"/>
            <a:ext cx="9668510" cy="0"/>
          </a:xfrm>
          <a:custGeom>
            <a:avLst/>
            <a:gdLst/>
            <a:ahLst/>
            <a:cxnLst/>
            <a:rect l="l" t="t" r="r" b="b"/>
            <a:pathLst>
              <a:path w="9668510">
                <a:moveTo>
                  <a:pt x="0" y="0"/>
                </a:moveTo>
                <a:lnTo>
                  <a:pt x="9668471" y="0"/>
                </a:lnTo>
              </a:path>
            </a:pathLst>
          </a:custGeom>
          <a:ln w="486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78" y="4559696"/>
            <a:ext cx="2361565" cy="9010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98425" indent="-86360">
              <a:lnSpc>
                <a:spcPct val="100000"/>
              </a:lnSpc>
              <a:spcBef>
                <a:spcPts val="115"/>
              </a:spcBef>
              <a:buSzPct val="94736"/>
              <a:buFont typeface="Arial"/>
              <a:buChar char="•"/>
              <a:tabLst>
                <a:tab pos="9906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Semi-structured</a:t>
            </a:r>
            <a:r>
              <a:rPr sz="1900" spc="-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  <a:p>
            <a:pPr marL="98425" indent="-85725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98425" algn="l"/>
              </a:tabLst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Unstructured</a:t>
            </a:r>
            <a:r>
              <a:rPr sz="190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  <a:p>
            <a:pPr marL="98425" indent="-85725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9842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Geospatial</a:t>
            </a:r>
            <a:r>
              <a:rPr sz="19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046" y="5726384"/>
            <a:ext cx="9650095" cy="31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To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what extent does semi-structured data need to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be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integrated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with the structured</a:t>
            </a:r>
            <a:r>
              <a:rPr sz="1900" spc="23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data?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37815" y="4318657"/>
            <a:ext cx="2736215" cy="1007110"/>
            <a:chOff x="7637815" y="4318657"/>
            <a:chExt cx="2736215" cy="1007110"/>
          </a:xfrm>
        </p:grpSpPr>
        <p:sp>
          <p:nvSpPr>
            <p:cNvPr id="7" name="object 7"/>
            <p:cNvSpPr/>
            <p:nvPr/>
          </p:nvSpPr>
          <p:spPr>
            <a:xfrm>
              <a:off x="7644701" y="4325543"/>
              <a:ext cx="2722245" cy="993140"/>
            </a:xfrm>
            <a:custGeom>
              <a:avLst/>
              <a:gdLst/>
              <a:ahLst/>
              <a:cxnLst/>
              <a:rect l="l" t="t" r="r" b="b"/>
              <a:pathLst>
                <a:path w="2722245" h="993139">
                  <a:moveTo>
                    <a:pt x="0" y="0"/>
                  </a:moveTo>
                  <a:lnTo>
                    <a:pt x="413003" y="447865"/>
                  </a:lnTo>
                  <a:lnTo>
                    <a:pt x="413003" y="837057"/>
                  </a:lnTo>
                  <a:lnTo>
                    <a:pt x="420940" y="886258"/>
                  </a:lnTo>
                  <a:lnTo>
                    <a:pt x="443040" y="928992"/>
                  </a:lnTo>
                  <a:lnTo>
                    <a:pt x="476739" y="962693"/>
                  </a:lnTo>
                  <a:lnTo>
                    <a:pt x="519474" y="984795"/>
                  </a:lnTo>
                  <a:lnTo>
                    <a:pt x="568680" y="992733"/>
                  </a:lnTo>
                  <a:lnTo>
                    <a:pt x="2566149" y="992733"/>
                  </a:lnTo>
                  <a:lnTo>
                    <a:pt x="2615370" y="984795"/>
                  </a:lnTo>
                  <a:lnTo>
                    <a:pt x="2658106" y="962693"/>
                  </a:lnTo>
                  <a:lnTo>
                    <a:pt x="2691800" y="928992"/>
                  </a:lnTo>
                  <a:lnTo>
                    <a:pt x="2713893" y="886258"/>
                  </a:lnTo>
                  <a:lnTo>
                    <a:pt x="2721825" y="837057"/>
                  </a:lnTo>
                  <a:lnTo>
                    <a:pt x="2721825" y="214363"/>
                  </a:lnTo>
                  <a:lnTo>
                    <a:pt x="413003" y="214363"/>
                  </a:lnTo>
                  <a:lnTo>
                    <a:pt x="0" y="0"/>
                  </a:lnTo>
                  <a:close/>
                </a:path>
                <a:path w="2722245" h="993139">
                  <a:moveTo>
                    <a:pt x="2566149" y="58686"/>
                  </a:moveTo>
                  <a:lnTo>
                    <a:pt x="568680" y="58686"/>
                  </a:lnTo>
                  <a:lnTo>
                    <a:pt x="519474" y="66618"/>
                  </a:lnTo>
                  <a:lnTo>
                    <a:pt x="476739" y="88708"/>
                  </a:lnTo>
                  <a:lnTo>
                    <a:pt x="443040" y="122400"/>
                  </a:lnTo>
                  <a:lnTo>
                    <a:pt x="420940" y="165137"/>
                  </a:lnTo>
                  <a:lnTo>
                    <a:pt x="413003" y="214363"/>
                  </a:lnTo>
                  <a:lnTo>
                    <a:pt x="2721825" y="214363"/>
                  </a:lnTo>
                  <a:lnTo>
                    <a:pt x="2713893" y="165137"/>
                  </a:lnTo>
                  <a:lnTo>
                    <a:pt x="2691800" y="122400"/>
                  </a:lnTo>
                  <a:lnTo>
                    <a:pt x="2658106" y="88708"/>
                  </a:lnTo>
                  <a:lnTo>
                    <a:pt x="2615370" y="66618"/>
                  </a:lnTo>
                  <a:lnTo>
                    <a:pt x="2566149" y="5868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4701" y="4325543"/>
              <a:ext cx="2722245" cy="993140"/>
            </a:xfrm>
            <a:custGeom>
              <a:avLst/>
              <a:gdLst/>
              <a:ahLst/>
              <a:cxnLst/>
              <a:rect l="l" t="t" r="r" b="b"/>
              <a:pathLst>
                <a:path w="2722245" h="993139">
                  <a:moveTo>
                    <a:pt x="413003" y="214363"/>
                  </a:moveTo>
                  <a:lnTo>
                    <a:pt x="420940" y="165137"/>
                  </a:lnTo>
                  <a:lnTo>
                    <a:pt x="443040" y="122400"/>
                  </a:lnTo>
                  <a:lnTo>
                    <a:pt x="476739" y="88708"/>
                  </a:lnTo>
                  <a:lnTo>
                    <a:pt x="519474" y="66618"/>
                  </a:lnTo>
                  <a:lnTo>
                    <a:pt x="568680" y="58686"/>
                  </a:lnTo>
                  <a:lnTo>
                    <a:pt x="2566149" y="58686"/>
                  </a:lnTo>
                  <a:lnTo>
                    <a:pt x="2615370" y="66618"/>
                  </a:lnTo>
                  <a:lnTo>
                    <a:pt x="2658106" y="88708"/>
                  </a:lnTo>
                  <a:lnTo>
                    <a:pt x="2691800" y="122400"/>
                  </a:lnTo>
                  <a:lnTo>
                    <a:pt x="2713893" y="165137"/>
                  </a:lnTo>
                  <a:lnTo>
                    <a:pt x="2721825" y="214363"/>
                  </a:lnTo>
                  <a:lnTo>
                    <a:pt x="2721825" y="837057"/>
                  </a:lnTo>
                  <a:lnTo>
                    <a:pt x="2713893" y="886258"/>
                  </a:lnTo>
                  <a:lnTo>
                    <a:pt x="2691800" y="928992"/>
                  </a:lnTo>
                  <a:lnTo>
                    <a:pt x="2658106" y="962693"/>
                  </a:lnTo>
                  <a:lnTo>
                    <a:pt x="2615370" y="984795"/>
                  </a:lnTo>
                  <a:lnTo>
                    <a:pt x="2566149" y="992733"/>
                  </a:lnTo>
                  <a:lnTo>
                    <a:pt x="568680" y="992733"/>
                  </a:lnTo>
                  <a:lnTo>
                    <a:pt x="519474" y="984795"/>
                  </a:lnTo>
                  <a:lnTo>
                    <a:pt x="476739" y="962693"/>
                  </a:lnTo>
                  <a:lnTo>
                    <a:pt x="443040" y="928992"/>
                  </a:lnTo>
                  <a:lnTo>
                    <a:pt x="420940" y="886258"/>
                  </a:lnTo>
                  <a:lnTo>
                    <a:pt x="413003" y="837057"/>
                  </a:lnTo>
                  <a:lnTo>
                    <a:pt x="413003" y="447865"/>
                  </a:lnTo>
                  <a:lnTo>
                    <a:pt x="0" y="0"/>
                  </a:lnTo>
                  <a:lnTo>
                    <a:pt x="413003" y="214363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6046" y="1797695"/>
            <a:ext cx="9682480" cy="294068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Data</a:t>
            </a:r>
            <a:endParaRPr sz="23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What types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of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ingestion pipelines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 have, at what</a:t>
            </a:r>
            <a:r>
              <a:rPr sz="1900" spc="6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frequency?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Batch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Micro-batch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Streaming</a:t>
            </a:r>
            <a:endParaRPr sz="1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84848"/>
              </a:buClr>
              <a:buFont typeface="Arial"/>
              <a:buChar char="•"/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What are the current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+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anticipated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size </a:t>
            </a:r>
            <a:r>
              <a:rPr sz="1900" spc="5" dirty="0">
                <a:solidFill>
                  <a:srgbClr val="30859C"/>
                </a:solidFill>
                <a:latin typeface="Segoe UI"/>
                <a:cs typeface="Segoe UI"/>
              </a:rPr>
              <a:t>volumes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, and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in what</a:t>
            </a:r>
            <a:r>
              <a:rPr sz="1900" spc="114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format?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ts val="201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Structured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  <a:p>
            <a:pPr marR="5080" algn="r">
              <a:lnSpc>
                <a:spcPts val="1470"/>
              </a:lnSpc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 itself</a:t>
            </a:r>
            <a:r>
              <a:rPr sz="1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5996" y="4713144"/>
            <a:ext cx="2089785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4465" marR="5080" indent="-152400">
              <a:lnSpc>
                <a:spcPct val="102699"/>
              </a:lnSpc>
              <a:spcBef>
                <a:spcPts val="90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simple or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complicated 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architecture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6046" y="1997804"/>
            <a:ext cx="9258935" cy="1291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Data Movement &amp;</a:t>
            </a:r>
            <a:r>
              <a:rPr sz="2350" spc="-5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Storage</a:t>
            </a:r>
            <a:endParaRPr sz="2350">
              <a:latin typeface="Segoe UI"/>
              <a:cs typeface="Segoe UI"/>
            </a:endParaRPr>
          </a:p>
          <a:p>
            <a:pPr marL="12700" marR="5080">
              <a:lnSpc>
                <a:spcPct val="100699"/>
              </a:lnSpc>
              <a:spcBef>
                <a:spcPts val="2560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What level of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integration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(ETL or ELT)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vs.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virtualization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provides optimal data  access?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078" y="3263392"/>
            <a:ext cx="5128895" cy="11925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98425" indent="-86360">
              <a:lnSpc>
                <a:spcPct val="100000"/>
              </a:lnSpc>
              <a:spcBef>
                <a:spcPts val="115"/>
              </a:spcBef>
              <a:buSzPct val="94736"/>
              <a:buFont typeface="Arial"/>
              <a:buChar char="•"/>
              <a:tabLst>
                <a:tab pos="9906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 movement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can be</a:t>
            </a:r>
            <a:r>
              <a:rPr sz="190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expensive</a:t>
            </a:r>
            <a:endParaRPr sz="1900">
              <a:latin typeface="Segoe UI"/>
              <a:cs typeface="Segoe UI"/>
            </a:endParaRPr>
          </a:p>
          <a:p>
            <a:pPr marL="98425" indent="-85725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9842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 might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be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too large to practically</a:t>
            </a:r>
            <a:r>
              <a:rPr sz="190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move</a:t>
            </a:r>
            <a:endParaRPr sz="1900">
              <a:latin typeface="Segoe UI"/>
              <a:cs typeface="Segoe UI"/>
            </a:endParaRPr>
          </a:p>
          <a:p>
            <a:pPr marL="98425" indent="-85725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9842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Time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window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for data processing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may be</a:t>
            </a:r>
            <a:r>
              <a:rPr sz="1900" spc="-5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small</a:t>
            </a:r>
            <a:endParaRPr sz="1900">
              <a:latin typeface="Segoe UI"/>
              <a:cs typeface="Segoe UI"/>
            </a:endParaRPr>
          </a:p>
          <a:p>
            <a:pPr marL="98425" indent="-85725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9842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Latency (freshness) of data</a:t>
            </a:r>
            <a:r>
              <a:rPr sz="190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varies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046" y="4632903"/>
            <a:ext cx="5914390" cy="9004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Which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you value</a:t>
            </a:r>
            <a:r>
              <a:rPr sz="1900" spc="-3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more?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Polyglot persistence strategy (“best fit engineering”)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Architectural</a:t>
            </a:r>
            <a:r>
              <a:rPr sz="190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simplicity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01446" y="3064634"/>
            <a:ext cx="2649220" cy="962025"/>
            <a:chOff x="5901446" y="3064634"/>
            <a:chExt cx="2649220" cy="962025"/>
          </a:xfrm>
        </p:grpSpPr>
        <p:sp>
          <p:nvSpPr>
            <p:cNvPr id="8" name="object 8"/>
            <p:cNvSpPr/>
            <p:nvPr/>
          </p:nvSpPr>
          <p:spPr>
            <a:xfrm>
              <a:off x="5908332" y="3071520"/>
              <a:ext cx="2635885" cy="948690"/>
            </a:xfrm>
            <a:custGeom>
              <a:avLst/>
              <a:gdLst/>
              <a:ahLst/>
              <a:cxnLst/>
              <a:rect l="l" t="t" r="r" b="b"/>
              <a:pathLst>
                <a:path w="2635884" h="948689">
                  <a:moveTo>
                    <a:pt x="0" y="0"/>
                  </a:moveTo>
                  <a:lnTo>
                    <a:pt x="245656" y="404710"/>
                  </a:lnTo>
                  <a:lnTo>
                    <a:pt x="245656" y="792848"/>
                  </a:lnTo>
                  <a:lnTo>
                    <a:pt x="253570" y="841935"/>
                  </a:lnTo>
                  <a:lnTo>
                    <a:pt x="275608" y="884563"/>
                  </a:lnTo>
                  <a:lnTo>
                    <a:pt x="309213" y="918175"/>
                  </a:lnTo>
                  <a:lnTo>
                    <a:pt x="351825" y="940216"/>
                  </a:lnTo>
                  <a:lnTo>
                    <a:pt x="400888" y="948131"/>
                  </a:lnTo>
                  <a:lnTo>
                    <a:pt x="2480170" y="948131"/>
                  </a:lnTo>
                  <a:lnTo>
                    <a:pt x="2529256" y="940216"/>
                  </a:lnTo>
                  <a:lnTo>
                    <a:pt x="2571880" y="918175"/>
                  </a:lnTo>
                  <a:lnTo>
                    <a:pt x="2605488" y="884563"/>
                  </a:lnTo>
                  <a:lnTo>
                    <a:pt x="2627526" y="841935"/>
                  </a:lnTo>
                  <a:lnTo>
                    <a:pt x="2635440" y="792848"/>
                  </a:lnTo>
                  <a:lnTo>
                    <a:pt x="2635440" y="171792"/>
                  </a:lnTo>
                  <a:lnTo>
                    <a:pt x="245656" y="171792"/>
                  </a:lnTo>
                  <a:lnTo>
                    <a:pt x="0" y="0"/>
                  </a:lnTo>
                  <a:close/>
                </a:path>
                <a:path w="2635884" h="948689">
                  <a:moveTo>
                    <a:pt x="2480170" y="16510"/>
                  </a:moveTo>
                  <a:lnTo>
                    <a:pt x="400888" y="16510"/>
                  </a:lnTo>
                  <a:lnTo>
                    <a:pt x="351825" y="24429"/>
                  </a:lnTo>
                  <a:lnTo>
                    <a:pt x="309213" y="46480"/>
                  </a:lnTo>
                  <a:lnTo>
                    <a:pt x="275608" y="80100"/>
                  </a:lnTo>
                  <a:lnTo>
                    <a:pt x="253570" y="122725"/>
                  </a:lnTo>
                  <a:lnTo>
                    <a:pt x="245656" y="171792"/>
                  </a:lnTo>
                  <a:lnTo>
                    <a:pt x="2635440" y="171792"/>
                  </a:lnTo>
                  <a:lnTo>
                    <a:pt x="2627526" y="122725"/>
                  </a:lnTo>
                  <a:lnTo>
                    <a:pt x="2605488" y="80100"/>
                  </a:lnTo>
                  <a:lnTo>
                    <a:pt x="2571880" y="46480"/>
                  </a:lnTo>
                  <a:lnTo>
                    <a:pt x="2529256" y="24429"/>
                  </a:lnTo>
                  <a:lnTo>
                    <a:pt x="2480170" y="1651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8332" y="3071520"/>
              <a:ext cx="2635885" cy="948690"/>
            </a:xfrm>
            <a:custGeom>
              <a:avLst/>
              <a:gdLst/>
              <a:ahLst/>
              <a:cxnLst/>
              <a:rect l="l" t="t" r="r" b="b"/>
              <a:pathLst>
                <a:path w="2635884" h="948689">
                  <a:moveTo>
                    <a:pt x="245656" y="171792"/>
                  </a:moveTo>
                  <a:lnTo>
                    <a:pt x="253570" y="122725"/>
                  </a:lnTo>
                  <a:lnTo>
                    <a:pt x="275608" y="80100"/>
                  </a:lnTo>
                  <a:lnTo>
                    <a:pt x="309213" y="46480"/>
                  </a:lnTo>
                  <a:lnTo>
                    <a:pt x="351825" y="24429"/>
                  </a:lnTo>
                  <a:lnTo>
                    <a:pt x="400888" y="16510"/>
                  </a:lnTo>
                  <a:lnTo>
                    <a:pt x="2480170" y="16510"/>
                  </a:lnTo>
                  <a:lnTo>
                    <a:pt x="2529256" y="24429"/>
                  </a:lnTo>
                  <a:lnTo>
                    <a:pt x="2571880" y="46480"/>
                  </a:lnTo>
                  <a:lnTo>
                    <a:pt x="2605488" y="80100"/>
                  </a:lnTo>
                  <a:lnTo>
                    <a:pt x="2627526" y="122725"/>
                  </a:lnTo>
                  <a:lnTo>
                    <a:pt x="2635440" y="171792"/>
                  </a:lnTo>
                  <a:lnTo>
                    <a:pt x="2635440" y="792848"/>
                  </a:lnTo>
                  <a:lnTo>
                    <a:pt x="2627526" y="841935"/>
                  </a:lnTo>
                  <a:lnTo>
                    <a:pt x="2605488" y="884563"/>
                  </a:lnTo>
                  <a:lnTo>
                    <a:pt x="2571880" y="918175"/>
                  </a:lnTo>
                  <a:lnTo>
                    <a:pt x="2529256" y="940216"/>
                  </a:lnTo>
                  <a:lnTo>
                    <a:pt x="2480170" y="948131"/>
                  </a:lnTo>
                  <a:lnTo>
                    <a:pt x="400888" y="948131"/>
                  </a:lnTo>
                  <a:lnTo>
                    <a:pt x="351825" y="940216"/>
                  </a:lnTo>
                  <a:lnTo>
                    <a:pt x="309213" y="918175"/>
                  </a:lnTo>
                  <a:lnTo>
                    <a:pt x="275608" y="884563"/>
                  </a:lnTo>
                  <a:lnTo>
                    <a:pt x="253570" y="841935"/>
                  </a:lnTo>
                  <a:lnTo>
                    <a:pt x="245656" y="792848"/>
                  </a:lnTo>
                  <a:lnTo>
                    <a:pt x="245656" y="404710"/>
                  </a:lnTo>
                  <a:lnTo>
                    <a:pt x="0" y="0"/>
                  </a:lnTo>
                  <a:lnTo>
                    <a:pt x="245656" y="171792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4920" y="3302439"/>
            <a:ext cx="2103755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1775" marR="5080" indent="-219710">
              <a:lnSpc>
                <a:spcPct val="102699"/>
              </a:lnSpc>
              <a:spcBef>
                <a:spcPts val="90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How much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movement 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are you willing to</a:t>
            </a:r>
            <a:r>
              <a:rPr sz="1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do?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12405" y="4210453"/>
            <a:ext cx="3742054" cy="1306195"/>
            <a:chOff x="6712405" y="4210453"/>
            <a:chExt cx="3742054" cy="1306195"/>
          </a:xfrm>
        </p:grpSpPr>
        <p:sp>
          <p:nvSpPr>
            <p:cNvPr id="12" name="object 12"/>
            <p:cNvSpPr/>
            <p:nvPr/>
          </p:nvSpPr>
          <p:spPr>
            <a:xfrm>
              <a:off x="6719290" y="4217339"/>
              <a:ext cx="3728720" cy="1292225"/>
            </a:xfrm>
            <a:custGeom>
              <a:avLst/>
              <a:gdLst/>
              <a:ahLst/>
              <a:cxnLst/>
              <a:rect l="l" t="t" r="r" b="b"/>
              <a:pathLst>
                <a:path w="3728720" h="1292225">
                  <a:moveTo>
                    <a:pt x="3512896" y="0"/>
                  </a:moveTo>
                  <a:lnTo>
                    <a:pt x="622147" y="0"/>
                  </a:lnTo>
                  <a:lnTo>
                    <a:pt x="572761" y="5686"/>
                  </a:lnTo>
                  <a:lnTo>
                    <a:pt x="527429" y="21884"/>
                  </a:lnTo>
                  <a:lnTo>
                    <a:pt x="487444" y="47303"/>
                  </a:lnTo>
                  <a:lnTo>
                    <a:pt x="454096" y="80650"/>
                  </a:lnTo>
                  <a:lnTo>
                    <a:pt x="428678" y="120636"/>
                  </a:lnTo>
                  <a:lnTo>
                    <a:pt x="412480" y="165967"/>
                  </a:lnTo>
                  <a:lnTo>
                    <a:pt x="406793" y="215353"/>
                  </a:lnTo>
                  <a:lnTo>
                    <a:pt x="406793" y="753719"/>
                  </a:lnTo>
                  <a:lnTo>
                    <a:pt x="0" y="889901"/>
                  </a:lnTo>
                  <a:lnTo>
                    <a:pt x="406793" y="1076769"/>
                  </a:lnTo>
                  <a:lnTo>
                    <a:pt x="412480" y="1126143"/>
                  </a:lnTo>
                  <a:lnTo>
                    <a:pt x="428678" y="1171470"/>
                  </a:lnTo>
                  <a:lnTo>
                    <a:pt x="454096" y="1211456"/>
                  </a:lnTo>
                  <a:lnTo>
                    <a:pt x="487444" y="1244808"/>
                  </a:lnTo>
                  <a:lnTo>
                    <a:pt x="527429" y="1270232"/>
                  </a:lnTo>
                  <a:lnTo>
                    <a:pt x="572761" y="1286435"/>
                  </a:lnTo>
                  <a:lnTo>
                    <a:pt x="622147" y="1292123"/>
                  </a:lnTo>
                  <a:lnTo>
                    <a:pt x="3512896" y="1292123"/>
                  </a:lnTo>
                  <a:lnTo>
                    <a:pt x="3562282" y="1286435"/>
                  </a:lnTo>
                  <a:lnTo>
                    <a:pt x="3607613" y="1270232"/>
                  </a:lnTo>
                  <a:lnTo>
                    <a:pt x="3647599" y="1244808"/>
                  </a:lnTo>
                  <a:lnTo>
                    <a:pt x="3680946" y="1211456"/>
                  </a:lnTo>
                  <a:lnTo>
                    <a:pt x="3706365" y="1171470"/>
                  </a:lnTo>
                  <a:lnTo>
                    <a:pt x="3722563" y="1126143"/>
                  </a:lnTo>
                  <a:lnTo>
                    <a:pt x="3728250" y="1076769"/>
                  </a:lnTo>
                  <a:lnTo>
                    <a:pt x="3728250" y="215353"/>
                  </a:lnTo>
                  <a:lnTo>
                    <a:pt x="3722563" y="165967"/>
                  </a:lnTo>
                  <a:lnTo>
                    <a:pt x="3706365" y="120636"/>
                  </a:lnTo>
                  <a:lnTo>
                    <a:pt x="3680946" y="80650"/>
                  </a:lnTo>
                  <a:lnTo>
                    <a:pt x="3647599" y="47303"/>
                  </a:lnTo>
                  <a:lnTo>
                    <a:pt x="3607613" y="21884"/>
                  </a:lnTo>
                  <a:lnTo>
                    <a:pt x="3562282" y="5686"/>
                  </a:lnTo>
                  <a:lnTo>
                    <a:pt x="35128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19290" y="4217339"/>
              <a:ext cx="3728720" cy="1292225"/>
            </a:xfrm>
            <a:custGeom>
              <a:avLst/>
              <a:gdLst/>
              <a:ahLst/>
              <a:cxnLst/>
              <a:rect l="l" t="t" r="r" b="b"/>
              <a:pathLst>
                <a:path w="3728720" h="1292225">
                  <a:moveTo>
                    <a:pt x="406793" y="215353"/>
                  </a:moveTo>
                  <a:lnTo>
                    <a:pt x="412480" y="165967"/>
                  </a:lnTo>
                  <a:lnTo>
                    <a:pt x="428678" y="120636"/>
                  </a:lnTo>
                  <a:lnTo>
                    <a:pt x="454096" y="80650"/>
                  </a:lnTo>
                  <a:lnTo>
                    <a:pt x="487444" y="47303"/>
                  </a:lnTo>
                  <a:lnTo>
                    <a:pt x="527429" y="21884"/>
                  </a:lnTo>
                  <a:lnTo>
                    <a:pt x="572761" y="5686"/>
                  </a:lnTo>
                  <a:lnTo>
                    <a:pt x="622147" y="0"/>
                  </a:lnTo>
                  <a:lnTo>
                    <a:pt x="3512896" y="0"/>
                  </a:lnTo>
                  <a:lnTo>
                    <a:pt x="3562282" y="5686"/>
                  </a:lnTo>
                  <a:lnTo>
                    <a:pt x="3607613" y="21884"/>
                  </a:lnTo>
                  <a:lnTo>
                    <a:pt x="3647599" y="47303"/>
                  </a:lnTo>
                  <a:lnTo>
                    <a:pt x="3680946" y="80650"/>
                  </a:lnTo>
                  <a:lnTo>
                    <a:pt x="3706365" y="120636"/>
                  </a:lnTo>
                  <a:lnTo>
                    <a:pt x="3722563" y="165967"/>
                  </a:lnTo>
                  <a:lnTo>
                    <a:pt x="3728250" y="215353"/>
                  </a:lnTo>
                  <a:lnTo>
                    <a:pt x="3728250" y="1076769"/>
                  </a:lnTo>
                  <a:lnTo>
                    <a:pt x="3722563" y="1126143"/>
                  </a:lnTo>
                  <a:lnTo>
                    <a:pt x="3706365" y="1171470"/>
                  </a:lnTo>
                  <a:lnTo>
                    <a:pt x="3680946" y="1211456"/>
                  </a:lnTo>
                  <a:lnTo>
                    <a:pt x="3647599" y="1244808"/>
                  </a:lnTo>
                  <a:lnTo>
                    <a:pt x="3607613" y="1270232"/>
                  </a:lnTo>
                  <a:lnTo>
                    <a:pt x="3562282" y="1286435"/>
                  </a:lnTo>
                  <a:lnTo>
                    <a:pt x="3512896" y="1292123"/>
                  </a:lnTo>
                  <a:lnTo>
                    <a:pt x="622147" y="1292123"/>
                  </a:lnTo>
                  <a:lnTo>
                    <a:pt x="572761" y="1286435"/>
                  </a:lnTo>
                  <a:lnTo>
                    <a:pt x="527429" y="1270232"/>
                  </a:lnTo>
                  <a:lnTo>
                    <a:pt x="487444" y="1244808"/>
                  </a:lnTo>
                  <a:lnTo>
                    <a:pt x="454096" y="1211456"/>
                  </a:lnTo>
                  <a:lnTo>
                    <a:pt x="428678" y="1171470"/>
                  </a:lnTo>
                  <a:lnTo>
                    <a:pt x="412480" y="1126143"/>
                  </a:lnTo>
                  <a:lnTo>
                    <a:pt x="406793" y="1076769"/>
                  </a:lnTo>
                  <a:lnTo>
                    <a:pt x="0" y="889901"/>
                  </a:lnTo>
                  <a:lnTo>
                    <a:pt x="406793" y="753719"/>
                  </a:lnTo>
                  <a:lnTo>
                    <a:pt x="406793" y="215353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53275" y="4385011"/>
            <a:ext cx="3059430" cy="932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00"/>
              </a:lnSpc>
              <a:spcBef>
                <a:spcPts val="90"/>
              </a:spcBef>
            </a:pP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multi­platform architecture is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more  appealing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if you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subscribe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polyglot  persistence 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strategy.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Success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much 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depends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staff</a:t>
            </a:r>
            <a:r>
              <a:rPr sz="1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skills.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6046" y="1997804"/>
            <a:ext cx="269684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Information</a:t>
            </a:r>
            <a:r>
              <a:rPr sz="2350" spc="-9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Delivery</a:t>
            </a:r>
            <a:endParaRPr sz="23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046" y="2680277"/>
            <a:ext cx="6470650" cy="1483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What are the expectations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+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needs of your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user</a:t>
            </a:r>
            <a:r>
              <a:rPr sz="1900" spc="12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30859C"/>
                </a:solidFill>
                <a:latin typeface="Segoe UI"/>
                <a:cs typeface="Segoe UI"/>
              </a:rPr>
              <a:t>population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?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Casual users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sz="19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analysts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scientists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IT, BI specialists, big data</a:t>
            </a:r>
            <a:r>
              <a:rPr sz="19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engineers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046" y="4430079"/>
            <a:ext cx="5257800" cy="14839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What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type of </a:t>
            </a:r>
            <a:r>
              <a:rPr sz="1900" dirty="0">
                <a:solidFill>
                  <a:srgbClr val="30859C"/>
                </a:solidFill>
                <a:latin typeface="Segoe UI"/>
                <a:cs typeface="Segoe UI"/>
              </a:rPr>
              <a:t>data consumption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do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you</a:t>
            </a:r>
            <a:r>
              <a:rPr sz="1900" spc="6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support?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Centralized reporting </a:t>
            </a:r>
            <a:r>
              <a:rPr sz="1900" spc="10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19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analytics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Decentralized self-service models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20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Departmental or subject-specific data marts</a:t>
            </a:r>
            <a:endParaRPr sz="1900">
              <a:latin typeface="Segoe UI"/>
              <a:cs typeface="Segoe UI"/>
            </a:endParaRPr>
          </a:p>
          <a:p>
            <a:pPr marL="340995" indent="-86360">
              <a:lnSpc>
                <a:spcPct val="100000"/>
              </a:lnSpc>
              <a:spcBef>
                <a:spcPts val="15"/>
              </a:spcBef>
              <a:buSzPct val="94736"/>
              <a:buFont typeface="Arial"/>
              <a:buChar char="•"/>
              <a:tabLst>
                <a:tab pos="341630" algn="l"/>
              </a:tabLst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Application</a:t>
            </a:r>
            <a:r>
              <a:rPr sz="1900" spc="-1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integration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45030" y="1999663"/>
            <a:ext cx="3590290" cy="1431925"/>
            <a:chOff x="6645030" y="1999663"/>
            <a:chExt cx="3590290" cy="1431925"/>
          </a:xfrm>
        </p:grpSpPr>
        <p:sp>
          <p:nvSpPr>
            <p:cNvPr id="8" name="object 8"/>
            <p:cNvSpPr/>
            <p:nvPr/>
          </p:nvSpPr>
          <p:spPr>
            <a:xfrm>
              <a:off x="6651916" y="2006549"/>
              <a:ext cx="3576320" cy="1417955"/>
            </a:xfrm>
            <a:custGeom>
              <a:avLst/>
              <a:gdLst/>
              <a:ahLst/>
              <a:cxnLst/>
              <a:rect l="l" t="t" r="r" b="b"/>
              <a:pathLst>
                <a:path w="3576320" h="1417954">
                  <a:moveTo>
                    <a:pt x="3576091" y="590702"/>
                  </a:moveTo>
                  <a:lnTo>
                    <a:pt x="740727" y="590702"/>
                  </a:lnTo>
                  <a:lnTo>
                    <a:pt x="740727" y="1181404"/>
                  </a:lnTo>
                  <a:lnTo>
                    <a:pt x="745526" y="1229030"/>
                  </a:lnTo>
                  <a:lnTo>
                    <a:pt x="759291" y="1273386"/>
                  </a:lnTo>
                  <a:lnTo>
                    <a:pt x="781072" y="1313522"/>
                  </a:lnTo>
                  <a:lnTo>
                    <a:pt x="809918" y="1348490"/>
                  </a:lnTo>
                  <a:lnTo>
                    <a:pt x="844880" y="1377340"/>
                  </a:lnTo>
                  <a:lnTo>
                    <a:pt x="885008" y="1399123"/>
                  </a:lnTo>
                  <a:lnTo>
                    <a:pt x="929351" y="1412888"/>
                  </a:lnTo>
                  <a:lnTo>
                    <a:pt x="976960" y="1417688"/>
                  </a:lnTo>
                  <a:lnTo>
                    <a:pt x="3339807" y="1417688"/>
                  </a:lnTo>
                  <a:lnTo>
                    <a:pt x="3387419" y="1412888"/>
                  </a:lnTo>
                  <a:lnTo>
                    <a:pt x="3431768" y="1399123"/>
                  </a:lnTo>
                  <a:lnTo>
                    <a:pt x="3471903" y="1377340"/>
                  </a:lnTo>
                  <a:lnTo>
                    <a:pt x="3506874" y="1348490"/>
                  </a:lnTo>
                  <a:lnTo>
                    <a:pt x="3535730" y="1313522"/>
                  </a:lnTo>
                  <a:lnTo>
                    <a:pt x="3557519" y="1273386"/>
                  </a:lnTo>
                  <a:lnTo>
                    <a:pt x="3571289" y="1229030"/>
                  </a:lnTo>
                  <a:lnTo>
                    <a:pt x="3576091" y="1181404"/>
                  </a:lnTo>
                  <a:lnTo>
                    <a:pt x="3576091" y="590702"/>
                  </a:lnTo>
                  <a:close/>
                </a:path>
                <a:path w="3576320" h="1417954">
                  <a:moveTo>
                    <a:pt x="3339807" y="0"/>
                  </a:moveTo>
                  <a:lnTo>
                    <a:pt x="976960" y="0"/>
                  </a:lnTo>
                  <a:lnTo>
                    <a:pt x="929351" y="4799"/>
                  </a:lnTo>
                  <a:lnTo>
                    <a:pt x="885008" y="18565"/>
                  </a:lnTo>
                  <a:lnTo>
                    <a:pt x="844880" y="40348"/>
                  </a:lnTo>
                  <a:lnTo>
                    <a:pt x="809918" y="69199"/>
                  </a:lnTo>
                  <a:lnTo>
                    <a:pt x="781072" y="104168"/>
                  </a:lnTo>
                  <a:lnTo>
                    <a:pt x="759291" y="144307"/>
                  </a:lnTo>
                  <a:lnTo>
                    <a:pt x="745526" y="188666"/>
                  </a:lnTo>
                  <a:lnTo>
                    <a:pt x="740727" y="236296"/>
                  </a:lnTo>
                  <a:lnTo>
                    <a:pt x="0" y="604494"/>
                  </a:lnTo>
                  <a:lnTo>
                    <a:pt x="740727" y="590702"/>
                  </a:lnTo>
                  <a:lnTo>
                    <a:pt x="3576091" y="590702"/>
                  </a:lnTo>
                  <a:lnTo>
                    <a:pt x="3576091" y="236296"/>
                  </a:lnTo>
                  <a:lnTo>
                    <a:pt x="3571289" y="188666"/>
                  </a:lnTo>
                  <a:lnTo>
                    <a:pt x="3557519" y="144307"/>
                  </a:lnTo>
                  <a:lnTo>
                    <a:pt x="3535730" y="104168"/>
                  </a:lnTo>
                  <a:lnTo>
                    <a:pt x="3506874" y="69199"/>
                  </a:lnTo>
                  <a:lnTo>
                    <a:pt x="3471903" y="40348"/>
                  </a:lnTo>
                  <a:lnTo>
                    <a:pt x="3431768" y="18565"/>
                  </a:lnTo>
                  <a:lnTo>
                    <a:pt x="3387419" y="4799"/>
                  </a:lnTo>
                  <a:lnTo>
                    <a:pt x="33398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1916" y="2006549"/>
              <a:ext cx="3576320" cy="1417955"/>
            </a:xfrm>
            <a:custGeom>
              <a:avLst/>
              <a:gdLst/>
              <a:ahLst/>
              <a:cxnLst/>
              <a:rect l="l" t="t" r="r" b="b"/>
              <a:pathLst>
                <a:path w="3576320" h="1417954">
                  <a:moveTo>
                    <a:pt x="740727" y="236296"/>
                  </a:moveTo>
                  <a:lnTo>
                    <a:pt x="745526" y="188666"/>
                  </a:lnTo>
                  <a:lnTo>
                    <a:pt x="759291" y="144307"/>
                  </a:lnTo>
                  <a:lnTo>
                    <a:pt x="781072" y="104168"/>
                  </a:lnTo>
                  <a:lnTo>
                    <a:pt x="809918" y="69199"/>
                  </a:lnTo>
                  <a:lnTo>
                    <a:pt x="844880" y="40348"/>
                  </a:lnTo>
                  <a:lnTo>
                    <a:pt x="885008" y="18565"/>
                  </a:lnTo>
                  <a:lnTo>
                    <a:pt x="929351" y="4799"/>
                  </a:lnTo>
                  <a:lnTo>
                    <a:pt x="976960" y="0"/>
                  </a:lnTo>
                  <a:lnTo>
                    <a:pt x="3339807" y="0"/>
                  </a:lnTo>
                  <a:lnTo>
                    <a:pt x="3387419" y="4799"/>
                  </a:lnTo>
                  <a:lnTo>
                    <a:pt x="3431768" y="18565"/>
                  </a:lnTo>
                  <a:lnTo>
                    <a:pt x="3471903" y="40348"/>
                  </a:lnTo>
                  <a:lnTo>
                    <a:pt x="3506874" y="69199"/>
                  </a:lnTo>
                  <a:lnTo>
                    <a:pt x="3535730" y="104168"/>
                  </a:lnTo>
                  <a:lnTo>
                    <a:pt x="3557519" y="144307"/>
                  </a:lnTo>
                  <a:lnTo>
                    <a:pt x="3571289" y="188666"/>
                  </a:lnTo>
                  <a:lnTo>
                    <a:pt x="3576091" y="236296"/>
                  </a:lnTo>
                  <a:lnTo>
                    <a:pt x="3576091" y="1181404"/>
                  </a:lnTo>
                  <a:lnTo>
                    <a:pt x="3571289" y="1229030"/>
                  </a:lnTo>
                  <a:lnTo>
                    <a:pt x="3557519" y="1273386"/>
                  </a:lnTo>
                  <a:lnTo>
                    <a:pt x="3535730" y="1313522"/>
                  </a:lnTo>
                  <a:lnTo>
                    <a:pt x="3506874" y="1348490"/>
                  </a:lnTo>
                  <a:lnTo>
                    <a:pt x="3471903" y="1377340"/>
                  </a:lnTo>
                  <a:lnTo>
                    <a:pt x="3431768" y="1399123"/>
                  </a:lnTo>
                  <a:lnTo>
                    <a:pt x="3387419" y="1412888"/>
                  </a:lnTo>
                  <a:lnTo>
                    <a:pt x="3339807" y="1417688"/>
                  </a:lnTo>
                  <a:lnTo>
                    <a:pt x="976960" y="1417688"/>
                  </a:lnTo>
                  <a:lnTo>
                    <a:pt x="929351" y="1412888"/>
                  </a:lnTo>
                  <a:lnTo>
                    <a:pt x="885008" y="1399123"/>
                  </a:lnTo>
                  <a:lnTo>
                    <a:pt x="844880" y="1377340"/>
                  </a:lnTo>
                  <a:lnTo>
                    <a:pt x="809918" y="1348490"/>
                  </a:lnTo>
                  <a:lnTo>
                    <a:pt x="781072" y="1313522"/>
                  </a:lnTo>
                  <a:lnTo>
                    <a:pt x="759291" y="1273386"/>
                  </a:lnTo>
                  <a:lnTo>
                    <a:pt x="745526" y="1229030"/>
                  </a:lnTo>
                  <a:lnTo>
                    <a:pt x="740727" y="1181404"/>
                  </a:lnTo>
                  <a:lnTo>
                    <a:pt x="740727" y="590702"/>
                  </a:lnTo>
                  <a:lnTo>
                    <a:pt x="0" y="604494"/>
                  </a:lnTo>
                  <a:lnTo>
                    <a:pt x="740727" y="236296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9909" y="2009780"/>
            <a:ext cx="111760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5875">
              <a:lnSpc>
                <a:spcPct val="102600"/>
              </a:lnSpc>
              <a:spcBef>
                <a:spcPts val="9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The user base 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translates</a:t>
            </a:r>
            <a:r>
              <a:rPr sz="14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3139" y="2463439"/>
            <a:ext cx="2330450" cy="932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905" algn="ctr">
              <a:lnSpc>
                <a:spcPct val="102699"/>
              </a:lnSpc>
              <a:spcBef>
                <a:spcPts val="90"/>
              </a:spcBef>
            </a:pP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expectations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information is to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delivered, 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translates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into 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choices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80033" y="3995696"/>
            <a:ext cx="3645535" cy="1691639"/>
            <a:chOff x="6080033" y="3995696"/>
            <a:chExt cx="3645535" cy="1691639"/>
          </a:xfrm>
        </p:grpSpPr>
        <p:sp>
          <p:nvSpPr>
            <p:cNvPr id="13" name="object 13"/>
            <p:cNvSpPr/>
            <p:nvPr/>
          </p:nvSpPr>
          <p:spPr>
            <a:xfrm>
              <a:off x="6086919" y="4002582"/>
              <a:ext cx="3631565" cy="1678305"/>
            </a:xfrm>
            <a:custGeom>
              <a:avLst/>
              <a:gdLst/>
              <a:ahLst/>
              <a:cxnLst/>
              <a:rect l="l" t="t" r="r" b="b"/>
              <a:pathLst>
                <a:path w="3631565" h="1678304">
                  <a:moveTo>
                    <a:pt x="3422256" y="422122"/>
                  </a:moveTo>
                  <a:lnTo>
                    <a:pt x="519366" y="422122"/>
                  </a:lnTo>
                  <a:lnTo>
                    <a:pt x="471374" y="427650"/>
                  </a:lnTo>
                  <a:lnTo>
                    <a:pt x="427318" y="443397"/>
                  </a:lnTo>
                  <a:lnTo>
                    <a:pt x="388455" y="468106"/>
                  </a:lnTo>
                  <a:lnTo>
                    <a:pt x="356041" y="500520"/>
                  </a:lnTo>
                  <a:lnTo>
                    <a:pt x="331332" y="539383"/>
                  </a:lnTo>
                  <a:lnTo>
                    <a:pt x="315585" y="583439"/>
                  </a:lnTo>
                  <a:lnTo>
                    <a:pt x="310057" y="631431"/>
                  </a:lnTo>
                  <a:lnTo>
                    <a:pt x="310057" y="1468539"/>
                  </a:lnTo>
                  <a:lnTo>
                    <a:pt x="315585" y="1516511"/>
                  </a:lnTo>
                  <a:lnTo>
                    <a:pt x="331332" y="1560551"/>
                  </a:lnTo>
                  <a:lnTo>
                    <a:pt x="356041" y="1599403"/>
                  </a:lnTo>
                  <a:lnTo>
                    <a:pt x="388455" y="1631809"/>
                  </a:lnTo>
                  <a:lnTo>
                    <a:pt x="427318" y="1656513"/>
                  </a:lnTo>
                  <a:lnTo>
                    <a:pt x="471374" y="1672257"/>
                  </a:lnTo>
                  <a:lnTo>
                    <a:pt x="519366" y="1677784"/>
                  </a:lnTo>
                  <a:lnTo>
                    <a:pt x="3422256" y="1677784"/>
                  </a:lnTo>
                  <a:lnTo>
                    <a:pt x="3470228" y="1672257"/>
                  </a:lnTo>
                  <a:lnTo>
                    <a:pt x="3514269" y="1656513"/>
                  </a:lnTo>
                  <a:lnTo>
                    <a:pt x="3553120" y="1631809"/>
                  </a:lnTo>
                  <a:lnTo>
                    <a:pt x="3585526" y="1599403"/>
                  </a:lnTo>
                  <a:lnTo>
                    <a:pt x="3610230" y="1560551"/>
                  </a:lnTo>
                  <a:lnTo>
                    <a:pt x="3625974" y="1516511"/>
                  </a:lnTo>
                  <a:lnTo>
                    <a:pt x="3631501" y="1468539"/>
                  </a:lnTo>
                  <a:lnTo>
                    <a:pt x="3631501" y="631431"/>
                  </a:lnTo>
                  <a:lnTo>
                    <a:pt x="3625974" y="583439"/>
                  </a:lnTo>
                  <a:lnTo>
                    <a:pt x="3610230" y="539383"/>
                  </a:lnTo>
                  <a:lnTo>
                    <a:pt x="3585526" y="500520"/>
                  </a:lnTo>
                  <a:lnTo>
                    <a:pt x="3553120" y="468106"/>
                  </a:lnTo>
                  <a:lnTo>
                    <a:pt x="3514269" y="443397"/>
                  </a:lnTo>
                  <a:lnTo>
                    <a:pt x="3470228" y="427650"/>
                  </a:lnTo>
                  <a:lnTo>
                    <a:pt x="3422256" y="422122"/>
                  </a:lnTo>
                  <a:close/>
                </a:path>
                <a:path w="3631565" h="1678304">
                  <a:moveTo>
                    <a:pt x="0" y="0"/>
                  </a:moveTo>
                  <a:lnTo>
                    <a:pt x="863650" y="422122"/>
                  </a:lnTo>
                  <a:lnTo>
                    <a:pt x="1694014" y="422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86919" y="4002582"/>
              <a:ext cx="3631565" cy="1678305"/>
            </a:xfrm>
            <a:custGeom>
              <a:avLst/>
              <a:gdLst/>
              <a:ahLst/>
              <a:cxnLst/>
              <a:rect l="l" t="t" r="r" b="b"/>
              <a:pathLst>
                <a:path w="3631565" h="1678304">
                  <a:moveTo>
                    <a:pt x="310057" y="631431"/>
                  </a:moveTo>
                  <a:lnTo>
                    <a:pt x="315585" y="583439"/>
                  </a:lnTo>
                  <a:lnTo>
                    <a:pt x="331332" y="539383"/>
                  </a:lnTo>
                  <a:lnTo>
                    <a:pt x="356041" y="500520"/>
                  </a:lnTo>
                  <a:lnTo>
                    <a:pt x="388455" y="468106"/>
                  </a:lnTo>
                  <a:lnTo>
                    <a:pt x="427318" y="443397"/>
                  </a:lnTo>
                  <a:lnTo>
                    <a:pt x="471374" y="427650"/>
                  </a:lnTo>
                  <a:lnTo>
                    <a:pt x="519366" y="422122"/>
                  </a:lnTo>
                  <a:lnTo>
                    <a:pt x="863650" y="422122"/>
                  </a:lnTo>
                  <a:lnTo>
                    <a:pt x="0" y="0"/>
                  </a:lnTo>
                  <a:lnTo>
                    <a:pt x="1694014" y="422122"/>
                  </a:lnTo>
                  <a:lnTo>
                    <a:pt x="3422256" y="422122"/>
                  </a:lnTo>
                  <a:lnTo>
                    <a:pt x="3470228" y="427650"/>
                  </a:lnTo>
                  <a:lnTo>
                    <a:pt x="3514269" y="443397"/>
                  </a:lnTo>
                  <a:lnTo>
                    <a:pt x="3553120" y="468106"/>
                  </a:lnTo>
                  <a:lnTo>
                    <a:pt x="3585526" y="500520"/>
                  </a:lnTo>
                  <a:lnTo>
                    <a:pt x="3610230" y="539383"/>
                  </a:lnTo>
                  <a:lnTo>
                    <a:pt x="3625974" y="583439"/>
                  </a:lnTo>
                  <a:lnTo>
                    <a:pt x="3631501" y="631431"/>
                  </a:lnTo>
                  <a:lnTo>
                    <a:pt x="3631501" y="1468539"/>
                  </a:lnTo>
                  <a:lnTo>
                    <a:pt x="3625974" y="1516511"/>
                  </a:lnTo>
                  <a:lnTo>
                    <a:pt x="3610230" y="1560551"/>
                  </a:lnTo>
                  <a:lnTo>
                    <a:pt x="3585526" y="1599403"/>
                  </a:lnTo>
                  <a:lnTo>
                    <a:pt x="3553120" y="1631809"/>
                  </a:lnTo>
                  <a:lnTo>
                    <a:pt x="3514269" y="1656513"/>
                  </a:lnTo>
                  <a:lnTo>
                    <a:pt x="3470228" y="1672257"/>
                  </a:lnTo>
                  <a:lnTo>
                    <a:pt x="3422256" y="1677784"/>
                  </a:lnTo>
                  <a:lnTo>
                    <a:pt x="519366" y="1677784"/>
                  </a:lnTo>
                  <a:lnTo>
                    <a:pt x="471374" y="1672257"/>
                  </a:lnTo>
                  <a:lnTo>
                    <a:pt x="427318" y="1656513"/>
                  </a:lnTo>
                  <a:lnTo>
                    <a:pt x="388455" y="1631809"/>
                  </a:lnTo>
                  <a:lnTo>
                    <a:pt x="356041" y="1599403"/>
                  </a:lnTo>
                  <a:lnTo>
                    <a:pt x="331332" y="1560551"/>
                  </a:lnTo>
                  <a:lnTo>
                    <a:pt x="315585" y="1516511"/>
                  </a:lnTo>
                  <a:lnTo>
                    <a:pt x="310057" y="1468539"/>
                  </a:lnTo>
                  <a:lnTo>
                    <a:pt x="310057" y="631431"/>
                  </a:lnTo>
                  <a:close/>
                </a:path>
              </a:pathLst>
            </a:custGeom>
            <a:ln w="1377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36197" y="4574278"/>
            <a:ext cx="3036570" cy="932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699"/>
              </a:lnSpc>
              <a:spcBef>
                <a:spcPts val="90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diverse your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population  is,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the more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likely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you will </a:t>
            </a:r>
            <a:r>
              <a:rPr sz="145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50" spc="5" dirty="0">
                <a:solidFill>
                  <a:srgbClr val="FFFFFF"/>
                </a:solidFill>
                <a:latin typeface="Calibri"/>
                <a:cs typeface="Calibri"/>
              </a:rPr>
              <a:t>multi­  platform architecture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with both  schema­on­read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schema­on­write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7492" y="1973865"/>
            <a:ext cx="9925050" cy="17202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Organizing the Data</a:t>
            </a:r>
            <a:r>
              <a:rPr sz="2350" spc="-6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Lake</a:t>
            </a:r>
            <a:endParaRPr sz="2350">
              <a:latin typeface="Segoe UI"/>
              <a:cs typeface="Segoe UI"/>
            </a:endParaRPr>
          </a:p>
          <a:p>
            <a:pPr marL="207010" indent="-192405">
              <a:lnSpc>
                <a:spcPct val="100000"/>
              </a:lnSpc>
              <a:spcBef>
                <a:spcPts val="20"/>
              </a:spcBef>
              <a:buSzPct val="94736"/>
              <a:buFont typeface="Wingdings"/>
              <a:buChar char=""/>
              <a:tabLst>
                <a:tab pos="20764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Based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optimal data retrieval </a:t>
            </a:r>
            <a:r>
              <a:rPr sz="1900" spc="10" dirty="0">
                <a:solidFill>
                  <a:srgbClr val="484848"/>
                </a:solidFill>
                <a:latin typeface="Segoe UI"/>
                <a:cs typeface="Segoe UI"/>
              </a:rPr>
              <a:t>&amp;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security boundaries</a:t>
            </a:r>
            <a:endParaRPr sz="1900">
              <a:latin typeface="Segoe UI"/>
              <a:cs typeface="Segoe UI"/>
            </a:endParaRPr>
          </a:p>
          <a:p>
            <a:pPr marL="207010" indent="-192405">
              <a:lnSpc>
                <a:spcPct val="100000"/>
              </a:lnSpc>
              <a:spcBef>
                <a:spcPts val="20"/>
              </a:spcBef>
              <a:buSzPct val="94736"/>
              <a:buFont typeface="Wingdings"/>
              <a:buChar char=""/>
              <a:tabLst>
                <a:tab pos="20764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Avoid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chaotic, unorganized data</a:t>
            </a:r>
            <a:r>
              <a:rPr sz="1900" spc="-1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swamp</a:t>
            </a:r>
            <a:endParaRPr sz="1900">
              <a:latin typeface="Segoe UI"/>
              <a:cs typeface="Segoe UI"/>
            </a:endParaRPr>
          </a:p>
          <a:p>
            <a:pPr marL="207010" indent="-192405">
              <a:lnSpc>
                <a:spcPct val="100000"/>
              </a:lnSpc>
              <a:spcBef>
                <a:spcPts val="15"/>
              </a:spcBef>
              <a:buSzPct val="94736"/>
              <a:buFont typeface="Wingdings"/>
              <a:buChar char=""/>
              <a:tabLst>
                <a:tab pos="207645" algn="l"/>
              </a:tabLst>
            </a:pP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Take advantage </a:t>
            </a: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of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 pruning optimizations (esp year/month/day) when running</a:t>
            </a:r>
            <a:r>
              <a:rPr sz="1900" spc="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queries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900" spc="5" dirty="0">
                <a:solidFill>
                  <a:srgbClr val="484848"/>
                </a:solidFill>
                <a:latin typeface="Segoe UI"/>
                <a:cs typeface="Segoe UI"/>
              </a:rPr>
              <a:t>Common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ways to organize and/or tag the</a:t>
            </a:r>
            <a:r>
              <a:rPr sz="1900" spc="-1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484848"/>
                </a:solidFill>
                <a:latin typeface="Segoe UI"/>
                <a:cs typeface="Segoe UI"/>
              </a:rPr>
              <a:t>data:</a:t>
            </a:r>
            <a:endParaRPr sz="19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37035" y="3758410"/>
            <a:ext cx="3107690" cy="1190625"/>
            <a:chOff x="3737035" y="3758410"/>
            <a:chExt cx="3107690" cy="1190625"/>
          </a:xfrm>
        </p:grpSpPr>
        <p:sp>
          <p:nvSpPr>
            <p:cNvPr id="5" name="object 5"/>
            <p:cNvSpPr/>
            <p:nvPr/>
          </p:nvSpPr>
          <p:spPr>
            <a:xfrm>
              <a:off x="3743921" y="3765296"/>
              <a:ext cx="3094355" cy="1176655"/>
            </a:xfrm>
            <a:custGeom>
              <a:avLst/>
              <a:gdLst/>
              <a:ahLst/>
              <a:cxnLst/>
              <a:rect l="l" t="t" r="r" b="b"/>
              <a:pathLst>
                <a:path w="3094354" h="1176654">
                  <a:moveTo>
                    <a:pt x="2897733" y="0"/>
                  </a:moveTo>
                  <a:lnTo>
                    <a:pt x="195999" y="0"/>
                  </a:lnTo>
                  <a:lnTo>
                    <a:pt x="151059" y="5177"/>
                  </a:lnTo>
                  <a:lnTo>
                    <a:pt x="109805" y="19926"/>
                  </a:lnTo>
                  <a:lnTo>
                    <a:pt x="73413" y="43069"/>
                  </a:lnTo>
                  <a:lnTo>
                    <a:pt x="43060" y="73431"/>
                  </a:lnTo>
                  <a:lnTo>
                    <a:pt x="19922" y="109834"/>
                  </a:lnTo>
                  <a:lnTo>
                    <a:pt x="5176" y="151103"/>
                  </a:lnTo>
                  <a:lnTo>
                    <a:pt x="0" y="196062"/>
                  </a:lnTo>
                  <a:lnTo>
                    <a:pt x="0" y="980236"/>
                  </a:lnTo>
                  <a:lnTo>
                    <a:pt x="5176" y="1025180"/>
                  </a:lnTo>
                  <a:lnTo>
                    <a:pt x="19922" y="1066438"/>
                  </a:lnTo>
                  <a:lnTo>
                    <a:pt x="43060" y="1102832"/>
                  </a:lnTo>
                  <a:lnTo>
                    <a:pt x="73413" y="1133187"/>
                  </a:lnTo>
                  <a:lnTo>
                    <a:pt x="109805" y="1156325"/>
                  </a:lnTo>
                  <a:lnTo>
                    <a:pt x="151059" y="1171071"/>
                  </a:lnTo>
                  <a:lnTo>
                    <a:pt x="195999" y="1176248"/>
                  </a:lnTo>
                  <a:lnTo>
                    <a:pt x="2897733" y="1176248"/>
                  </a:lnTo>
                  <a:lnTo>
                    <a:pt x="2942691" y="1171071"/>
                  </a:lnTo>
                  <a:lnTo>
                    <a:pt x="2983959" y="1156325"/>
                  </a:lnTo>
                  <a:lnTo>
                    <a:pt x="3020360" y="1133187"/>
                  </a:lnTo>
                  <a:lnTo>
                    <a:pt x="3050719" y="1102832"/>
                  </a:lnTo>
                  <a:lnTo>
                    <a:pt x="3073859" y="1066438"/>
                  </a:lnTo>
                  <a:lnTo>
                    <a:pt x="3088606" y="1025180"/>
                  </a:lnTo>
                  <a:lnTo>
                    <a:pt x="3093783" y="980236"/>
                  </a:lnTo>
                  <a:lnTo>
                    <a:pt x="3093783" y="196062"/>
                  </a:lnTo>
                  <a:lnTo>
                    <a:pt x="3088606" y="151103"/>
                  </a:lnTo>
                  <a:lnTo>
                    <a:pt x="3073859" y="109834"/>
                  </a:lnTo>
                  <a:lnTo>
                    <a:pt x="3050719" y="73431"/>
                  </a:lnTo>
                  <a:lnTo>
                    <a:pt x="3020360" y="43069"/>
                  </a:lnTo>
                  <a:lnTo>
                    <a:pt x="2983959" y="19926"/>
                  </a:lnTo>
                  <a:lnTo>
                    <a:pt x="2942691" y="5177"/>
                  </a:lnTo>
                  <a:lnTo>
                    <a:pt x="2897733" y="0"/>
                  </a:lnTo>
                  <a:close/>
                </a:path>
              </a:pathLst>
            </a:custGeom>
            <a:solidFill>
              <a:srgbClr val="516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43921" y="3765296"/>
              <a:ext cx="3094355" cy="1176655"/>
            </a:xfrm>
            <a:custGeom>
              <a:avLst/>
              <a:gdLst/>
              <a:ahLst/>
              <a:cxnLst/>
              <a:rect l="l" t="t" r="r" b="b"/>
              <a:pathLst>
                <a:path w="3094354" h="1176654">
                  <a:moveTo>
                    <a:pt x="0" y="196062"/>
                  </a:moveTo>
                  <a:lnTo>
                    <a:pt x="5176" y="151103"/>
                  </a:lnTo>
                  <a:lnTo>
                    <a:pt x="19922" y="109834"/>
                  </a:lnTo>
                  <a:lnTo>
                    <a:pt x="43060" y="73431"/>
                  </a:lnTo>
                  <a:lnTo>
                    <a:pt x="73413" y="43069"/>
                  </a:lnTo>
                  <a:lnTo>
                    <a:pt x="109805" y="19926"/>
                  </a:lnTo>
                  <a:lnTo>
                    <a:pt x="151059" y="5177"/>
                  </a:lnTo>
                  <a:lnTo>
                    <a:pt x="195999" y="0"/>
                  </a:lnTo>
                  <a:lnTo>
                    <a:pt x="2897733" y="0"/>
                  </a:lnTo>
                  <a:lnTo>
                    <a:pt x="2942691" y="5177"/>
                  </a:lnTo>
                  <a:lnTo>
                    <a:pt x="2983959" y="19926"/>
                  </a:lnTo>
                  <a:lnTo>
                    <a:pt x="3020360" y="43069"/>
                  </a:lnTo>
                  <a:lnTo>
                    <a:pt x="3050719" y="73431"/>
                  </a:lnTo>
                  <a:lnTo>
                    <a:pt x="3073859" y="109834"/>
                  </a:lnTo>
                  <a:lnTo>
                    <a:pt x="3088606" y="151103"/>
                  </a:lnTo>
                  <a:lnTo>
                    <a:pt x="3093783" y="196062"/>
                  </a:lnTo>
                  <a:lnTo>
                    <a:pt x="3093783" y="980236"/>
                  </a:lnTo>
                  <a:lnTo>
                    <a:pt x="3088606" y="1025180"/>
                  </a:lnTo>
                  <a:lnTo>
                    <a:pt x="3073859" y="1066438"/>
                  </a:lnTo>
                  <a:lnTo>
                    <a:pt x="3050719" y="1102832"/>
                  </a:lnTo>
                  <a:lnTo>
                    <a:pt x="3020360" y="1133187"/>
                  </a:lnTo>
                  <a:lnTo>
                    <a:pt x="2983959" y="1156325"/>
                  </a:lnTo>
                  <a:lnTo>
                    <a:pt x="2942691" y="1171071"/>
                  </a:lnTo>
                  <a:lnTo>
                    <a:pt x="2897733" y="1176248"/>
                  </a:lnTo>
                  <a:lnTo>
                    <a:pt x="195999" y="1176248"/>
                  </a:lnTo>
                  <a:lnTo>
                    <a:pt x="151059" y="1171071"/>
                  </a:lnTo>
                  <a:lnTo>
                    <a:pt x="109805" y="1156325"/>
                  </a:lnTo>
                  <a:lnTo>
                    <a:pt x="73413" y="1133187"/>
                  </a:lnTo>
                  <a:lnTo>
                    <a:pt x="43060" y="1102832"/>
                  </a:lnTo>
                  <a:lnTo>
                    <a:pt x="19922" y="1066438"/>
                  </a:lnTo>
                  <a:lnTo>
                    <a:pt x="5176" y="1025180"/>
                  </a:lnTo>
                  <a:lnTo>
                    <a:pt x="0" y="980236"/>
                  </a:lnTo>
                  <a:lnTo>
                    <a:pt x="0" y="196062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6789" y="3829008"/>
            <a:ext cx="2740660" cy="106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Data Retention</a:t>
            </a:r>
            <a:r>
              <a:rPr sz="17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Policy</a:t>
            </a:r>
            <a:endParaRPr sz="1700">
              <a:latin typeface="Segoe UI"/>
              <a:cs typeface="Segoe UI"/>
            </a:endParaRPr>
          </a:p>
          <a:p>
            <a:pPr marL="12700" marR="1583690">
              <a:lnSpc>
                <a:spcPct val="102099"/>
              </a:lnSpc>
              <a:spcBef>
                <a:spcPts val="5"/>
              </a:spcBef>
            </a:pP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Temporary</a:t>
            </a:r>
            <a:r>
              <a:rPr sz="125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data 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Permanent</a:t>
            </a:r>
            <a:r>
              <a:rPr sz="125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  <a:p>
            <a:pPr marL="146685" marR="5080" indent="-134620">
              <a:lnSpc>
                <a:spcPct val="102099"/>
              </a:lnSpc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Applicable period (ex: project lifetime)  etc…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72659" y="5034315"/>
            <a:ext cx="3072130" cy="1192530"/>
            <a:chOff x="3772659" y="5034315"/>
            <a:chExt cx="3072130" cy="1192530"/>
          </a:xfrm>
        </p:grpSpPr>
        <p:sp>
          <p:nvSpPr>
            <p:cNvPr id="9" name="object 9"/>
            <p:cNvSpPr/>
            <p:nvPr/>
          </p:nvSpPr>
          <p:spPr>
            <a:xfrm>
              <a:off x="3779545" y="5041201"/>
              <a:ext cx="3058160" cy="1179195"/>
            </a:xfrm>
            <a:custGeom>
              <a:avLst/>
              <a:gdLst/>
              <a:ahLst/>
              <a:cxnLst/>
              <a:rect l="l" t="t" r="r" b="b"/>
              <a:pathLst>
                <a:path w="3058159" h="1179195">
                  <a:moveTo>
                    <a:pt x="2861716" y="0"/>
                  </a:moveTo>
                  <a:lnTo>
                    <a:pt x="196443" y="0"/>
                  </a:lnTo>
                  <a:lnTo>
                    <a:pt x="151399" y="5188"/>
                  </a:lnTo>
                  <a:lnTo>
                    <a:pt x="110051" y="19968"/>
                  </a:lnTo>
                  <a:lnTo>
                    <a:pt x="73576" y="43160"/>
                  </a:lnTo>
                  <a:lnTo>
                    <a:pt x="43155" y="73584"/>
                  </a:lnTo>
                  <a:lnTo>
                    <a:pt x="19966" y="110061"/>
                  </a:lnTo>
                  <a:lnTo>
                    <a:pt x="5188" y="151411"/>
                  </a:lnTo>
                  <a:lnTo>
                    <a:pt x="0" y="196456"/>
                  </a:lnTo>
                  <a:lnTo>
                    <a:pt x="0" y="982268"/>
                  </a:lnTo>
                  <a:lnTo>
                    <a:pt x="5188" y="1027313"/>
                  </a:lnTo>
                  <a:lnTo>
                    <a:pt x="19966" y="1068663"/>
                  </a:lnTo>
                  <a:lnTo>
                    <a:pt x="43155" y="1105140"/>
                  </a:lnTo>
                  <a:lnTo>
                    <a:pt x="73576" y="1135564"/>
                  </a:lnTo>
                  <a:lnTo>
                    <a:pt x="110051" y="1158756"/>
                  </a:lnTo>
                  <a:lnTo>
                    <a:pt x="151399" y="1173536"/>
                  </a:lnTo>
                  <a:lnTo>
                    <a:pt x="196443" y="1178725"/>
                  </a:lnTo>
                  <a:lnTo>
                    <a:pt x="2861716" y="1178725"/>
                  </a:lnTo>
                  <a:lnTo>
                    <a:pt x="2906760" y="1173536"/>
                  </a:lnTo>
                  <a:lnTo>
                    <a:pt x="2948108" y="1158756"/>
                  </a:lnTo>
                  <a:lnTo>
                    <a:pt x="2984583" y="1135564"/>
                  </a:lnTo>
                  <a:lnTo>
                    <a:pt x="3015004" y="1105140"/>
                  </a:lnTo>
                  <a:lnTo>
                    <a:pt x="3038193" y="1068663"/>
                  </a:lnTo>
                  <a:lnTo>
                    <a:pt x="3052971" y="1027313"/>
                  </a:lnTo>
                  <a:lnTo>
                    <a:pt x="3058160" y="982268"/>
                  </a:lnTo>
                  <a:lnTo>
                    <a:pt x="3058160" y="196456"/>
                  </a:lnTo>
                  <a:lnTo>
                    <a:pt x="3052971" y="151411"/>
                  </a:lnTo>
                  <a:lnTo>
                    <a:pt x="3038193" y="110061"/>
                  </a:lnTo>
                  <a:lnTo>
                    <a:pt x="3015004" y="73584"/>
                  </a:lnTo>
                  <a:lnTo>
                    <a:pt x="2984583" y="43160"/>
                  </a:lnTo>
                  <a:lnTo>
                    <a:pt x="2948108" y="19968"/>
                  </a:lnTo>
                  <a:lnTo>
                    <a:pt x="2906760" y="5188"/>
                  </a:lnTo>
                  <a:lnTo>
                    <a:pt x="2861716" y="0"/>
                  </a:lnTo>
                  <a:close/>
                </a:path>
              </a:pathLst>
            </a:custGeom>
            <a:solidFill>
              <a:srgbClr val="299F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9545" y="5041201"/>
              <a:ext cx="3058160" cy="1179195"/>
            </a:xfrm>
            <a:custGeom>
              <a:avLst/>
              <a:gdLst/>
              <a:ahLst/>
              <a:cxnLst/>
              <a:rect l="l" t="t" r="r" b="b"/>
              <a:pathLst>
                <a:path w="3058159" h="1179195">
                  <a:moveTo>
                    <a:pt x="0" y="196456"/>
                  </a:moveTo>
                  <a:lnTo>
                    <a:pt x="5188" y="151411"/>
                  </a:lnTo>
                  <a:lnTo>
                    <a:pt x="19966" y="110061"/>
                  </a:lnTo>
                  <a:lnTo>
                    <a:pt x="43155" y="73584"/>
                  </a:lnTo>
                  <a:lnTo>
                    <a:pt x="73576" y="43160"/>
                  </a:lnTo>
                  <a:lnTo>
                    <a:pt x="110051" y="19968"/>
                  </a:lnTo>
                  <a:lnTo>
                    <a:pt x="151399" y="5188"/>
                  </a:lnTo>
                  <a:lnTo>
                    <a:pt x="196443" y="0"/>
                  </a:lnTo>
                  <a:lnTo>
                    <a:pt x="2861716" y="0"/>
                  </a:lnTo>
                  <a:lnTo>
                    <a:pt x="2906760" y="5188"/>
                  </a:lnTo>
                  <a:lnTo>
                    <a:pt x="2948108" y="19968"/>
                  </a:lnTo>
                  <a:lnTo>
                    <a:pt x="2984583" y="43160"/>
                  </a:lnTo>
                  <a:lnTo>
                    <a:pt x="3015004" y="73584"/>
                  </a:lnTo>
                  <a:lnTo>
                    <a:pt x="3038193" y="110061"/>
                  </a:lnTo>
                  <a:lnTo>
                    <a:pt x="3052971" y="151411"/>
                  </a:lnTo>
                  <a:lnTo>
                    <a:pt x="3058160" y="196456"/>
                  </a:lnTo>
                  <a:lnTo>
                    <a:pt x="3058160" y="982268"/>
                  </a:lnTo>
                  <a:lnTo>
                    <a:pt x="3052971" y="1027313"/>
                  </a:lnTo>
                  <a:lnTo>
                    <a:pt x="3038193" y="1068663"/>
                  </a:lnTo>
                  <a:lnTo>
                    <a:pt x="3015004" y="1105140"/>
                  </a:lnTo>
                  <a:lnTo>
                    <a:pt x="2984583" y="1135564"/>
                  </a:lnTo>
                  <a:lnTo>
                    <a:pt x="2948108" y="1158756"/>
                  </a:lnTo>
                  <a:lnTo>
                    <a:pt x="2906760" y="1173536"/>
                  </a:lnTo>
                  <a:lnTo>
                    <a:pt x="2861716" y="1178725"/>
                  </a:lnTo>
                  <a:lnTo>
                    <a:pt x="196443" y="1178725"/>
                  </a:lnTo>
                  <a:lnTo>
                    <a:pt x="151399" y="1173536"/>
                  </a:lnTo>
                  <a:lnTo>
                    <a:pt x="110051" y="1158756"/>
                  </a:lnTo>
                  <a:lnTo>
                    <a:pt x="73576" y="1135564"/>
                  </a:lnTo>
                  <a:lnTo>
                    <a:pt x="43155" y="1105140"/>
                  </a:lnTo>
                  <a:lnTo>
                    <a:pt x="19966" y="1068663"/>
                  </a:lnTo>
                  <a:lnTo>
                    <a:pt x="5188" y="1027313"/>
                  </a:lnTo>
                  <a:lnTo>
                    <a:pt x="0" y="982268"/>
                  </a:lnTo>
                  <a:lnTo>
                    <a:pt x="0" y="196456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72703" y="5104587"/>
            <a:ext cx="2628900" cy="106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Business Impact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/</a:t>
            </a:r>
            <a:r>
              <a:rPr sz="17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Criticality</a:t>
            </a:r>
            <a:endParaRPr sz="1700">
              <a:latin typeface="Segoe UI"/>
              <a:cs typeface="Segoe UI"/>
            </a:endParaRPr>
          </a:p>
          <a:p>
            <a:pPr marL="12700" marR="1590040">
              <a:lnSpc>
                <a:spcPct val="102099"/>
              </a:lnSpc>
              <a:spcBef>
                <a:spcPts val="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High (HBI) 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Medium</a:t>
            </a:r>
            <a:r>
              <a:rPr sz="125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(MBI) 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Low</a:t>
            </a:r>
            <a:r>
              <a:rPr sz="125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(LBI)</a:t>
            </a:r>
            <a:endParaRPr sz="1250">
              <a:latin typeface="Segoe UI"/>
              <a:cs typeface="Segoe UI"/>
            </a:endParaRPr>
          </a:p>
          <a:p>
            <a:pPr marL="146685">
              <a:lnSpc>
                <a:spcPct val="100000"/>
              </a:lnSpc>
              <a:spcBef>
                <a:spcPts val="3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etc…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97786" y="4853645"/>
            <a:ext cx="3220720" cy="1851660"/>
            <a:chOff x="7197786" y="4853645"/>
            <a:chExt cx="3220720" cy="1851660"/>
          </a:xfrm>
        </p:grpSpPr>
        <p:sp>
          <p:nvSpPr>
            <p:cNvPr id="13" name="object 13"/>
            <p:cNvSpPr/>
            <p:nvPr/>
          </p:nvSpPr>
          <p:spPr>
            <a:xfrm>
              <a:off x="7204672" y="4860531"/>
              <a:ext cx="3206750" cy="1837689"/>
            </a:xfrm>
            <a:custGeom>
              <a:avLst/>
              <a:gdLst/>
              <a:ahLst/>
              <a:cxnLst/>
              <a:rect l="l" t="t" r="r" b="b"/>
              <a:pathLst>
                <a:path w="3206750" h="1837690">
                  <a:moveTo>
                    <a:pt x="2900159" y="0"/>
                  </a:moveTo>
                  <a:lnTo>
                    <a:pt x="306235" y="0"/>
                  </a:lnTo>
                  <a:lnTo>
                    <a:pt x="256566" y="4008"/>
                  </a:lnTo>
                  <a:lnTo>
                    <a:pt x="209447" y="15613"/>
                  </a:lnTo>
                  <a:lnTo>
                    <a:pt x="165509" y="34184"/>
                  </a:lnTo>
                  <a:lnTo>
                    <a:pt x="125383" y="59090"/>
                  </a:lnTo>
                  <a:lnTo>
                    <a:pt x="89700" y="89700"/>
                  </a:lnTo>
                  <a:lnTo>
                    <a:pt x="59090" y="125383"/>
                  </a:lnTo>
                  <a:lnTo>
                    <a:pt x="34184" y="165509"/>
                  </a:lnTo>
                  <a:lnTo>
                    <a:pt x="15613" y="209447"/>
                  </a:lnTo>
                  <a:lnTo>
                    <a:pt x="4008" y="256566"/>
                  </a:lnTo>
                  <a:lnTo>
                    <a:pt x="0" y="306235"/>
                  </a:lnTo>
                  <a:lnTo>
                    <a:pt x="0" y="1531086"/>
                  </a:lnTo>
                  <a:lnTo>
                    <a:pt x="4008" y="1580771"/>
                  </a:lnTo>
                  <a:lnTo>
                    <a:pt x="15613" y="1627900"/>
                  </a:lnTo>
                  <a:lnTo>
                    <a:pt x="34184" y="1671843"/>
                  </a:lnTo>
                  <a:lnTo>
                    <a:pt x="59090" y="1711970"/>
                  </a:lnTo>
                  <a:lnTo>
                    <a:pt x="89700" y="1747651"/>
                  </a:lnTo>
                  <a:lnTo>
                    <a:pt x="125383" y="1778258"/>
                  </a:lnTo>
                  <a:lnTo>
                    <a:pt x="165509" y="1803159"/>
                  </a:lnTo>
                  <a:lnTo>
                    <a:pt x="209447" y="1821725"/>
                  </a:lnTo>
                  <a:lnTo>
                    <a:pt x="256566" y="1833327"/>
                  </a:lnTo>
                  <a:lnTo>
                    <a:pt x="306235" y="1837334"/>
                  </a:lnTo>
                  <a:lnTo>
                    <a:pt x="2900159" y="1837334"/>
                  </a:lnTo>
                  <a:lnTo>
                    <a:pt x="2949831" y="1833327"/>
                  </a:lnTo>
                  <a:lnTo>
                    <a:pt x="2996953" y="1821725"/>
                  </a:lnTo>
                  <a:lnTo>
                    <a:pt x="3040893" y="1803159"/>
                  </a:lnTo>
                  <a:lnTo>
                    <a:pt x="3081020" y="1778258"/>
                  </a:lnTo>
                  <a:lnTo>
                    <a:pt x="3116705" y="1747651"/>
                  </a:lnTo>
                  <a:lnTo>
                    <a:pt x="3147316" y="1711970"/>
                  </a:lnTo>
                  <a:lnTo>
                    <a:pt x="3172222" y="1671843"/>
                  </a:lnTo>
                  <a:lnTo>
                    <a:pt x="3190793" y="1627900"/>
                  </a:lnTo>
                  <a:lnTo>
                    <a:pt x="3202398" y="1580771"/>
                  </a:lnTo>
                  <a:lnTo>
                    <a:pt x="3206407" y="1531086"/>
                  </a:lnTo>
                  <a:lnTo>
                    <a:pt x="3206407" y="306235"/>
                  </a:lnTo>
                  <a:lnTo>
                    <a:pt x="3202398" y="256566"/>
                  </a:lnTo>
                  <a:lnTo>
                    <a:pt x="3190793" y="209447"/>
                  </a:lnTo>
                  <a:lnTo>
                    <a:pt x="3172222" y="165509"/>
                  </a:lnTo>
                  <a:lnTo>
                    <a:pt x="3147316" y="125383"/>
                  </a:lnTo>
                  <a:lnTo>
                    <a:pt x="3116705" y="89700"/>
                  </a:lnTo>
                  <a:lnTo>
                    <a:pt x="3081020" y="59090"/>
                  </a:lnTo>
                  <a:lnTo>
                    <a:pt x="3040893" y="34184"/>
                  </a:lnTo>
                  <a:lnTo>
                    <a:pt x="2996953" y="15613"/>
                  </a:lnTo>
                  <a:lnTo>
                    <a:pt x="2949831" y="4008"/>
                  </a:lnTo>
                  <a:lnTo>
                    <a:pt x="2900159" y="0"/>
                  </a:lnTo>
                  <a:close/>
                </a:path>
              </a:pathLst>
            </a:custGeom>
            <a:solidFill>
              <a:srgbClr val="516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04672" y="4860531"/>
              <a:ext cx="3206750" cy="1837689"/>
            </a:xfrm>
            <a:custGeom>
              <a:avLst/>
              <a:gdLst/>
              <a:ahLst/>
              <a:cxnLst/>
              <a:rect l="l" t="t" r="r" b="b"/>
              <a:pathLst>
                <a:path w="3206750" h="1837690">
                  <a:moveTo>
                    <a:pt x="0" y="306235"/>
                  </a:moveTo>
                  <a:lnTo>
                    <a:pt x="4008" y="256566"/>
                  </a:lnTo>
                  <a:lnTo>
                    <a:pt x="15613" y="209447"/>
                  </a:lnTo>
                  <a:lnTo>
                    <a:pt x="34184" y="165509"/>
                  </a:lnTo>
                  <a:lnTo>
                    <a:pt x="59090" y="125383"/>
                  </a:lnTo>
                  <a:lnTo>
                    <a:pt x="89700" y="89700"/>
                  </a:lnTo>
                  <a:lnTo>
                    <a:pt x="125383" y="59090"/>
                  </a:lnTo>
                  <a:lnTo>
                    <a:pt x="165509" y="34184"/>
                  </a:lnTo>
                  <a:lnTo>
                    <a:pt x="209447" y="15613"/>
                  </a:lnTo>
                  <a:lnTo>
                    <a:pt x="256566" y="4008"/>
                  </a:lnTo>
                  <a:lnTo>
                    <a:pt x="306235" y="0"/>
                  </a:lnTo>
                  <a:lnTo>
                    <a:pt x="2900159" y="0"/>
                  </a:lnTo>
                  <a:lnTo>
                    <a:pt x="2949831" y="4008"/>
                  </a:lnTo>
                  <a:lnTo>
                    <a:pt x="2996953" y="15613"/>
                  </a:lnTo>
                  <a:lnTo>
                    <a:pt x="3040893" y="34184"/>
                  </a:lnTo>
                  <a:lnTo>
                    <a:pt x="3081020" y="59090"/>
                  </a:lnTo>
                  <a:lnTo>
                    <a:pt x="3116705" y="89700"/>
                  </a:lnTo>
                  <a:lnTo>
                    <a:pt x="3147316" y="125383"/>
                  </a:lnTo>
                  <a:lnTo>
                    <a:pt x="3172222" y="165509"/>
                  </a:lnTo>
                  <a:lnTo>
                    <a:pt x="3190793" y="209447"/>
                  </a:lnTo>
                  <a:lnTo>
                    <a:pt x="3202398" y="256566"/>
                  </a:lnTo>
                  <a:lnTo>
                    <a:pt x="3206407" y="306235"/>
                  </a:lnTo>
                  <a:lnTo>
                    <a:pt x="3206407" y="1531086"/>
                  </a:lnTo>
                  <a:lnTo>
                    <a:pt x="3202398" y="1580771"/>
                  </a:lnTo>
                  <a:lnTo>
                    <a:pt x="3190793" y="1627900"/>
                  </a:lnTo>
                  <a:lnTo>
                    <a:pt x="3172222" y="1671843"/>
                  </a:lnTo>
                  <a:lnTo>
                    <a:pt x="3147316" y="1711970"/>
                  </a:lnTo>
                  <a:lnTo>
                    <a:pt x="3116705" y="1747651"/>
                  </a:lnTo>
                  <a:lnTo>
                    <a:pt x="3081020" y="1778258"/>
                  </a:lnTo>
                  <a:lnTo>
                    <a:pt x="3040893" y="1803159"/>
                  </a:lnTo>
                  <a:lnTo>
                    <a:pt x="2996953" y="1821725"/>
                  </a:lnTo>
                  <a:lnTo>
                    <a:pt x="2949831" y="1833327"/>
                  </a:lnTo>
                  <a:lnTo>
                    <a:pt x="2900159" y="1837334"/>
                  </a:lnTo>
                  <a:lnTo>
                    <a:pt x="306235" y="1837334"/>
                  </a:lnTo>
                  <a:lnTo>
                    <a:pt x="256566" y="1833327"/>
                  </a:lnTo>
                  <a:lnTo>
                    <a:pt x="209447" y="1821725"/>
                  </a:lnTo>
                  <a:lnTo>
                    <a:pt x="165509" y="1803159"/>
                  </a:lnTo>
                  <a:lnTo>
                    <a:pt x="125383" y="1778258"/>
                  </a:lnTo>
                  <a:lnTo>
                    <a:pt x="89700" y="1747651"/>
                  </a:lnTo>
                  <a:lnTo>
                    <a:pt x="59090" y="1711970"/>
                  </a:lnTo>
                  <a:lnTo>
                    <a:pt x="34184" y="1671843"/>
                  </a:lnTo>
                  <a:lnTo>
                    <a:pt x="15613" y="1627900"/>
                  </a:lnTo>
                  <a:lnTo>
                    <a:pt x="4008" y="1580771"/>
                  </a:lnTo>
                  <a:lnTo>
                    <a:pt x="0" y="1531086"/>
                  </a:lnTo>
                  <a:lnTo>
                    <a:pt x="0" y="306235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330236" y="4955838"/>
            <a:ext cx="2794635" cy="164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Confidential</a:t>
            </a:r>
            <a:r>
              <a:rPr sz="17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Classification</a:t>
            </a:r>
            <a:endParaRPr sz="1700">
              <a:latin typeface="Segoe UI"/>
              <a:cs typeface="Segoe UI"/>
            </a:endParaRPr>
          </a:p>
          <a:p>
            <a:pPr marL="12700" marR="1461135">
              <a:lnSpc>
                <a:spcPct val="102099"/>
              </a:lnSpc>
              <a:spcBef>
                <a:spcPts val="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Public information  Internal use</a:t>
            </a:r>
            <a:r>
              <a:rPr sz="125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only</a:t>
            </a:r>
            <a:endParaRPr sz="1250">
              <a:latin typeface="Segoe UI"/>
              <a:cs typeface="Segoe UI"/>
            </a:endParaRPr>
          </a:p>
          <a:p>
            <a:pPr marL="12700" marR="5080">
              <a:lnSpc>
                <a:spcPct val="102099"/>
              </a:lnSpc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Supplier/partner confidential  Personally identifiable information </a:t>
            </a:r>
            <a:r>
              <a:rPr sz="1250" dirty="0">
                <a:solidFill>
                  <a:srgbClr val="FFFFFF"/>
                </a:solidFill>
                <a:latin typeface="Segoe UI"/>
                <a:cs typeface="Segoe UI"/>
              </a:rPr>
              <a:t>(PII) 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Sensitive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–</a:t>
            </a:r>
            <a:r>
              <a:rPr sz="1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financial</a:t>
            </a:r>
            <a:endParaRPr sz="1250">
              <a:latin typeface="Segoe UI"/>
              <a:cs typeface="Segoe UI"/>
            </a:endParaRPr>
          </a:p>
          <a:p>
            <a:pPr marL="146685" marR="539750" indent="-134620">
              <a:lnSpc>
                <a:spcPct val="102099"/>
              </a:lnSpc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Sensitive 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–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intellectual property  etc…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97786" y="3723586"/>
            <a:ext cx="3155950" cy="1032510"/>
            <a:chOff x="7197786" y="3723586"/>
            <a:chExt cx="3155950" cy="1032510"/>
          </a:xfrm>
        </p:grpSpPr>
        <p:sp>
          <p:nvSpPr>
            <p:cNvPr id="17" name="object 17"/>
            <p:cNvSpPr/>
            <p:nvPr/>
          </p:nvSpPr>
          <p:spPr>
            <a:xfrm>
              <a:off x="7204672" y="3730472"/>
              <a:ext cx="3141980" cy="1018540"/>
            </a:xfrm>
            <a:custGeom>
              <a:avLst/>
              <a:gdLst/>
              <a:ahLst/>
              <a:cxnLst/>
              <a:rect l="l" t="t" r="r" b="b"/>
              <a:pathLst>
                <a:path w="3141979" h="1018539">
                  <a:moveTo>
                    <a:pt x="2971901" y="0"/>
                  </a:moveTo>
                  <a:lnTo>
                    <a:pt x="169710" y="0"/>
                  </a:lnTo>
                  <a:lnTo>
                    <a:pt x="124599" y="6064"/>
                  </a:lnTo>
                  <a:lnTo>
                    <a:pt x="84060" y="23177"/>
                  </a:lnTo>
                  <a:lnTo>
                    <a:pt x="49712" y="49718"/>
                  </a:lnTo>
                  <a:lnTo>
                    <a:pt x="23173" y="84070"/>
                  </a:lnTo>
                  <a:lnTo>
                    <a:pt x="6063" y="124611"/>
                  </a:lnTo>
                  <a:lnTo>
                    <a:pt x="0" y="169722"/>
                  </a:lnTo>
                  <a:lnTo>
                    <a:pt x="0" y="848575"/>
                  </a:lnTo>
                  <a:lnTo>
                    <a:pt x="6063" y="893686"/>
                  </a:lnTo>
                  <a:lnTo>
                    <a:pt x="23173" y="934225"/>
                  </a:lnTo>
                  <a:lnTo>
                    <a:pt x="49712" y="968573"/>
                  </a:lnTo>
                  <a:lnTo>
                    <a:pt x="84060" y="995112"/>
                  </a:lnTo>
                  <a:lnTo>
                    <a:pt x="124599" y="1012222"/>
                  </a:lnTo>
                  <a:lnTo>
                    <a:pt x="169710" y="1018286"/>
                  </a:lnTo>
                  <a:lnTo>
                    <a:pt x="2971901" y="1018286"/>
                  </a:lnTo>
                  <a:lnTo>
                    <a:pt x="3016994" y="1012222"/>
                  </a:lnTo>
                  <a:lnTo>
                    <a:pt x="3057528" y="995112"/>
                  </a:lnTo>
                  <a:lnTo>
                    <a:pt x="3091880" y="968573"/>
                  </a:lnTo>
                  <a:lnTo>
                    <a:pt x="3118426" y="934225"/>
                  </a:lnTo>
                  <a:lnTo>
                    <a:pt x="3135544" y="893686"/>
                  </a:lnTo>
                  <a:lnTo>
                    <a:pt x="3141611" y="848575"/>
                  </a:lnTo>
                  <a:lnTo>
                    <a:pt x="3141611" y="169722"/>
                  </a:lnTo>
                  <a:lnTo>
                    <a:pt x="3135544" y="124611"/>
                  </a:lnTo>
                  <a:lnTo>
                    <a:pt x="3118426" y="84070"/>
                  </a:lnTo>
                  <a:lnTo>
                    <a:pt x="3091880" y="49718"/>
                  </a:lnTo>
                  <a:lnTo>
                    <a:pt x="3057528" y="23177"/>
                  </a:lnTo>
                  <a:lnTo>
                    <a:pt x="3016994" y="6064"/>
                  </a:lnTo>
                  <a:lnTo>
                    <a:pt x="2971901" y="0"/>
                  </a:lnTo>
                  <a:close/>
                </a:path>
              </a:pathLst>
            </a:custGeom>
            <a:solidFill>
              <a:srgbClr val="299F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04672" y="3730472"/>
              <a:ext cx="3141980" cy="1018540"/>
            </a:xfrm>
            <a:custGeom>
              <a:avLst/>
              <a:gdLst/>
              <a:ahLst/>
              <a:cxnLst/>
              <a:rect l="l" t="t" r="r" b="b"/>
              <a:pathLst>
                <a:path w="3141979" h="1018539">
                  <a:moveTo>
                    <a:pt x="0" y="169722"/>
                  </a:moveTo>
                  <a:lnTo>
                    <a:pt x="6063" y="124611"/>
                  </a:lnTo>
                  <a:lnTo>
                    <a:pt x="23173" y="84070"/>
                  </a:lnTo>
                  <a:lnTo>
                    <a:pt x="49712" y="49718"/>
                  </a:lnTo>
                  <a:lnTo>
                    <a:pt x="84060" y="23177"/>
                  </a:lnTo>
                  <a:lnTo>
                    <a:pt x="124599" y="6064"/>
                  </a:lnTo>
                  <a:lnTo>
                    <a:pt x="169710" y="0"/>
                  </a:lnTo>
                  <a:lnTo>
                    <a:pt x="2971901" y="0"/>
                  </a:lnTo>
                  <a:lnTo>
                    <a:pt x="3016994" y="6064"/>
                  </a:lnTo>
                  <a:lnTo>
                    <a:pt x="3057528" y="23177"/>
                  </a:lnTo>
                  <a:lnTo>
                    <a:pt x="3091880" y="49718"/>
                  </a:lnTo>
                  <a:lnTo>
                    <a:pt x="3118426" y="84070"/>
                  </a:lnTo>
                  <a:lnTo>
                    <a:pt x="3135544" y="124611"/>
                  </a:lnTo>
                  <a:lnTo>
                    <a:pt x="3141611" y="169722"/>
                  </a:lnTo>
                  <a:lnTo>
                    <a:pt x="3141611" y="848575"/>
                  </a:lnTo>
                  <a:lnTo>
                    <a:pt x="3135544" y="893686"/>
                  </a:lnTo>
                  <a:lnTo>
                    <a:pt x="3118426" y="934225"/>
                  </a:lnTo>
                  <a:lnTo>
                    <a:pt x="3091880" y="968573"/>
                  </a:lnTo>
                  <a:lnTo>
                    <a:pt x="3057528" y="995112"/>
                  </a:lnTo>
                  <a:lnTo>
                    <a:pt x="3016994" y="1012222"/>
                  </a:lnTo>
                  <a:lnTo>
                    <a:pt x="2971901" y="1018286"/>
                  </a:lnTo>
                  <a:lnTo>
                    <a:pt x="169710" y="1018286"/>
                  </a:lnTo>
                  <a:lnTo>
                    <a:pt x="124599" y="1012222"/>
                  </a:lnTo>
                  <a:lnTo>
                    <a:pt x="84060" y="995112"/>
                  </a:lnTo>
                  <a:lnTo>
                    <a:pt x="49712" y="968573"/>
                  </a:lnTo>
                  <a:lnTo>
                    <a:pt x="23173" y="934225"/>
                  </a:lnTo>
                  <a:lnTo>
                    <a:pt x="6063" y="893686"/>
                  </a:lnTo>
                  <a:lnTo>
                    <a:pt x="0" y="848575"/>
                  </a:lnTo>
                  <a:lnTo>
                    <a:pt x="0" y="169722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290271" y="3786545"/>
            <a:ext cx="2496185" cy="86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Probability of Data</a:t>
            </a:r>
            <a:r>
              <a:rPr sz="17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Access</a:t>
            </a:r>
            <a:endParaRPr sz="1700">
              <a:latin typeface="Segoe UI"/>
              <a:cs typeface="Segoe UI"/>
            </a:endParaRPr>
          </a:p>
          <a:p>
            <a:pPr marL="12700" marR="1057910">
              <a:lnSpc>
                <a:spcPct val="102099"/>
              </a:lnSpc>
              <a:spcBef>
                <a:spcPts val="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Recent/current data  Historical</a:t>
            </a:r>
            <a:r>
              <a:rPr sz="1250" spc="10" dirty="0">
                <a:solidFill>
                  <a:srgbClr val="FFFFFF"/>
                </a:solidFill>
                <a:latin typeface="Segoe UI"/>
                <a:cs typeface="Segoe UI"/>
              </a:rPr>
              <a:t> data</a:t>
            </a:r>
            <a:endParaRPr sz="1250">
              <a:latin typeface="Segoe UI"/>
              <a:cs typeface="Segoe UI"/>
            </a:endParaRPr>
          </a:p>
          <a:p>
            <a:pPr marL="146685">
              <a:lnSpc>
                <a:spcPct val="100000"/>
              </a:lnSpc>
              <a:spcBef>
                <a:spcPts val="3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etc…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72659" y="6311859"/>
            <a:ext cx="3072130" cy="393065"/>
            <a:chOff x="3772659" y="6311859"/>
            <a:chExt cx="3072130" cy="393065"/>
          </a:xfrm>
        </p:grpSpPr>
        <p:sp>
          <p:nvSpPr>
            <p:cNvPr id="21" name="object 21"/>
            <p:cNvSpPr/>
            <p:nvPr/>
          </p:nvSpPr>
          <p:spPr>
            <a:xfrm>
              <a:off x="3779545" y="6318745"/>
              <a:ext cx="3058160" cy="379730"/>
            </a:xfrm>
            <a:custGeom>
              <a:avLst/>
              <a:gdLst/>
              <a:ahLst/>
              <a:cxnLst/>
              <a:rect l="l" t="t" r="r" b="b"/>
              <a:pathLst>
                <a:path w="3058159" h="379729">
                  <a:moveTo>
                    <a:pt x="2994964" y="0"/>
                  </a:moveTo>
                  <a:lnTo>
                    <a:pt x="63195" y="0"/>
                  </a:lnTo>
                  <a:lnTo>
                    <a:pt x="38586" y="4964"/>
                  </a:lnTo>
                  <a:lnTo>
                    <a:pt x="18500" y="18507"/>
                  </a:lnTo>
                  <a:lnTo>
                    <a:pt x="4962" y="38597"/>
                  </a:lnTo>
                  <a:lnTo>
                    <a:pt x="0" y="63207"/>
                  </a:lnTo>
                  <a:lnTo>
                    <a:pt x="0" y="315963"/>
                  </a:lnTo>
                  <a:lnTo>
                    <a:pt x="4962" y="340544"/>
                  </a:lnTo>
                  <a:lnTo>
                    <a:pt x="18500" y="360619"/>
                  </a:lnTo>
                  <a:lnTo>
                    <a:pt x="38586" y="374156"/>
                  </a:lnTo>
                  <a:lnTo>
                    <a:pt x="63195" y="379120"/>
                  </a:lnTo>
                  <a:lnTo>
                    <a:pt x="2994964" y="379120"/>
                  </a:lnTo>
                  <a:lnTo>
                    <a:pt x="3019573" y="374156"/>
                  </a:lnTo>
                  <a:lnTo>
                    <a:pt x="3039659" y="360619"/>
                  </a:lnTo>
                  <a:lnTo>
                    <a:pt x="3053197" y="340544"/>
                  </a:lnTo>
                  <a:lnTo>
                    <a:pt x="3058160" y="315963"/>
                  </a:lnTo>
                  <a:lnTo>
                    <a:pt x="3058160" y="63207"/>
                  </a:lnTo>
                  <a:lnTo>
                    <a:pt x="3053197" y="38597"/>
                  </a:lnTo>
                  <a:lnTo>
                    <a:pt x="3039659" y="18507"/>
                  </a:lnTo>
                  <a:lnTo>
                    <a:pt x="3019573" y="4964"/>
                  </a:lnTo>
                  <a:lnTo>
                    <a:pt x="2994964" y="0"/>
                  </a:lnTo>
                  <a:close/>
                </a:path>
              </a:pathLst>
            </a:custGeom>
            <a:solidFill>
              <a:srgbClr val="516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79545" y="6318745"/>
              <a:ext cx="3058160" cy="379730"/>
            </a:xfrm>
            <a:custGeom>
              <a:avLst/>
              <a:gdLst/>
              <a:ahLst/>
              <a:cxnLst/>
              <a:rect l="l" t="t" r="r" b="b"/>
              <a:pathLst>
                <a:path w="3058159" h="379729">
                  <a:moveTo>
                    <a:pt x="0" y="63207"/>
                  </a:moveTo>
                  <a:lnTo>
                    <a:pt x="4962" y="38597"/>
                  </a:lnTo>
                  <a:lnTo>
                    <a:pt x="18500" y="18507"/>
                  </a:lnTo>
                  <a:lnTo>
                    <a:pt x="38586" y="4964"/>
                  </a:lnTo>
                  <a:lnTo>
                    <a:pt x="63195" y="0"/>
                  </a:lnTo>
                  <a:lnTo>
                    <a:pt x="2994964" y="0"/>
                  </a:lnTo>
                  <a:lnTo>
                    <a:pt x="3019573" y="4964"/>
                  </a:lnTo>
                  <a:lnTo>
                    <a:pt x="3039659" y="18507"/>
                  </a:lnTo>
                  <a:lnTo>
                    <a:pt x="3053197" y="38597"/>
                  </a:lnTo>
                  <a:lnTo>
                    <a:pt x="3058160" y="63207"/>
                  </a:lnTo>
                  <a:lnTo>
                    <a:pt x="3058160" y="315963"/>
                  </a:lnTo>
                  <a:lnTo>
                    <a:pt x="3053197" y="340544"/>
                  </a:lnTo>
                  <a:lnTo>
                    <a:pt x="3039659" y="360619"/>
                  </a:lnTo>
                  <a:lnTo>
                    <a:pt x="3019573" y="374156"/>
                  </a:lnTo>
                  <a:lnTo>
                    <a:pt x="2994964" y="379120"/>
                  </a:lnTo>
                  <a:lnTo>
                    <a:pt x="63195" y="379120"/>
                  </a:lnTo>
                  <a:lnTo>
                    <a:pt x="38586" y="374156"/>
                  </a:lnTo>
                  <a:lnTo>
                    <a:pt x="18500" y="360619"/>
                  </a:lnTo>
                  <a:lnTo>
                    <a:pt x="4962" y="340544"/>
                  </a:lnTo>
                  <a:lnTo>
                    <a:pt x="0" y="315963"/>
                  </a:lnTo>
                  <a:lnTo>
                    <a:pt x="0" y="63207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33683" y="6343874"/>
            <a:ext cx="22440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Owner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Steward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/</a:t>
            </a:r>
            <a:r>
              <a:rPr sz="17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SME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6692" y="4494768"/>
            <a:ext cx="3004820" cy="425450"/>
            <a:chOff x="376692" y="4494768"/>
            <a:chExt cx="3004820" cy="425450"/>
          </a:xfrm>
        </p:grpSpPr>
        <p:sp>
          <p:nvSpPr>
            <p:cNvPr id="25" name="object 25"/>
            <p:cNvSpPr/>
            <p:nvPr/>
          </p:nvSpPr>
          <p:spPr>
            <a:xfrm>
              <a:off x="383578" y="4501654"/>
              <a:ext cx="2991485" cy="412115"/>
            </a:xfrm>
            <a:custGeom>
              <a:avLst/>
              <a:gdLst/>
              <a:ahLst/>
              <a:cxnLst/>
              <a:rect l="l" t="t" r="r" b="b"/>
              <a:pathLst>
                <a:path w="2991485" h="412114">
                  <a:moveTo>
                    <a:pt x="2922346" y="0"/>
                  </a:moveTo>
                  <a:lnTo>
                    <a:pt x="68605" y="0"/>
                  </a:lnTo>
                  <a:lnTo>
                    <a:pt x="41898" y="5397"/>
                  </a:lnTo>
                  <a:lnTo>
                    <a:pt x="20091" y="20110"/>
                  </a:lnTo>
                  <a:lnTo>
                    <a:pt x="5390" y="41919"/>
                  </a:lnTo>
                  <a:lnTo>
                    <a:pt x="0" y="68605"/>
                  </a:lnTo>
                  <a:lnTo>
                    <a:pt x="0" y="342950"/>
                  </a:lnTo>
                  <a:lnTo>
                    <a:pt x="5390" y="369658"/>
                  </a:lnTo>
                  <a:lnTo>
                    <a:pt x="20091" y="391464"/>
                  </a:lnTo>
                  <a:lnTo>
                    <a:pt x="41898" y="406165"/>
                  </a:lnTo>
                  <a:lnTo>
                    <a:pt x="68605" y="411556"/>
                  </a:lnTo>
                  <a:lnTo>
                    <a:pt x="2922346" y="411556"/>
                  </a:lnTo>
                  <a:lnTo>
                    <a:pt x="2949024" y="406165"/>
                  </a:lnTo>
                  <a:lnTo>
                    <a:pt x="2970815" y="391464"/>
                  </a:lnTo>
                  <a:lnTo>
                    <a:pt x="2985511" y="369658"/>
                  </a:lnTo>
                  <a:lnTo>
                    <a:pt x="2990900" y="342950"/>
                  </a:lnTo>
                  <a:lnTo>
                    <a:pt x="2990900" y="68605"/>
                  </a:lnTo>
                  <a:lnTo>
                    <a:pt x="2985511" y="41919"/>
                  </a:lnTo>
                  <a:lnTo>
                    <a:pt x="2970815" y="20110"/>
                  </a:lnTo>
                  <a:lnTo>
                    <a:pt x="2949024" y="5397"/>
                  </a:lnTo>
                  <a:lnTo>
                    <a:pt x="2922346" y="0"/>
                  </a:lnTo>
                  <a:close/>
                </a:path>
              </a:pathLst>
            </a:custGeom>
            <a:solidFill>
              <a:srgbClr val="516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3578" y="4501654"/>
              <a:ext cx="2991485" cy="412115"/>
            </a:xfrm>
            <a:custGeom>
              <a:avLst/>
              <a:gdLst/>
              <a:ahLst/>
              <a:cxnLst/>
              <a:rect l="l" t="t" r="r" b="b"/>
              <a:pathLst>
                <a:path w="2991485" h="412114">
                  <a:moveTo>
                    <a:pt x="0" y="68605"/>
                  </a:moveTo>
                  <a:lnTo>
                    <a:pt x="5390" y="41919"/>
                  </a:lnTo>
                  <a:lnTo>
                    <a:pt x="20091" y="20110"/>
                  </a:lnTo>
                  <a:lnTo>
                    <a:pt x="41898" y="5397"/>
                  </a:lnTo>
                  <a:lnTo>
                    <a:pt x="68605" y="0"/>
                  </a:lnTo>
                  <a:lnTo>
                    <a:pt x="2922346" y="0"/>
                  </a:lnTo>
                  <a:lnTo>
                    <a:pt x="2949024" y="5397"/>
                  </a:lnTo>
                  <a:lnTo>
                    <a:pt x="2970815" y="20110"/>
                  </a:lnTo>
                  <a:lnTo>
                    <a:pt x="2985511" y="41919"/>
                  </a:lnTo>
                  <a:lnTo>
                    <a:pt x="2990900" y="68605"/>
                  </a:lnTo>
                  <a:lnTo>
                    <a:pt x="2990900" y="342950"/>
                  </a:lnTo>
                  <a:lnTo>
                    <a:pt x="2985511" y="369658"/>
                  </a:lnTo>
                  <a:lnTo>
                    <a:pt x="2970815" y="391464"/>
                  </a:lnTo>
                  <a:lnTo>
                    <a:pt x="2949024" y="406165"/>
                  </a:lnTo>
                  <a:lnTo>
                    <a:pt x="2922346" y="411556"/>
                  </a:lnTo>
                  <a:lnTo>
                    <a:pt x="68605" y="411556"/>
                  </a:lnTo>
                  <a:lnTo>
                    <a:pt x="41898" y="406165"/>
                  </a:lnTo>
                  <a:lnTo>
                    <a:pt x="20091" y="391464"/>
                  </a:lnTo>
                  <a:lnTo>
                    <a:pt x="5390" y="369658"/>
                  </a:lnTo>
                  <a:lnTo>
                    <a:pt x="0" y="342950"/>
                  </a:lnTo>
                  <a:lnTo>
                    <a:pt x="0" y="68605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39177" y="4527792"/>
            <a:ext cx="12249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Subject</a:t>
            </a:r>
            <a:r>
              <a:rPr sz="17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Area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5904" y="5034315"/>
            <a:ext cx="2971800" cy="1014730"/>
            <a:chOff x="375904" y="5034315"/>
            <a:chExt cx="2971800" cy="1014730"/>
          </a:xfrm>
        </p:grpSpPr>
        <p:sp>
          <p:nvSpPr>
            <p:cNvPr id="29" name="object 29"/>
            <p:cNvSpPr/>
            <p:nvPr/>
          </p:nvSpPr>
          <p:spPr>
            <a:xfrm>
              <a:off x="382790" y="5041201"/>
              <a:ext cx="2957830" cy="1000760"/>
            </a:xfrm>
            <a:custGeom>
              <a:avLst/>
              <a:gdLst/>
              <a:ahLst/>
              <a:cxnLst/>
              <a:rect l="l" t="t" r="r" b="b"/>
              <a:pathLst>
                <a:path w="2957829" h="1000760">
                  <a:moveTo>
                    <a:pt x="2790913" y="0"/>
                  </a:moveTo>
                  <a:lnTo>
                    <a:pt x="166738" y="0"/>
                  </a:lnTo>
                  <a:lnTo>
                    <a:pt x="122416" y="5956"/>
                  </a:lnTo>
                  <a:lnTo>
                    <a:pt x="82587" y="22767"/>
                  </a:lnTo>
                  <a:lnTo>
                    <a:pt x="48841" y="48841"/>
                  </a:lnTo>
                  <a:lnTo>
                    <a:pt x="22767" y="82587"/>
                  </a:lnTo>
                  <a:lnTo>
                    <a:pt x="5956" y="122416"/>
                  </a:lnTo>
                  <a:lnTo>
                    <a:pt x="0" y="166738"/>
                  </a:lnTo>
                  <a:lnTo>
                    <a:pt x="0" y="833742"/>
                  </a:lnTo>
                  <a:lnTo>
                    <a:pt x="5956" y="878063"/>
                  </a:lnTo>
                  <a:lnTo>
                    <a:pt x="22767" y="917892"/>
                  </a:lnTo>
                  <a:lnTo>
                    <a:pt x="48841" y="951639"/>
                  </a:lnTo>
                  <a:lnTo>
                    <a:pt x="82587" y="977713"/>
                  </a:lnTo>
                  <a:lnTo>
                    <a:pt x="122416" y="994523"/>
                  </a:lnTo>
                  <a:lnTo>
                    <a:pt x="166738" y="1000480"/>
                  </a:lnTo>
                  <a:lnTo>
                    <a:pt x="2790913" y="1000480"/>
                  </a:lnTo>
                  <a:lnTo>
                    <a:pt x="2835239" y="994523"/>
                  </a:lnTo>
                  <a:lnTo>
                    <a:pt x="2875077" y="977713"/>
                  </a:lnTo>
                  <a:lnTo>
                    <a:pt x="2908836" y="951639"/>
                  </a:lnTo>
                  <a:lnTo>
                    <a:pt x="2934922" y="917892"/>
                  </a:lnTo>
                  <a:lnTo>
                    <a:pt x="2951742" y="878063"/>
                  </a:lnTo>
                  <a:lnTo>
                    <a:pt x="2957703" y="833742"/>
                  </a:lnTo>
                  <a:lnTo>
                    <a:pt x="2957703" y="166738"/>
                  </a:lnTo>
                  <a:lnTo>
                    <a:pt x="2951742" y="122416"/>
                  </a:lnTo>
                  <a:lnTo>
                    <a:pt x="2934922" y="82587"/>
                  </a:lnTo>
                  <a:lnTo>
                    <a:pt x="2908836" y="48841"/>
                  </a:lnTo>
                  <a:lnTo>
                    <a:pt x="2875077" y="22767"/>
                  </a:lnTo>
                  <a:lnTo>
                    <a:pt x="2835239" y="5956"/>
                  </a:lnTo>
                  <a:lnTo>
                    <a:pt x="2790913" y="0"/>
                  </a:lnTo>
                  <a:close/>
                </a:path>
              </a:pathLst>
            </a:custGeom>
            <a:solidFill>
              <a:srgbClr val="299F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2790" y="5041201"/>
              <a:ext cx="2957830" cy="1000760"/>
            </a:xfrm>
            <a:custGeom>
              <a:avLst/>
              <a:gdLst/>
              <a:ahLst/>
              <a:cxnLst/>
              <a:rect l="l" t="t" r="r" b="b"/>
              <a:pathLst>
                <a:path w="2957829" h="1000760">
                  <a:moveTo>
                    <a:pt x="0" y="166738"/>
                  </a:moveTo>
                  <a:lnTo>
                    <a:pt x="5956" y="122416"/>
                  </a:lnTo>
                  <a:lnTo>
                    <a:pt x="22767" y="82587"/>
                  </a:lnTo>
                  <a:lnTo>
                    <a:pt x="48841" y="48841"/>
                  </a:lnTo>
                  <a:lnTo>
                    <a:pt x="82587" y="22767"/>
                  </a:lnTo>
                  <a:lnTo>
                    <a:pt x="122416" y="5956"/>
                  </a:lnTo>
                  <a:lnTo>
                    <a:pt x="166738" y="0"/>
                  </a:lnTo>
                  <a:lnTo>
                    <a:pt x="2790913" y="0"/>
                  </a:lnTo>
                  <a:lnTo>
                    <a:pt x="2835239" y="5956"/>
                  </a:lnTo>
                  <a:lnTo>
                    <a:pt x="2875077" y="22767"/>
                  </a:lnTo>
                  <a:lnTo>
                    <a:pt x="2908836" y="48841"/>
                  </a:lnTo>
                  <a:lnTo>
                    <a:pt x="2934922" y="82587"/>
                  </a:lnTo>
                  <a:lnTo>
                    <a:pt x="2951742" y="122416"/>
                  </a:lnTo>
                  <a:lnTo>
                    <a:pt x="2957703" y="166738"/>
                  </a:lnTo>
                  <a:lnTo>
                    <a:pt x="2957703" y="833742"/>
                  </a:lnTo>
                  <a:lnTo>
                    <a:pt x="2951742" y="878063"/>
                  </a:lnTo>
                  <a:lnTo>
                    <a:pt x="2934922" y="917892"/>
                  </a:lnTo>
                  <a:lnTo>
                    <a:pt x="2908836" y="951639"/>
                  </a:lnTo>
                  <a:lnTo>
                    <a:pt x="2875077" y="977713"/>
                  </a:lnTo>
                  <a:lnTo>
                    <a:pt x="2835239" y="994523"/>
                  </a:lnTo>
                  <a:lnTo>
                    <a:pt x="2790913" y="1000480"/>
                  </a:lnTo>
                  <a:lnTo>
                    <a:pt x="166738" y="1000480"/>
                  </a:lnTo>
                  <a:lnTo>
                    <a:pt x="122416" y="994523"/>
                  </a:lnTo>
                  <a:lnTo>
                    <a:pt x="82587" y="977713"/>
                  </a:lnTo>
                  <a:lnTo>
                    <a:pt x="48841" y="951639"/>
                  </a:lnTo>
                  <a:lnTo>
                    <a:pt x="22767" y="917892"/>
                  </a:lnTo>
                  <a:lnTo>
                    <a:pt x="5956" y="878063"/>
                  </a:lnTo>
                  <a:lnTo>
                    <a:pt x="0" y="833742"/>
                  </a:lnTo>
                  <a:lnTo>
                    <a:pt x="0" y="166738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67044" y="5095811"/>
            <a:ext cx="1903730" cy="86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r>
              <a:rPr sz="17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Boundaries</a:t>
            </a:r>
            <a:endParaRPr sz="1700">
              <a:latin typeface="Segoe UI"/>
              <a:cs typeface="Segoe UI"/>
            </a:endParaRPr>
          </a:p>
          <a:p>
            <a:pPr marL="12700" marR="956944">
              <a:lnSpc>
                <a:spcPct val="102200"/>
              </a:lnSpc>
              <a:spcBef>
                <a:spcPts val="5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Department  Business</a:t>
            </a:r>
            <a:r>
              <a:rPr sz="125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unit</a:t>
            </a:r>
            <a:endParaRPr sz="1250">
              <a:latin typeface="Segoe UI"/>
              <a:cs typeface="Segoe UI"/>
            </a:endParaRPr>
          </a:p>
          <a:p>
            <a:pPr marL="147320">
              <a:lnSpc>
                <a:spcPct val="100000"/>
              </a:lnSpc>
              <a:spcBef>
                <a:spcPts val="30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etc…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9928" y="3761635"/>
            <a:ext cx="2971800" cy="619760"/>
            <a:chOff x="409928" y="3761635"/>
            <a:chExt cx="2971800" cy="619760"/>
          </a:xfrm>
        </p:grpSpPr>
        <p:sp>
          <p:nvSpPr>
            <p:cNvPr id="33" name="object 33"/>
            <p:cNvSpPr/>
            <p:nvPr/>
          </p:nvSpPr>
          <p:spPr>
            <a:xfrm>
              <a:off x="416813" y="3768521"/>
              <a:ext cx="2957830" cy="606425"/>
            </a:xfrm>
            <a:custGeom>
              <a:avLst/>
              <a:gdLst/>
              <a:ahLst/>
              <a:cxnLst/>
              <a:rect l="l" t="t" r="r" b="b"/>
              <a:pathLst>
                <a:path w="2957829" h="606425">
                  <a:moveTo>
                    <a:pt x="2856712" y="0"/>
                  </a:moveTo>
                  <a:lnTo>
                    <a:pt x="100965" y="0"/>
                  </a:lnTo>
                  <a:lnTo>
                    <a:pt x="61663" y="7941"/>
                  </a:lnTo>
                  <a:lnTo>
                    <a:pt x="29570" y="29595"/>
                  </a:lnTo>
                  <a:lnTo>
                    <a:pt x="7933" y="61705"/>
                  </a:lnTo>
                  <a:lnTo>
                    <a:pt x="0" y="101015"/>
                  </a:lnTo>
                  <a:lnTo>
                    <a:pt x="0" y="504977"/>
                  </a:lnTo>
                  <a:lnTo>
                    <a:pt x="7933" y="544285"/>
                  </a:lnTo>
                  <a:lnTo>
                    <a:pt x="29570" y="576391"/>
                  </a:lnTo>
                  <a:lnTo>
                    <a:pt x="61663" y="598040"/>
                  </a:lnTo>
                  <a:lnTo>
                    <a:pt x="100965" y="605980"/>
                  </a:lnTo>
                  <a:lnTo>
                    <a:pt x="2856712" y="605980"/>
                  </a:lnTo>
                  <a:lnTo>
                    <a:pt x="2896007" y="598040"/>
                  </a:lnTo>
                  <a:lnTo>
                    <a:pt x="2928096" y="576391"/>
                  </a:lnTo>
                  <a:lnTo>
                    <a:pt x="2949731" y="544285"/>
                  </a:lnTo>
                  <a:lnTo>
                    <a:pt x="2957664" y="504977"/>
                  </a:lnTo>
                  <a:lnTo>
                    <a:pt x="2957664" y="101015"/>
                  </a:lnTo>
                  <a:lnTo>
                    <a:pt x="2949731" y="61705"/>
                  </a:lnTo>
                  <a:lnTo>
                    <a:pt x="2928096" y="29595"/>
                  </a:lnTo>
                  <a:lnTo>
                    <a:pt x="2896007" y="7941"/>
                  </a:lnTo>
                  <a:lnTo>
                    <a:pt x="2856712" y="0"/>
                  </a:lnTo>
                  <a:close/>
                </a:path>
              </a:pathLst>
            </a:custGeom>
            <a:solidFill>
              <a:srgbClr val="299F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6813" y="3768521"/>
              <a:ext cx="2957830" cy="606425"/>
            </a:xfrm>
            <a:custGeom>
              <a:avLst/>
              <a:gdLst/>
              <a:ahLst/>
              <a:cxnLst/>
              <a:rect l="l" t="t" r="r" b="b"/>
              <a:pathLst>
                <a:path w="2957829" h="606425">
                  <a:moveTo>
                    <a:pt x="0" y="101015"/>
                  </a:moveTo>
                  <a:lnTo>
                    <a:pt x="7933" y="61705"/>
                  </a:lnTo>
                  <a:lnTo>
                    <a:pt x="29570" y="29595"/>
                  </a:lnTo>
                  <a:lnTo>
                    <a:pt x="61663" y="7941"/>
                  </a:lnTo>
                  <a:lnTo>
                    <a:pt x="100965" y="0"/>
                  </a:lnTo>
                  <a:lnTo>
                    <a:pt x="2856712" y="0"/>
                  </a:lnTo>
                  <a:lnTo>
                    <a:pt x="2896007" y="7941"/>
                  </a:lnTo>
                  <a:lnTo>
                    <a:pt x="2928096" y="29595"/>
                  </a:lnTo>
                  <a:lnTo>
                    <a:pt x="2949731" y="61705"/>
                  </a:lnTo>
                  <a:lnTo>
                    <a:pt x="2957664" y="101015"/>
                  </a:lnTo>
                  <a:lnTo>
                    <a:pt x="2957664" y="504977"/>
                  </a:lnTo>
                  <a:lnTo>
                    <a:pt x="2949731" y="544285"/>
                  </a:lnTo>
                  <a:lnTo>
                    <a:pt x="2928096" y="576391"/>
                  </a:lnTo>
                  <a:lnTo>
                    <a:pt x="2896007" y="598040"/>
                  </a:lnTo>
                  <a:lnTo>
                    <a:pt x="2856712" y="605980"/>
                  </a:lnTo>
                  <a:lnTo>
                    <a:pt x="100965" y="605980"/>
                  </a:lnTo>
                  <a:lnTo>
                    <a:pt x="61663" y="598040"/>
                  </a:lnTo>
                  <a:lnTo>
                    <a:pt x="29570" y="576391"/>
                  </a:lnTo>
                  <a:lnTo>
                    <a:pt x="7933" y="544285"/>
                  </a:lnTo>
                  <a:lnTo>
                    <a:pt x="0" y="504977"/>
                  </a:lnTo>
                  <a:lnTo>
                    <a:pt x="0" y="101015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81626" y="3803894"/>
            <a:ext cx="220853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Time</a:t>
            </a:r>
            <a:r>
              <a:rPr sz="17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Partitioning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50" spc="5" dirty="0">
                <a:solidFill>
                  <a:srgbClr val="FFFFFF"/>
                </a:solidFill>
                <a:latin typeface="Segoe UI"/>
                <a:cs typeface="Segoe UI"/>
              </a:rPr>
              <a:t>Year/Month/Day/Hour/Minute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83981" y="6267307"/>
            <a:ext cx="2963545" cy="437515"/>
            <a:chOff x="383981" y="6267307"/>
            <a:chExt cx="2963545" cy="437515"/>
          </a:xfrm>
        </p:grpSpPr>
        <p:sp>
          <p:nvSpPr>
            <p:cNvPr id="37" name="object 37"/>
            <p:cNvSpPr/>
            <p:nvPr/>
          </p:nvSpPr>
          <p:spPr>
            <a:xfrm>
              <a:off x="390867" y="6274193"/>
              <a:ext cx="2950210" cy="424180"/>
            </a:xfrm>
            <a:custGeom>
              <a:avLst/>
              <a:gdLst/>
              <a:ahLst/>
              <a:cxnLst/>
              <a:rect l="l" t="t" r="r" b="b"/>
              <a:pathLst>
                <a:path w="2950210" h="424179">
                  <a:moveTo>
                    <a:pt x="2878988" y="0"/>
                  </a:moveTo>
                  <a:lnTo>
                    <a:pt x="70599" y="0"/>
                  </a:lnTo>
                  <a:lnTo>
                    <a:pt x="43119" y="5548"/>
                  </a:lnTo>
                  <a:lnTo>
                    <a:pt x="20678" y="20678"/>
                  </a:lnTo>
                  <a:lnTo>
                    <a:pt x="5548" y="43119"/>
                  </a:lnTo>
                  <a:lnTo>
                    <a:pt x="0" y="70599"/>
                  </a:lnTo>
                  <a:lnTo>
                    <a:pt x="0" y="353072"/>
                  </a:lnTo>
                  <a:lnTo>
                    <a:pt x="5548" y="380552"/>
                  </a:lnTo>
                  <a:lnTo>
                    <a:pt x="20678" y="402993"/>
                  </a:lnTo>
                  <a:lnTo>
                    <a:pt x="43119" y="418123"/>
                  </a:lnTo>
                  <a:lnTo>
                    <a:pt x="70599" y="423671"/>
                  </a:lnTo>
                  <a:lnTo>
                    <a:pt x="2878988" y="423671"/>
                  </a:lnTo>
                  <a:lnTo>
                    <a:pt x="2906495" y="418123"/>
                  </a:lnTo>
                  <a:lnTo>
                    <a:pt x="2928947" y="402993"/>
                  </a:lnTo>
                  <a:lnTo>
                    <a:pt x="2944078" y="380552"/>
                  </a:lnTo>
                  <a:lnTo>
                    <a:pt x="2949625" y="353072"/>
                  </a:lnTo>
                  <a:lnTo>
                    <a:pt x="2949625" y="70599"/>
                  </a:lnTo>
                  <a:lnTo>
                    <a:pt x="2944078" y="43119"/>
                  </a:lnTo>
                  <a:lnTo>
                    <a:pt x="2928947" y="20678"/>
                  </a:lnTo>
                  <a:lnTo>
                    <a:pt x="2906495" y="5548"/>
                  </a:lnTo>
                  <a:lnTo>
                    <a:pt x="2878988" y="0"/>
                  </a:lnTo>
                  <a:close/>
                </a:path>
              </a:pathLst>
            </a:custGeom>
            <a:solidFill>
              <a:srgbClr val="516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0867" y="6274193"/>
              <a:ext cx="2950210" cy="424180"/>
            </a:xfrm>
            <a:custGeom>
              <a:avLst/>
              <a:gdLst/>
              <a:ahLst/>
              <a:cxnLst/>
              <a:rect l="l" t="t" r="r" b="b"/>
              <a:pathLst>
                <a:path w="2950210" h="424179">
                  <a:moveTo>
                    <a:pt x="0" y="70599"/>
                  </a:moveTo>
                  <a:lnTo>
                    <a:pt x="5548" y="43119"/>
                  </a:lnTo>
                  <a:lnTo>
                    <a:pt x="20678" y="20678"/>
                  </a:lnTo>
                  <a:lnTo>
                    <a:pt x="43119" y="5548"/>
                  </a:lnTo>
                  <a:lnTo>
                    <a:pt x="70599" y="0"/>
                  </a:lnTo>
                  <a:lnTo>
                    <a:pt x="2878988" y="0"/>
                  </a:lnTo>
                  <a:lnTo>
                    <a:pt x="2906495" y="5548"/>
                  </a:lnTo>
                  <a:lnTo>
                    <a:pt x="2928947" y="20678"/>
                  </a:lnTo>
                  <a:lnTo>
                    <a:pt x="2944078" y="43119"/>
                  </a:lnTo>
                  <a:lnTo>
                    <a:pt x="2949625" y="70599"/>
                  </a:lnTo>
                  <a:lnTo>
                    <a:pt x="2949625" y="353072"/>
                  </a:lnTo>
                  <a:lnTo>
                    <a:pt x="2944078" y="380552"/>
                  </a:lnTo>
                  <a:lnTo>
                    <a:pt x="2928947" y="402993"/>
                  </a:lnTo>
                  <a:lnTo>
                    <a:pt x="2906495" y="418123"/>
                  </a:lnTo>
                  <a:lnTo>
                    <a:pt x="2878988" y="423671"/>
                  </a:lnTo>
                  <a:lnTo>
                    <a:pt x="70599" y="423671"/>
                  </a:lnTo>
                  <a:lnTo>
                    <a:pt x="43119" y="418123"/>
                  </a:lnTo>
                  <a:lnTo>
                    <a:pt x="20678" y="402993"/>
                  </a:lnTo>
                  <a:lnTo>
                    <a:pt x="5548" y="380552"/>
                  </a:lnTo>
                  <a:lnTo>
                    <a:pt x="0" y="353072"/>
                  </a:lnTo>
                  <a:lnTo>
                    <a:pt x="0" y="70599"/>
                  </a:lnTo>
                  <a:close/>
                </a:path>
              </a:pathLst>
            </a:custGeom>
            <a:ln w="13771">
              <a:solidFill>
                <a:srgbClr val="005F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46792" y="6301425"/>
            <a:ext cx="25450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Downstream</a:t>
            </a:r>
            <a:r>
              <a:rPr sz="17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App/Purpose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7" y="770737"/>
            <a:ext cx="10686415" cy="5904230"/>
            <a:chOff x="787" y="770737"/>
            <a:chExt cx="10686415" cy="5904230"/>
          </a:xfrm>
        </p:grpSpPr>
        <p:sp>
          <p:nvSpPr>
            <p:cNvPr id="3" name="object 3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2719" y="3980357"/>
              <a:ext cx="532765" cy="101600"/>
            </a:xfrm>
            <a:custGeom>
              <a:avLst/>
              <a:gdLst/>
              <a:ahLst/>
              <a:cxnLst/>
              <a:rect l="l" t="t" r="r" b="b"/>
              <a:pathLst>
                <a:path w="532764" h="101600">
                  <a:moveTo>
                    <a:pt x="471538" y="101257"/>
                  </a:moveTo>
                  <a:lnTo>
                    <a:pt x="471538" y="0"/>
                  </a:lnTo>
                  <a:lnTo>
                    <a:pt x="520163" y="40525"/>
                  </a:lnTo>
                  <a:lnTo>
                    <a:pt x="481660" y="40525"/>
                  </a:lnTo>
                  <a:lnTo>
                    <a:pt x="481660" y="60769"/>
                  </a:lnTo>
                  <a:lnTo>
                    <a:pt x="520153" y="60769"/>
                  </a:lnTo>
                  <a:lnTo>
                    <a:pt x="471538" y="101257"/>
                  </a:lnTo>
                  <a:close/>
                </a:path>
                <a:path w="532764" h="101600">
                  <a:moveTo>
                    <a:pt x="471538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471538" y="40525"/>
                  </a:lnTo>
                  <a:lnTo>
                    <a:pt x="471538" y="60769"/>
                  </a:lnTo>
                  <a:close/>
                </a:path>
                <a:path w="532764" h="101600">
                  <a:moveTo>
                    <a:pt x="520153" y="60769"/>
                  </a:moveTo>
                  <a:lnTo>
                    <a:pt x="481660" y="60769"/>
                  </a:lnTo>
                  <a:lnTo>
                    <a:pt x="481660" y="40525"/>
                  </a:lnTo>
                  <a:lnTo>
                    <a:pt x="520163" y="40525"/>
                  </a:lnTo>
                  <a:lnTo>
                    <a:pt x="532307" y="50647"/>
                  </a:lnTo>
                  <a:lnTo>
                    <a:pt x="520153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4670" y="2786659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328"/>
                  </a:moveTo>
                  <a:lnTo>
                    <a:pt x="388200" y="2605328"/>
                  </a:lnTo>
                </a:path>
                <a:path w="388619" h="3762375">
                  <a:moveTo>
                    <a:pt x="388048" y="3762171"/>
                  </a:moveTo>
                  <a:lnTo>
                    <a:pt x="38804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37930" y="3020809"/>
              <a:ext cx="1734820" cy="3647440"/>
            </a:xfrm>
            <a:custGeom>
              <a:avLst/>
              <a:gdLst/>
              <a:ahLst/>
              <a:cxnLst/>
              <a:rect l="l" t="t" r="r" b="b"/>
              <a:pathLst>
                <a:path w="1734820" h="3647440">
                  <a:moveTo>
                    <a:pt x="1734438" y="0"/>
                  </a:moveTo>
                  <a:lnTo>
                    <a:pt x="0" y="0"/>
                  </a:lnTo>
                  <a:lnTo>
                    <a:pt x="0" y="3647084"/>
                  </a:lnTo>
                  <a:lnTo>
                    <a:pt x="1734438" y="3647084"/>
                  </a:lnTo>
                  <a:lnTo>
                    <a:pt x="1734438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7930" y="3020809"/>
              <a:ext cx="1734820" cy="3647440"/>
            </a:xfrm>
            <a:custGeom>
              <a:avLst/>
              <a:gdLst/>
              <a:ahLst/>
              <a:cxnLst/>
              <a:rect l="l" t="t" r="r" b="b"/>
              <a:pathLst>
                <a:path w="1734820" h="3647440">
                  <a:moveTo>
                    <a:pt x="0" y="0"/>
                  </a:moveTo>
                  <a:lnTo>
                    <a:pt x="1734438" y="0"/>
                  </a:lnTo>
                  <a:lnTo>
                    <a:pt x="1734438" y="3647084"/>
                  </a:lnTo>
                  <a:lnTo>
                    <a:pt x="0" y="364708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0266" y="3083584"/>
              <a:ext cx="414774" cy="4147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93325" y="4567622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898" y="4288211"/>
            <a:ext cx="618921" cy="2162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8593" y="3678976"/>
            <a:ext cx="74231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70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296" y="3159740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963967" y="3186256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94511" y="1114120"/>
            <a:ext cx="5874385" cy="5643880"/>
            <a:chOff x="1294511" y="1114120"/>
            <a:chExt cx="5874385" cy="5643880"/>
          </a:xfrm>
        </p:grpSpPr>
        <p:sp>
          <p:nvSpPr>
            <p:cNvPr id="15" name="object 15"/>
            <p:cNvSpPr/>
            <p:nvPr/>
          </p:nvSpPr>
          <p:spPr>
            <a:xfrm>
              <a:off x="7166178" y="1116660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47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4671" y="2786659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79"/>
                  </a:moveTo>
                  <a:lnTo>
                    <a:pt x="388200" y="3749179"/>
                  </a:lnTo>
                </a:path>
                <a:path w="388619" h="3749675">
                  <a:moveTo>
                    <a:pt x="0" y="1609725"/>
                  </a:moveTo>
                  <a:lnTo>
                    <a:pt x="388200" y="1609725"/>
                  </a:lnTo>
                </a:path>
                <a:path w="388619" h="3749675">
                  <a:moveTo>
                    <a:pt x="0" y="815771"/>
                  </a:moveTo>
                  <a:lnTo>
                    <a:pt x="388200" y="815771"/>
                  </a:lnTo>
                </a:path>
                <a:path w="388619" h="3749675">
                  <a:moveTo>
                    <a:pt x="0" y="0"/>
                  </a:moveTo>
                  <a:lnTo>
                    <a:pt x="38820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80042" y="4522736"/>
              <a:ext cx="60960" cy="680720"/>
            </a:xfrm>
            <a:custGeom>
              <a:avLst/>
              <a:gdLst/>
              <a:ahLst/>
              <a:cxnLst/>
              <a:rect l="l" t="t" r="r" b="b"/>
              <a:pathLst>
                <a:path w="60960" h="680720">
                  <a:moveTo>
                    <a:pt x="40487" y="629843"/>
                  </a:moveTo>
                  <a:lnTo>
                    <a:pt x="20243" y="629843"/>
                  </a:lnTo>
                  <a:lnTo>
                    <a:pt x="20243" y="0"/>
                  </a:lnTo>
                  <a:lnTo>
                    <a:pt x="40487" y="0"/>
                  </a:lnTo>
                  <a:lnTo>
                    <a:pt x="40487" y="629843"/>
                  </a:lnTo>
                  <a:close/>
                </a:path>
                <a:path w="60960" h="680720">
                  <a:moveTo>
                    <a:pt x="30365" y="680491"/>
                  </a:moveTo>
                  <a:lnTo>
                    <a:pt x="0" y="619721"/>
                  </a:lnTo>
                  <a:lnTo>
                    <a:pt x="20243" y="619721"/>
                  </a:lnTo>
                  <a:lnTo>
                    <a:pt x="20243" y="629843"/>
                  </a:lnTo>
                  <a:lnTo>
                    <a:pt x="55673" y="629843"/>
                  </a:lnTo>
                  <a:lnTo>
                    <a:pt x="30365" y="680491"/>
                  </a:lnTo>
                  <a:close/>
                </a:path>
                <a:path w="60960" h="680720">
                  <a:moveTo>
                    <a:pt x="55673" y="629843"/>
                  </a:moveTo>
                  <a:lnTo>
                    <a:pt x="40487" y="629843"/>
                  </a:lnTo>
                  <a:lnTo>
                    <a:pt x="40487" y="619721"/>
                  </a:lnTo>
                  <a:lnTo>
                    <a:pt x="60731" y="619721"/>
                  </a:lnTo>
                  <a:lnTo>
                    <a:pt x="55673" y="62984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248415" y="1693366"/>
            <a:ext cx="3373754" cy="2974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288290" indent="-204470">
              <a:lnSpc>
                <a:spcPct val="100699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Preparatory file storage for  multi-structured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  <a:p>
            <a:pPr marL="204470" marR="5080" indent="-204470">
              <a:lnSpc>
                <a:spcPct val="100699"/>
              </a:lnSpc>
              <a:spcBef>
                <a:spcPts val="128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Exploratory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analysis to  determine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value 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new data  types </a:t>
            </a:r>
            <a:r>
              <a:rPr sz="1900" spc="10" dirty="0">
                <a:solidFill>
                  <a:srgbClr val="57575A"/>
                </a:solidFill>
                <a:latin typeface="Segoe UI"/>
                <a:cs typeface="Segoe UI"/>
              </a:rPr>
              <a:t>&amp;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sources</a:t>
            </a:r>
            <a:endParaRPr sz="1900">
              <a:latin typeface="Segoe UI"/>
              <a:cs typeface="Segoe UI"/>
            </a:endParaRPr>
          </a:p>
          <a:p>
            <a:pPr marL="204470" marR="129539" indent="-204470">
              <a:lnSpc>
                <a:spcPct val="100699"/>
              </a:lnSpc>
              <a:spcBef>
                <a:spcPts val="12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Affords additional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time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for  longer-term planning while  accumulating data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or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handling an influx 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of</a:t>
            </a:r>
            <a:r>
              <a:rPr sz="1900" spc="-4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2107" y="4058741"/>
            <a:ext cx="7004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Raw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893" y="5202821"/>
            <a:ext cx="257613" cy="2592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94426" y="5483244"/>
            <a:ext cx="7315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Web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Logs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744" y="5916524"/>
            <a:ext cx="335383" cy="3353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31790" y="6234024"/>
            <a:ext cx="107886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Images,</a:t>
            </a:r>
            <a:r>
              <a:rPr sz="125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Audio,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Video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032" y="2492206"/>
            <a:ext cx="294068" cy="27138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91153" y="2751364"/>
            <a:ext cx="5365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 marR="5080" indent="-1130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atial, 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GPS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8280" y="5048825"/>
            <a:ext cx="8388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5080" indent="-12128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Explora</a:t>
            </a:r>
            <a:r>
              <a:rPr sz="1250" spc="-5" dirty="0">
                <a:solidFill>
                  <a:srgbClr val="313D4F"/>
                </a:solidFill>
                <a:latin typeface="Segoe UI"/>
                <a:cs typeface="Segoe UI"/>
              </a:rPr>
              <a:t>t</a:t>
            </a: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o</a:t>
            </a:r>
            <a:r>
              <a:rPr sz="1250" spc="50" dirty="0">
                <a:solidFill>
                  <a:srgbClr val="313D4F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y  </a:t>
            </a: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Analysis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92719" y="3630405"/>
            <a:ext cx="3844925" cy="2315210"/>
            <a:chOff x="1692719" y="3630405"/>
            <a:chExt cx="3844925" cy="2315210"/>
          </a:xfrm>
        </p:grpSpPr>
        <p:sp>
          <p:nvSpPr>
            <p:cNvPr id="28" name="object 28"/>
            <p:cNvSpPr/>
            <p:nvPr/>
          </p:nvSpPr>
          <p:spPr>
            <a:xfrm>
              <a:off x="5095037" y="4486909"/>
              <a:ext cx="442595" cy="443865"/>
            </a:xfrm>
            <a:custGeom>
              <a:avLst/>
              <a:gdLst/>
              <a:ahLst/>
              <a:cxnLst/>
              <a:rect l="l" t="t" r="r" b="b"/>
              <a:pathLst>
                <a:path w="442595" h="443864">
                  <a:moveTo>
                    <a:pt x="442061" y="403860"/>
                  </a:moveTo>
                  <a:lnTo>
                    <a:pt x="38989" y="403860"/>
                  </a:lnTo>
                  <a:lnTo>
                    <a:pt x="38989" y="0"/>
                  </a:lnTo>
                  <a:lnTo>
                    <a:pt x="0" y="0"/>
                  </a:lnTo>
                  <a:lnTo>
                    <a:pt x="0" y="403860"/>
                  </a:lnTo>
                  <a:lnTo>
                    <a:pt x="0" y="443242"/>
                  </a:lnTo>
                  <a:lnTo>
                    <a:pt x="442061" y="443242"/>
                  </a:lnTo>
                  <a:lnTo>
                    <a:pt x="442061" y="403860"/>
                  </a:lnTo>
                  <a:close/>
                </a:path>
                <a:path w="442595" h="443864">
                  <a:moveTo>
                    <a:pt x="442061" y="110985"/>
                  </a:moveTo>
                  <a:lnTo>
                    <a:pt x="338086" y="110985"/>
                  </a:lnTo>
                  <a:lnTo>
                    <a:pt x="376428" y="149377"/>
                  </a:lnTo>
                  <a:lnTo>
                    <a:pt x="325031" y="200875"/>
                  </a:lnTo>
                  <a:lnTo>
                    <a:pt x="286042" y="161785"/>
                  </a:lnTo>
                  <a:lnTo>
                    <a:pt x="221056" y="226923"/>
                  </a:lnTo>
                  <a:lnTo>
                    <a:pt x="182016" y="187833"/>
                  </a:lnTo>
                  <a:lnTo>
                    <a:pt x="64389" y="305752"/>
                  </a:lnTo>
                  <a:lnTo>
                    <a:pt x="91668" y="333082"/>
                  </a:lnTo>
                  <a:lnTo>
                    <a:pt x="182016" y="242544"/>
                  </a:lnTo>
                  <a:lnTo>
                    <a:pt x="221056" y="281647"/>
                  </a:lnTo>
                  <a:lnTo>
                    <a:pt x="260057" y="242544"/>
                  </a:lnTo>
                  <a:lnTo>
                    <a:pt x="275640" y="226923"/>
                  </a:lnTo>
                  <a:lnTo>
                    <a:pt x="286042" y="216509"/>
                  </a:lnTo>
                  <a:lnTo>
                    <a:pt x="325031" y="255600"/>
                  </a:lnTo>
                  <a:lnTo>
                    <a:pt x="364045" y="216509"/>
                  </a:lnTo>
                  <a:lnTo>
                    <a:pt x="379653" y="200875"/>
                  </a:lnTo>
                  <a:lnTo>
                    <a:pt x="403720" y="176771"/>
                  </a:lnTo>
                  <a:lnTo>
                    <a:pt x="442061" y="215214"/>
                  </a:lnTo>
                  <a:lnTo>
                    <a:pt x="442061" y="176771"/>
                  </a:lnTo>
                  <a:lnTo>
                    <a:pt x="442061" y="110985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8691" y="5339956"/>
              <a:ext cx="278281" cy="6053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0824" y="4731740"/>
              <a:ext cx="481330" cy="101600"/>
            </a:xfrm>
            <a:custGeom>
              <a:avLst/>
              <a:gdLst/>
              <a:ahLst/>
              <a:cxnLst/>
              <a:rect l="l" t="t" r="r" b="b"/>
              <a:pathLst>
                <a:path w="481329" h="101600">
                  <a:moveTo>
                    <a:pt x="468875" y="60769"/>
                  </a:moveTo>
                  <a:lnTo>
                    <a:pt x="430314" y="60769"/>
                  </a:lnTo>
                  <a:lnTo>
                    <a:pt x="430415" y="40538"/>
                  </a:lnTo>
                  <a:lnTo>
                    <a:pt x="420222" y="40508"/>
                  </a:lnTo>
                  <a:lnTo>
                    <a:pt x="420344" y="0"/>
                  </a:lnTo>
                  <a:lnTo>
                    <a:pt x="480961" y="50749"/>
                  </a:lnTo>
                  <a:lnTo>
                    <a:pt x="468875" y="60769"/>
                  </a:lnTo>
                  <a:close/>
                </a:path>
                <a:path w="481329" h="101600">
                  <a:moveTo>
                    <a:pt x="420161" y="60740"/>
                  </a:moveTo>
                  <a:lnTo>
                    <a:pt x="0" y="59537"/>
                  </a:lnTo>
                  <a:lnTo>
                    <a:pt x="0" y="39293"/>
                  </a:lnTo>
                  <a:lnTo>
                    <a:pt x="420222" y="40508"/>
                  </a:lnTo>
                  <a:lnTo>
                    <a:pt x="420161" y="60740"/>
                  </a:lnTo>
                  <a:close/>
                </a:path>
                <a:path w="481329" h="101600">
                  <a:moveTo>
                    <a:pt x="430314" y="60769"/>
                  </a:moveTo>
                  <a:lnTo>
                    <a:pt x="420161" y="60740"/>
                  </a:lnTo>
                  <a:lnTo>
                    <a:pt x="420222" y="40508"/>
                  </a:lnTo>
                  <a:lnTo>
                    <a:pt x="430415" y="40538"/>
                  </a:lnTo>
                  <a:lnTo>
                    <a:pt x="430314" y="60769"/>
                  </a:lnTo>
                  <a:close/>
                </a:path>
                <a:path w="481329" h="101600">
                  <a:moveTo>
                    <a:pt x="420039" y="101257"/>
                  </a:moveTo>
                  <a:lnTo>
                    <a:pt x="420161" y="60740"/>
                  </a:lnTo>
                  <a:lnTo>
                    <a:pt x="468875" y="60769"/>
                  </a:lnTo>
                  <a:lnTo>
                    <a:pt x="420039" y="1012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91166" y="4051249"/>
              <a:ext cx="970280" cy="1508125"/>
            </a:xfrm>
            <a:custGeom>
              <a:avLst/>
              <a:gdLst/>
              <a:ahLst/>
              <a:cxnLst/>
              <a:rect l="l" t="t" r="r" b="b"/>
              <a:pathLst>
                <a:path w="970279" h="1508125">
                  <a:moveTo>
                    <a:pt x="0" y="1507629"/>
                  </a:moveTo>
                  <a:lnTo>
                    <a:pt x="961923" y="1507629"/>
                  </a:lnTo>
                </a:path>
                <a:path w="970279" h="1508125">
                  <a:moveTo>
                    <a:pt x="962418" y="1501673"/>
                  </a:moveTo>
                  <a:lnTo>
                    <a:pt x="96981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92719" y="5670257"/>
              <a:ext cx="818515" cy="101600"/>
            </a:xfrm>
            <a:custGeom>
              <a:avLst/>
              <a:gdLst/>
              <a:ahLst/>
              <a:cxnLst/>
              <a:rect l="l" t="t" r="r" b="b"/>
              <a:pathLst>
                <a:path w="818514" h="101600">
                  <a:moveTo>
                    <a:pt x="757237" y="101244"/>
                  </a:moveTo>
                  <a:lnTo>
                    <a:pt x="757237" y="0"/>
                  </a:lnTo>
                  <a:lnTo>
                    <a:pt x="805801" y="40474"/>
                  </a:lnTo>
                  <a:lnTo>
                    <a:pt x="767359" y="40474"/>
                  </a:lnTo>
                  <a:lnTo>
                    <a:pt x="767359" y="60769"/>
                  </a:lnTo>
                  <a:lnTo>
                    <a:pt x="805850" y="60769"/>
                  </a:lnTo>
                  <a:lnTo>
                    <a:pt x="757237" y="101244"/>
                  </a:lnTo>
                  <a:close/>
                </a:path>
                <a:path w="818514" h="101600">
                  <a:moveTo>
                    <a:pt x="757237" y="60769"/>
                  </a:moveTo>
                  <a:lnTo>
                    <a:pt x="0" y="60769"/>
                  </a:lnTo>
                  <a:lnTo>
                    <a:pt x="0" y="40474"/>
                  </a:lnTo>
                  <a:lnTo>
                    <a:pt x="757237" y="40474"/>
                  </a:lnTo>
                  <a:lnTo>
                    <a:pt x="757237" y="60769"/>
                  </a:lnTo>
                  <a:close/>
                </a:path>
                <a:path w="818514" h="101600">
                  <a:moveTo>
                    <a:pt x="805850" y="60769"/>
                  </a:moveTo>
                  <a:lnTo>
                    <a:pt x="767359" y="60769"/>
                  </a:lnTo>
                  <a:lnTo>
                    <a:pt x="767359" y="40474"/>
                  </a:lnTo>
                  <a:lnTo>
                    <a:pt x="805801" y="40474"/>
                  </a:lnTo>
                  <a:lnTo>
                    <a:pt x="818007" y="50647"/>
                  </a:lnTo>
                  <a:lnTo>
                    <a:pt x="805850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98456" y="4052887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>
                  <a:moveTo>
                    <a:pt x="0" y="0"/>
                  </a:moveTo>
                  <a:lnTo>
                    <a:pt x="961923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3977" y="3630405"/>
              <a:ext cx="452849" cy="4244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624532" y="6008652"/>
            <a:ext cx="93916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655" marR="5080" indent="-14859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Science  Sandbox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36422" y="1129914"/>
            <a:ext cx="3840479" cy="10598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-10" dirty="0"/>
              <a:t>Data Lake Use</a:t>
            </a:r>
            <a:r>
              <a:rPr spc="-90" dirty="0"/>
              <a:t> </a:t>
            </a:r>
            <a:r>
              <a:rPr spc="-10" dirty="0"/>
              <a:t>Cases</a:t>
            </a:r>
          </a:p>
          <a:p>
            <a:pPr marL="13970">
              <a:lnSpc>
                <a:spcPct val="100000"/>
              </a:lnSpc>
              <a:spcBef>
                <a:spcPts val="445"/>
              </a:spcBef>
            </a:pPr>
            <a:r>
              <a:rPr sz="2350" b="0" spc="-10" dirty="0">
                <a:solidFill>
                  <a:srgbClr val="299FB6"/>
                </a:solidFill>
                <a:latin typeface="Segoe UI"/>
                <a:cs typeface="Segoe UI"/>
              </a:rPr>
              <a:t>Ingestion </a:t>
            </a:r>
            <a:r>
              <a:rPr sz="2350" b="0" spc="-30" dirty="0">
                <a:solidFill>
                  <a:srgbClr val="299FB6"/>
                </a:solidFill>
                <a:latin typeface="Segoe UI"/>
                <a:cs typeface="Segoe UI"/>
              </a:rPr>
              <a:t>of </a:t>
            </a:r>
            <a:r>
              <a:rPr sz="2350" b="0" spc="-10" dirty="0">
                <a:solidFill>
                  <a:srgbClr val="299FB6"/>
                </a:solidFill>
                <a:latin typeface="Segoe UI"/>
                <a:cs typeface="Segoe UI"/>
              </a:rPr>
              <a:t>New File</a:t>
            </a:r>
            <a:r>
              <a:rPr sz="2350" b="0" spc="-65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350" b="0" spc="-40" dirty="0">
                <a:solidFill>
                  <a:srgbClr val="299FB6"/>
                </a:solidFill>
                <a:latin typeface="Segoe UI"/>
                <a:cs typeface="Segoe UI"/>
              </a:rPr>
              <a:t>Types</a:t>
            </a:r>
            <a:endParaRPr sz="23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61577" y="1828482"/>
            <a:ext cx="6471285" cy="4394835"/>
            <a:chOff x="2261577" y="1828482"/>
            <a:chExt cx="6471285" cy="4394835"/>
          </a:xfrm>
        </p:grpSpPr>
        <p:sp>
          <p:nvSpPr>
            <p:cNvPr id="4" name="object 4"/>
            <p:cNvSpPr/>
            <p:nvPr/>
          </p:nvSpPr>
          <p:spPr>
            <a:xfrm>
              <a:off x="2265070" y="1831975"/>
              <a:ext cx="6464300" cy="4387850"/>
            </a:xfrm>
            <a:custGeom>
              <a:avLst/>
              <a:gdLst/>
              <a:ahLst/>
              <a:cxnLst/>
              <a:rect l="l" t="t" r="r" b="b"/>
              <a:pathLst>
                <a:path w="6464300" h="4387850">
                  <a:moveTo>
                    <a:pt x="6463804" y="0"/>
                  </a:moveTo>
                  <a:lnTo>
                    <a:pt x="0" y="0"/>
                  </a:lnTo>
                  <a:lnTo>
                    <a:pt x="0" y="4387557"/>
                  </a:lnTo>
                  <a:lnTo>
                    <a:pt x="6463804" y="4387557"/>
                  </a:lnTo>
                  <a:lnTo>
                    <a:pt x="6463804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5070" y="1831975"/>
              <a:ext cx="6464300" cy="4387850"/>
            </a:xfrm>
            <a:custGeom>
              <a:avLst/>
              <a:gdLst/>
              <a:ahLst/>
              <a:cxnLst/>
              <a:rect l="l" t="t" r="r" b="b"/>
              <a:pathLst>
                <a:path w="6464300" h="4387850">
                  <a:moveTo>
                    <a:pt x="0" y="0"/>
                  </a:moveTo>
                  <a:lnTo>
                    <a:pt x="6463804" y="0"/>
                  </a:lnTo>
                  <a:lnTo>
                    <a:pt x="6463804" y="4387557"/>
                  </a:lnTo>
                  <a:lnTo>
                    <a:pt x="0" y="4387557"/>
                  </a:lnTo>
                  <a:lnTo>
                    <a:pt x="0" y="0"/>
                  </a:lnTo>
                  <a:close/>
                </a:path>
              </a:pathLst>
            </a:custGeom>
            <a:ln w="6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40172" y="1813734"/>
            <a:ext cx="979805" cy="31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9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Lake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98840" y="2189227"/>
            <a:ext cx="2289175" cy="2602230"/>
            <a:chOff x="1798840" y="2189227"/>
            <a:chExt cx="2289175" cy="2602230"/>
          </a:xfrm>
        </p:grpSpPr>
        <p:sp>
          <p:nvSpPr>
            <p:cNvPr id="8" name="object 8"/>
            <p:cNvSpPr/>
            <p:nvPr/>
          </p:nvSpPr>
          <p:spPr>
            <a:xfrm>
              <a:off x="1798840" y="3223717"/>
              <a:ext cx="732790" cy="1567815"/>
            </a:xfrm>
            <a:custGeom>
              <a:avLst/>
              <a:gdLst/>
              <a:ahLst/>
              <a:cxnLst/>
              <a:rect l="l" t="t" r="r" b="b"/>
              <a:pathLst>
                <a:path w="732789" h="1567814">
                  <a:moveTo>
                    <a:pt x="705586" y="50647"/>
                  </a:moveTo>
                  <a:lnTo>
                    <a:pt x="693445" y="40525"/>
                  </a:lnTo>
                  <a:lnTo>
                    <a:pt x="644867" y="0"/>
                  </a:lnTo>
                  <a:lnTo>
                    <a:pt x="644867" y="40525"/>
                  </a:lnTo>
                  <a:lnTo>
                    <a:pt x="0" y="40525"/>
                  </a:lnTo>
                  <a:lnTo>
                    <a:pt x="0" y="60769"/>
                  </a:lnTo>
                  <a:lnTo>
                    <a:pt x="644867" y="60769"/>
                  </a:lnTo>
                  <a:lnTo>
                    <a:pt x="644867" y="101295"/>
                  </a:lnTo>
                  <a:lnTo>
                    <a:pt x="693445" y="60769"/>
                  </a:lnTo>
                  <a:lnTo>
                    <a:pt x="705586" y="50647"/>
                  </a:lnTo>
                  <a:close/>
                </a:path>
                <a:path w="732789" h="1567814">
                  <a:moveTo>
                    <a:pt x="732624" y="1516951"/>
                  </a:moveTo>
                  <a:lnTo>
                    <a:pt x="720471" y="1506829"/>
                  </a:lnTo>
                  <a:lnTo>
                    <a:pt x="671855" y="1466303"/>
                  </a:lnTo>
                  <a:lnTo>
                    <a:pt x="671855" y="1506829"/>
                  </a:lnTo>
                  <a:lnTo>
                    <a:pt x="338632" y="1506829"/>
                  </a:lnTo>
                  <a:lnTo>
                    <a:pt x="338632" y="1527073"/>
                  </a:lnTo>
                  <a:lnTo>
                    <a:pt x="671855" y="1527073"/>
                  </a:lnTo>
                  <a:lnTo>
                    <a:pt x="671855" y="1567561"/>
                  </a:lnTo>
                  <a:lnTo>
                    <a:pt x="720471" y="1527073"/>
                  </a:lnTo>
                  <a:lnTo>
                    <a:pt x="732624" y="151695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2189227"/>
              <a:ext cx="1573195" cy="19961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6431" y="2203792"/>
              <a:ext cx="1528660" cy="19483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536431" y="2203792"/>
            <a:ext cx="1529080" cy="1948814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346075">
              <a:lnSpc>
                <a:spcPct val="100000"/>
              </a:lnSpc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Raw</a:t>
            </a:r>
            <a:r>
              <a:rPr sz="17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72551" y="2489783"/>
            <a:ext cx="6675120" cy="2002155"/>
            <a:chOff x="1872551" y="2489783"/>
            <a:chExt cx="6675120" cy="200215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5000" y="4152900"/>
              <a:ext cx="228600" cy="3386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97479" y="4165053"/>
              <a:ext cx="184150" cy="292100"/>
            </a:xfrm>
            <a:custGeom>
              <a:avLst/>
              <a:gdLst/>
              <a:ahLst/>
              <a:cxnLst/>
              <a:rect l="l" t="t" r="r" b="b"/>
              <a:pathLst>
                <a:path w="184150" h="292100">
                  <a:moveTo>
                    <a:pt x="137909" y="91973"/>
                  </a:moveTo>
                  <a:lnTo>
                    <a:pt x="45986" y="91973"/>
                  </a:lnTo>
                  <a:lnTo>
                    <a:pt x="45986" y="291655"/>
                  </a:lnTo>
                  <a:lnTo>
                    <a:pt x="137909" y="291655"/>
                  </a:lnTo>
                  <a:lnTo>
                    <a:pt x="137909" y="91973"/>
                  </a:lnTo>
                  <a:close/>
                </a:path>
                <a:path w="184150" h="292100">
                  <a:moveTo>
                    <a:pt x="91973" y="0"/>
                  </a:moveTo>
                  <a:lnTo>
                    <a:pt x="0" y="91973"/>
                  </a:lnTo>
                  <a:lnTo>
                    <a:pt x="183895" y="91973"/>
                  </a:lnTo>
                  <a:lnTo>
                    <a:pt x="919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7479" y="4165053"/>
              <a:ext cx="184150" cy="292100"/>
            </a:xfrm>
            <a:custGeom>
              <a:avLst/>
              <a:gdLst/>
              <a:ahLst/>
              <a:cxnLst/>
              <a:rect l="l" t="t" r="r" b="b"/>
              <a:pathLst>
                <a:path w="184150" h="292100">
                  <a:moveTo>
                    <a:pt x="183895" y="91973"/>
                  </a:moveTo>
                  <a:lnTo>
                    <a:pt x="137909" y="91973"/>
                  </a:lnTo>
                  <a:lnTo>
                    <a:pt x="137909" y="291655"/>
                  </a:lnTo>
                  <a:lnTo>
                    <a:pt x="45986" y="291655"/>
                  </a:lnTo>
                  <a:lnTo>
                    <a:pt x="45986" y="91973"/>
                  </a:lnTo>
                  <a:lnTo>
                    <a:pt x="0" y="91973"/>
                  </a:lnTo>
                  <a:lnTo>
                    <a:pt x="91973" y="0"/>
                  </a:lnTo>
                  <a:lnTo>
                    <a:pt x="183895" y="91973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6427" y="2489783"/>
              <a:ext cx="486077" cy="2407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31513" y="2505964"/>
              <a:ext cx="437515" cy="187325"/>
            </a:xfrm>
            <a:custGeom>
              <a:avLst/>
              <a:gdLst/>
              <a:ahLst/>
              <a:cxnLst/>
              <a:rect l="l" t="t" r="r" b="b"/>
              <a:pathLst>
                <a:path w="437514" h="187325">
                  <a:moveTo>
                    <a:pt x="343903" y="0"/>
                  </a:moveTo>
                  <a:lnTo>
                    <a:pt x="343903" y="46786"/>
                  </a:lnTo>
                  <a:lnTo>
                    <a:pt x="0" y="46786"/>
                  </a:lnTo>
                  <a:lnTo>
                    <a:pt x="0" y="140347"/>
                  </a:lnTo>
                  <a:lnTo>
                    <a:pt x="343903" y="140347"/>
                  </a:lnTo>
                  <a:lnTo>
                    <a:pt x="343903" y="187134"/>
                  </a:lnTo>
                  <a:lnTo>
                    <a:pt x="437464" y="93573"/>
                  </a:lnTo>
                  <a:lnTo>
                    <a:pt x="343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1513" y="2505964"/>
              <a:ext cx="437515" cy="187325"/>
            </a:xfrm>
            <a:custGeom>
              <a:avLst/>
              <a:gdLst/>
              <a:ahLst/>
              <a:cxnLst/>
              <a:rect l="l" t="t" r="r" b="b"/>
              <a:pathLst>
                <a:path w="437514" h="187325">
                  <a:moveTo>
                    <a:pt x="343903" y="187134"/>
                  </a:moveTo>
                  <a:lnTo>
                    <a:pt x="343903" y="140347"/>
                  </a:lnTo>
                  <a:lnTo>
                    <a:pt x="0" y="140347"/>
                  </a:lnTo>
                  <a:lnTo>
                    <a:pt x="0" y="46786"/>
                  </a:lnTo>
                  <a:lnTo>
                    <a:pt x="343903" y="46786"/>
                  </a:lnTo>
                  <a:lnTo>
                    <a:pt x="343903" y="0"/>
                  </a:lnTo>
                  <a:lnTo>
                    <a:pt x="437464" y="93573"/>
                  </a:lnTo>
                  <a:lnTo>
                    <a:pt x="343903" y="18713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2551" y="2740075"/>
              <a:ext cx="654050" cy="1109980"/>
            </a:xfrm>
            <a:custGeom>
              <a:avLst/>
              <a:gdLst/>
              <a:ahLst/>
              <a:cxnLst/>
              <a:rect l="l" t="t" r="r" b="b"/>
              <a:pathLst>
                <a:path w="654050" h="1109979">
                  <a:moveTo>
                    <a:pt x="631825" y="50647"/>
                  </a:moveTo>
                  <a:lnTo>
                    <a:pt x="619671" y="40525"/>
                  </a:lnTo>
                  <a:lnTo>
                    <a:pt x="571055" y="0"/>
                  </a:lnTo>
                  <a:lnTo>
                    <a:pt x="571055" y="40525"/>
                  </a:lnTo>
                  <a:lnTo>
                    <a:pt x="0" y="40525"/>
                  </a:lnTo>
                  <a:lnTo>
                    <a:pt x="0" y="60769"/>
                  </a:lnTo>
                  <a:lnTo>
                    <a:pt x="571055" y="60769"/>
                  </a:lnTo>
                  <a:lnTo>
                    <a:pt x="571055" y="101295"/>
                  </a:lnTo>
                  <a:lnTo>
                    <a:pt x="619671" y="60769"/>
                  </a:lnTo>
                  <a:lnTo>
                    <a:pt x="631825" y="50647"/>
                  </a:lnTo>
                  <a:close/>
                </a:path>
                <a:path w="654050" h="1109979">
                  <a:moveTo>
                    <a:pt x="653859" y="1059256"/>
                  </a:moveTo>
                  <a:lnTo>
                    <a:pt x="641642" y="1049083"/>
                  </a:lnTo>
                  <a:lnTo>
                    <a:pt x="593090" y="1008608"/>
                  </a:lnTo>
                  <a:lnTo>
                    <a:pt x="593090" y="1049083"/>
                  </a:lnTo>
                  <a:lnTo>
                    <a:pt x="267347" y="1049083"/>
                  </a:lnTo>
                  <a:lnTo>
                    <a:pt x="267347" y="1069378"/>
                  </a:lnTo>
                  <a:lnTo>
                    <a:pt x="593090" y="1069378"/>
                  </a:lnTo>
                  <a:lnTo>
                    <a:pt x="593090" y="1109865"/>
                  </a:lnTo>
                  <a:lnTo>
                    <a:pt x="641705" y="1069378"/>
                  </a:lnTo>
                  <a:lnTo>
                    <a:pt x="653859" y="1059256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3400" y="2646126"/>
              <a:ext cx="1663700" cy="6685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5500" y="3282061"/>
              <a:ext cx="1181100" cy="1198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4533" y="2680144"/>
              <a:ext cx="1621828" cy="6019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04532" y="2680144"/>
              <a:ext cx="1622425" cy="601980"/>
            </a:xfrm>
            <a:custGeom>
              <a:avLst/>
              <a:gdLst/>
              <a:ahLst/>
              <a:cxnLst/>
              <a:rect l="l" t="t" r="r" b="b"/>
              <a:pathLst>
                <a:path w="1622425" h="601979">
                  <a:moveTo>
                    <a:pt x="0" y="0"/>
                  </a:moveTo>
                  <a:lnTo>
                    <a:pt x="1621828" y="0"/>
                  </a:lnTo>
                  <a:lnTo>
                    <a:pt x="1621828" y="601916"/>
                  </a:lnTo>
                  <a:lnTo>
                    <a:pt x="0" y="601916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10186" y="2695805"/>
            <a:ext cx="81153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Ana</a:t>
            </a:r>
            <a:r>
              <a:rPr sz="1700" spc="-10" dirty="0">
                <a:solidFill>
                  <a:srgbClr val="30859C"/>
                </a:solidFill>
                <a:latin typeface="Calibri"/>
                <a:cs typeface="Calibri"/>
              </a:rPr>
              <a:t>l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ytics  Sandbox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16614" y="3644900"/>
            <a:ext cx="6843395" cy="2514600"/>
            <a:chOff x="1716614" y="3644900"/>
            <a:chExt cx="6843395" cy="25146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614" y="4546635"/>
              <a:ext cx="420445" cy="3872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8800" y="3644900"/>
              <a:ext cx="1650780" cy="2514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2904" y="3654716"/>
              <a:ext cx="1603971" cy="2475661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2239943" y="6362700"/>
            <a:ext cx="6510655" cy="380365"/>
            <a:chOff x="2239943" y="6362700"/>
            <a:chExt cx="6510655" cy="38036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9943" y="6362700"/>
              <a:ext cx="6510356" cy="32908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3011" y="6658571"/>
              <a:ext cx="4861788" cy="842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5070" y="6376695"/>
              <a:ext cx="6463804" cy="28187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265070" y="6376695"/>
            <a:ext cx="6464300" cy="281940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1614170" algn="l"/>
                <a:tab pos="2920365" algn="l"/>
              </a:tabLst>
            </a:pPr>
            <a:r>
              <a:rPr sz="1250" spc="5" dirty="0">
                <a:latin typeface="Calibri"/>
                <a:cs typeface="Calibri"/>
              </a:rPr>
              <a:t>Metadata  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|  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Security	</a:t>
            </a:r>
            <a:r>
              <a:rPr sz="1250" spc="10" dirty="0">
                <a:latin typeface="Calibri"/>
                <a:cs typeface="Calibri"/>
              </a:rPr>
              <a:t>| </a:t>
            </a:r>
            <a:r>
              <a:rPr sz="1250" spc="29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Governance  </a:t>
            </a:r>
            <a:r>
              <a:rPr sz="1250" spc="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|	</a:t>
            </a:r>
            <a:r>
              <a:rPr sz="1250" spc="5" dirty="0">
                <a:latin typeface="Calibri"/>
                <a:cs typeface="Calibri"/>
              </a:rPr>
              <a:t>Information Management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32904" y="3654717"/>
            <a:ext cx="1604010" cy="247586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19710">
              <a:lnSpc>
                <a:spcPct val="100000"/>
              </a:lnSpc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Curated</a:t>
            </a:r>
            <a:r>
              <a:rPr sz="17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65962" y="4485074"/>
            <a:ext cx="1709420" cy="529590"/>
            <a:chOff x="2465962" y="4485074"/>
            <a:chExt cx="1709420" cy="529590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14600" y="4485074"/>
              <a:ext cx="1612890" cy="4933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5962" y="4521200"/>
              <a:ext cx="1709323" cy="4928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9708" y="4499673"/>
              <a:ext cx="1565122" cy="44717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539707" y="4499673"/>
            <a:ext cx="1565275" cy="44767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Transient/Temp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89071" y="3159734"/>
            <a:ext cx="2446020" cy="2428875"/>
            <a:chOff x="1689071" y="3159734"/>
            <a:chExt cx="2446020" cy="2428875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9071" y="3159734"/>
              <a:ext cx="399382" cy="3345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9151" y="5067300"/>
              <a:ext cx="1605630" cy="5207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4287" y="5079707"/>
              <a:ext cx="1557832" cy="44717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554287" y="5079707"/>
            <a:ext cx="1558290" cy="44767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Master</a:t>
            </a:r>
            <a:r>
              <a:rPr sz="17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622800" y="3864526"/>
            <a:ext cx="1736725" cy="756285"/>
            <a:chOff x="4622800" y="3864526"/>
            <a:chExt cx="1736725" cy="756285"/>
          </a:xfrm>
        </p:grpSpPr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22800" y="3930151"/>
              <a:ext cx="1736532" cy="5529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65043" y="3864526"/>
              <a:ext cx="1503556" cy="802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5043" y="4455070"/>
              <a:ext cx="1503556" cy="1652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47552" y="3944733"/>
              <a:ext cx="1689100" cy="51033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647552" y="3944734"/>
            <a:ext cx="1689100" cy="510540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905"/>
              </a:lnSpc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Standardized</a:t>
            </a:r>
            <a:endParaRPr sz="1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Raw</a:t>
            </a:r>
            <a:r>
              <a:rPr sz="17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864028" y="1971301"/>
            <a:ext cx="1708785" cy="530225"/>
            <a:chOff x="6864028" y="1971301"/>
            <a:chExt cx="1708785" cy="530225"/>
          </a:xfrm>
        </p:grpSpPr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64028" y="1971301"/>
              <a:ext cx="1708471" cy="4924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10399" y="2434679"/>
              <a:ext cx="1421993" cy="664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9153" y="1985911"/>
              <a:ext cx="1666379" cy="448767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889153" y="1985911"/>
            <a:ext cx="1666875" cy="44894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640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Archive</a:t>
            </a:r>
            <a:r>
              <a:rPr sz="17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22800" y="2362200"/>
            <a:ext cx="1727200" cy="520700"/>
            <a:chOff x="4622800" y="2362200"/>
            <a:chExt cx="1727200" cy="520700"/>
          </a:xfrm>
        </p:grpSpPr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22800" y="2362200"/>
              <a:ext cx="1727200" cy="5207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45964" y="2374747"/>
              <a:ext cx="1686623" cy="447179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645964" y="2374747"/>
            <a:ext cx="1687195" cy="44767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635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Staged</a:t>
            </a:r>
            <a:r>
              <a:rPr sz="17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057466" y="2054749"/>
            <a:ext cx="449608" cy="449608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545479" y="2463522"/>
            <a:ext cx="8373745" cy="3018155"/>
            <a:chOff x="1545479" y="2463522"/>
            <a:chExt cx="8373745" cy="3018155"/>
          </a:xfrm>
        </p:grpSpPr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45479" y="2463522"/>
              <a:ext cx="652823" cy="65282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36414" y="3563166"/>
              <a:ext cx="495784" cy="49578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042667" y="5237657"/>
              <a:ext cx="486409" cy="101600"/>
            </a:xfrm>
            <a:custGeom>
              <a:avLst/>
              <a:gdLst/>
              <a:ahLst/>
              <a:cxnLst/>
              <a:rect l="l" t="t" r="r" b="b"/>
              <a:pathLst>
                <a:path w="486410" h="101600">
                  <a:moveTo>
                    <a:pt x="425297" y="101257"/>
                  </a:moveTo>
                  <a:lnTo>
                    <a:pt x="425297" y="0"/>
                  </a:lnTo>
                  <a:lnTo>
                    <a:pt x="473876" y="40487"/>
                  </a:lnTo>
                  <a:lnTo>
                    <a:pt x="435470" y="40487"/>
                  </a:lnTo>
                  <a:lnTo>
                    <a:pt x="435470" y="60769"/>
                  </a:lnTo>
                  <a:lnTo>
                    <a:pt x="473913" y="60769"/>
                  </a:lnTo>
                  <a:lnTo>
                    <a:pt x="425297" y="101257"/>
                  </a:lnTo>
                  <a:close/>
                </a:path>
                <a:path w="486410" h="101600">
                  <a:moveTo>
                    <a:pt x="425297" y="60769"/>
                  </a:moveTo>
                  <a:lnTo>
                    <a:pt x="0" y="60769"/>
                  </a:lnTo>
                  <a:lnTo>
                    <a:pt x="0" y="40487"/>
                  </a:lnTo>
                  <a:lnTo>
                    <a:pt x="425297" y="40487"/>
                  </a:lnTo>
                  <a:lnTo>
                    <a:pt x="425297" y="60769"/>
                  </a:lnTo>
                  <a:close/>
                </a:path>
                <a:path w="486410" h="101600">
                  <a:moveTo>
                    <a:pt x="473913" y="60769"/>
                  </a:moveTo>
                  <a:lnTo>
                    <a:pt x="435470" y="60769"/>
                  </a:lnTo>
                  <a:lnTo>
                    <a:pt x="435470" y="40487"/>
                  </a:lnTo>
                  <a:lnTo>
                    <a:pt x="473876" y="40487"/>
                  </a:lnTo>
                  <a:lnTo>
                    <a:pt x="486067" y="50647"/>
                  </a:lnTo>
                  <a:lnTo>
                    <a:pt x="473913" y="6076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36057" y="5029458"/>
              <a:ext cx="452039" cy="45203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17769" y="3941472"/>
              <a:ext cx="486077" cy="24871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42879" y="3957688"/>
              <a:ext cx="437515" cy="194945"/>
            </a:xfrm>
            <a:custGeom>
              <a:avLst/>
              <a:gdLst/>
              <a:ahLst/>
              <a:cxnLst/>
              <a:rect l="l" t="t" r="r" b="b"/>
              <a:pathLst>
                <a:path w="437514" h="194945">
                  <a:moveTo>
                    <a:pt x="340271" y="0"/>
                  </a:moveTo>
                  <a:lnTo>
                    <a:pt x="340271" y="48615"/>
                  </a:lnTo>
                  <a:lnTo>
                    <a:pt x="0" y="48615"/>
                  </a:lnTo>
                  <a:lnTo>
                    <a:pt x="0" y="145795"/>
                  </a:lnTo>
                  <a:lnTo>
                    <a:pt x="340271" y="145795"/>
                  </a:lnTo>
                  <a:lnTo>
                    <a:pt x="340271" y="194424"/>
                  </a:lnTo>
                  <a:lnTo>
                    <a:pt x="437451" y="97231"/>
                  </a:lnTo>
                  <a:lnTo>
                    <a:pt x="34027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42879" y="3957688"/>
              <a:ext cx="437515" cy="194945"/>
            </a:xfrm>
            <a:custGeom>
              <a:avLst/>
              <a:gdLst/>
              <a:ahLst/>
              <a:cxnLst/>
              <a:rect l="l" t="t" r="r" b="b"/>
              <a:pathLst>
                <a:path w="437514" h="194945">
                  <a:moveTo>
                    <a:pt x="340271" y="194424"/>
                  </a:moveTo>
                  <a:lnTo>
                    <a:pt x="340271" y="145795"/>
                  </a:lnTo>
                  <a:lnTo>
                    <a:pt x="0" y="145795"/>
                  </a:lnTo>
                  <a:lnTo>
                    <a:pt x="0" y="48615"/>
                  </a:lnTo>
                  <a:lnTo>
                    <a:pt x="340271" y="48615"/>
                  </a:lnTo>
                  <a:lnTo>
                    <a:pt x="340271" y="0"/>
                  </a:lnTo>
                  <a:lnTo>
                    <a:pt x="437451" y="97231"/>
                  </a:lnTo>
                  <a:lnTo>
                    <a:pt x="340271" y="19442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26200" y="3962400"/>
              <a:ext cx="481587" cy="24075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446837" y="3977932"/>
              <a:ext cx="437515" cy="187325"/>
            </a:xfrm>
            <a:custGeom>
              <a:avLst/>
              <a:gdLst/>
              <a:ahLst/>
              <a:cxnLst/>
              <a:rect l="l" t="t" r="r" b="b"/>
              <a:pathLst>
                <a:path w="437515" h="187325">
                  <a:moveTo>
                    <a:pt x="343890" y="0"/>
                  </a:moveTo>
                  <a:lnTo>
                    <a:pt x="343890" y="46774"/>
                  </a:lnTo>
                  <a:lnTo>
                    <a:pt x="0" y="46774"/>
                  </a:lnTo>
                  <a:lnTo>
                    <a:pt x="0" y="140335"/>
                  </a:lnTo>
                  <a:lnTo>
                    <a:pt x="343890" y="140335"/>
                  </a:lnTo>
                  <a:lnTo>
                    <a:pt x="343890" y="187121"/>
                  </a:lnTo>
                  <a:lnTo>
                    <a:pt x="437451" y="93560"/>
                  </a:lnTo>
                  <a:lnTo>
                    <a:pt x="3438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46837" y="3977932"/>
              <a:ext cx="437515" cy="187325"/>
            </a:xfrm>
            <a:custGeom>
              <a:avLst/>
              <a:gdLst/>
              <a:ahLst/>
              <a:cxnLst/>
              <a:rect l="l" t="t" r="r" b="b"/>
              <a:pathLst>
                <a:path w="437515" h="187325">
                  <a:moveTo>
                    <a:pt x="343890" y="187121"/>
                  </a:moveTo>
                  <a:lnTo>
                    <a:pt x="343890" y="140335"/>
                  </a:lnTo>
                  <a:lnTo>
                    <a:pt x="0" y="140335"/>
                  </a:lnTo>
                  <a:lnTo>
                    <a:pt x="0" y="46774"/>
                  </a:lnTo>
                  <a:lnTo>
                    <a:pt x="343890" y="46774"/>
                  </a:lnTo>
                  <a:lnTo>
                    <a:pt x="343890" y="0"/>
                  </a:lnTo>
                  <a:lnTo>
                    <a:pt x="437451" y="93560"/>
                  </a:lnTo>
                  <a:lnTo>
                    <a:pt x="343890" y="18712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75534" y="2476499"/>
              <a:ext cx="3543165" cy="2413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400647" y="2487358"/>
              <a:ext cx="3500120" cy="194945"/>
            </a:xfrm>
            <a:custGeom>
              <a:avLst/>
              <a:gdLst/>
              <a:ahLst/>
              <a:cxnLst/>
              <a:rect l="l" t="t" r="r" b="b"/>
              <a:pathLst>
                <a:path w="3500120" h="194944">
                  <a:moveTo>
                    <a:pt x="3402457" y="0"/>
                  </a:moveTo>
                  <a:lnTo>
                    <a:pt x="3402457" y="48577"/>
                  </a:lnTo>
                  <a:lnTo>
                    <a:pt x="0" y="48577"/>
                  </a:lnTo>
                  <a:lnTo>
                    <a:pt x="0" y="145808"/>
                  </a:lnTo>
                  <a:lnTo>
                    <a:pt x="3402457" y="145808"/>
                  </a:lnTo>
                  <a:lnTo>
                    <a:pt x="3402457" y="194424"/>
                  </a:lnTo>
                  <a:lnTo>
                    <a:pt x="3499650" y="97193"/>
                  </a:lnTo>
                  <a:lnTo>
                    <a:pt x="340245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00647" y="2487358"/>
              <a:ext cx="3500120" cy="194945"/>
            </a:xfrm>
            <a:custGeom>
              <a:avLst/>
              <a:gdLst/>
              <a:ahLst/>
              <a:cxnLst/>
              <a:rect l="l" t="t" r="r" b="b"/>
              <a:pathLst>
                <a:path w="3500120" h="194944">
                  <a:moveTo>
                    <a:pt x="3402457" y="194424"/>
                  </a:moveTo>
                  <a:lnTo>
                    <a:pt x="3402457" y="145808"/>
                  </a:lnTo>
                  <a:lnTo>
                    <a:pt x="0" y="145808"/>
                  </a:lnTo>
                  <a:lnTo>
                    <a:pt x="0" y="48577"/>
                  </a:lnTo>
                  <a:lnTo>
                    <a:pt x="3402457" y="48577"/>
                  </a:lnTo>
                  <a:lnTo>
                    <a:pt x="3402457" y="0"/>
                  </a:lnTo>
                  <a:lnTo>
                    <a:pt x="3499650" y="97193"/>
                  </a:lnTo>
                  <a:lnTo>
                    <a:pt x="3402457" y="19442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76699" y="3060907"/>
              <a:ext cx="2814872" cy="24109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097540" y="3077121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6969" y="0"/>
                  </a:moveTo>
                  <a:lnTo>
                    <a:pt x="2676969" y="46786"/>
                  </a:lnTo>
                  <a:lnTo>
                    <a:pt x="0" y="46786"/>
                  </a:lnTo>
                  <a:lnTo>
                    <a:pt x="0" y="140347"/>
                  </a:lnTo>
                  <a:lnTo>
                    <a:pt x="2676969" y="140347"/>
                  </a:lnTo>
                  <a:lnTo>
                    <a:pt x="2676969" y="187121"/>
                  </a:lnTo>
                  <a:lnTo>
                    <a:pt x="2770530" y="93560"/>
                  </a:lnTo>
                  <a:lnTo>
                    <a:pt x="26769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097540" y="3077121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6969" y="187121"/>
                  </a:moveTo>
                  <a:lnTo>
                    <a:pt x="2676969" y="140347"/>
                  </a:lnTo>
                  <a:lnTo>
                    <a:pt x="0" y="140347"/>
                  </a:lnTo>
                  <a:lnTo>
                    <a:pt x="0" y="46786"/>
                  </a:lnTo>
                  <a:lnTo>
                    <a:pt x="2676969" y="46786"/>
                  </a:lnTo>
                  <a:lnTo>
                    <a:pt x="2676969" y="0"/>
                  </a:lnTo>
                  <a:lnTo>
                    <a:pt x="2770530" y="93560"/>
                  </a:lnTo>
                  <a:lnTo>
                    <a:pt x="2676969" y="18712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969089" y="2537834"/>
            <a:ext cx="699135" cy="349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05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Warehouse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737727" y="3282294"/>
            <a:ext cx="1217295" cy="350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rgbClr val="313D4F"/>
                </a:solidFill>
                <a:latin typeface="Segoe UI"/>
                <a:cs typeface="Segoe UI"/>
              </a:rPr>
              <a:t>Exploratory</a:t>
            </a:r>
            <a:r>
              <a:rPr sz="1050" spc="-5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313D4F"/>
                </a:solidFill>
                <a:latin typeface="Segoe UI"/>
                <a:cs typeface="Segoe UI"/>
              </a:rPr>
              <a:t>Analysis</a:t>
            </a:r>
            <a:endParaRPr sz="105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1050" spc="10" dirty="0">
                <a:solidFill>
                  <a:srgbClr val="313D4F"/>
                </a:solidFill>
                <a:latin typeface="Segoe UI"/>
                <a:cs typeface="Segoe UI"/>
              </a:rPr>
              <a:t>&amp; </a:t>
            </a:r>
            <a:r>
              <a:rPr sz="1050" dirty="0">
                <a:solidFill>
                  <a:srgbClr val="313D4F"/>
                </a:solidFill>
                <a:latin typeface="Segoe UI"/>
                <a:cs typeface="Segoe UI"/>
              </a:rPr>
              <a:t>Data</a:t>
            </a:r>
            <a:r>
              <a:rPr sz="1050" spc="-35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313D4F"/>
                </a:solidFill>
                <a:latin typeface="Segoe UI"/>
                <a:cs typeface="Segoe UI"/>
              </a:rPr>
              <a:t>Science</a:t>
            </a:r>
            <a:endParaRPr sz="1050">
              <a:latin typeface="Segoe UI"/>
              <a:cs typeface="Segoe U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030251" y="2679341"/>
            <a:ext cx="623781" cy="623781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9009586" y="6057096"/>
            <a:ext cx="697865" cy="349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" marR="5080" indent="-40640">
              <a:lnSpc>
                <a:spcPct val="101299"/>
              </a:lnSpc>
              <a:spcBef>
                <a:spcPts val="95"/>
              </a:spcBef>
            </a:pPr>
            <a:r>
              <a:rPr sz="1050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050" spc="-75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050" spc="1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050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501900" y="2082800"/>
            <a:ext cx="7416800" cy="4076700"/>
            <a:chOff x="2501900" y="2082800"/>
            <a:chExt cx="7416800" cy="4076700"/>
          </a:xfrm>
        </p:grpSpPr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43667" y="5577090"/>
              <a:ext cx="507126" cy="5071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61200" y="2082800"/>
              <a:ext cx="1357499" cy="24090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587130" y="2092820"/>
              <a:ext cx="1312545" cy="193040"/>
            </a:xfrm>
            <a:custGeom>
              <a:avLst/>
              <a:gdLst/>
              <a:ahLst/>
              <a:cxnLst/>
              <a:rect l="l" t="t" r="r" b="b"/>
              <a:pathLst>
                <a:path w="1312545" h="193039">
                  <a:moveTo>
                    <a:pt x="96392" y="0"/>
                  </a:moveTo>
                  <a:lnTo>
                    <a:pt x="0" y="96393"/>
                  </a:lnTo>
                  <a:lnTo>
                    <a:pt x="96392" y="192836"/>
                  </a:lnTo>
                  <a:lnTo>
                    <a:pt x="96392" y="144614"/>
                  </a:lnTo>
                  <a:lnTo>
                    <a:pt x="1312367" y="144614"/>
                  </a:lnTo>
                  <a:lnTo>
                    <a:pt x="1312367" y="48221"/>
                  </a:lnTo>
                  <a:lnTo>
                    <a:pt x="96392" y="48221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87130" y="2092820"/>
              <a:ext cx="1312545" cy="193040"/>
            </a:xfrm>
            <a:custGeom>
              <a:avLst/>
              <a:gdLst/>
              <a:ahLst/>
              <a:cxnLst/>
              <a:rect l="l" t="t" r="r" b="b"/>
              <a:pathLst>
                <a:path w="1312545" h="193039">
                  <a:moveTo>
                    <a:pt x="96392" y="0"/>
                  </a:moveTo>
                  <a:lnTo>
                    <a:pt x="96392" y="48221"/>
                  </a:lnTo>
                  <a:lnTo>
                    <a:pt x="1312367" y="48221"/>
                  </a:lnTo>
                  <a:lnTo>
                    <a:pt x="1312367" y="144614"/>
                  </a:lnTo>
                  <a:lnTo>
                    <a:pt x="96392" y="144614"/>
                  </a:lnTo>
                  <a:lnTo>
                    <a:pt x="96392" y="192836"/>
                  </a:lnTo>
                  <a:lnTo>
                    <a:pt x="0" y="96393"/>
                  </a:lnTo>
                  <a:lnTo>
                    <a:pt x="96392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20199" y="5156652"/>
              <a:ext cx="2814000" cy="24084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145305" y="5172862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7020" y="0"/>
                  </a:moveTo>
                  <a:lnTo>
                    <a:pt x="2677020" y="46786"/>
                  </a:lnTo>
                  <a:lnTo>
                    <a:pt x="0" y="46786"/>
                  </a:lnTo>
                  <a:lnTo>
                    <a:pt x="0" y="140347"/>
                  </a:lnTo>
                  <a:lnTo>
                    <a:pt x="2677020" y="140347"/>
                  </a:lnTo>
                  <a:lnTo>
                    <a:pt x="2677020" y="187134"/>
                  </a:lnTo>
                  <a:lnTo>
                    <a:pt x="2770593" y="93573"/>
                  </a:lnTo>
                  <a:lnTo>
                    <a:pt x="26770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145305" y="5172862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7020" y="187134"/>
                  </a:moveTo>
                  <a:lnTo>
                    <a:pt x="2677020" y="140347"/>
                  </a:lnTo>
                  <a:lnTo>
                    <a:pt x="0" y="140347"/>
                  </a:lnTo>
                  <a:lnTo>
                    <a:pt x="0" y="46786"/>
                  </a:lnTo>
                  <a:lnTo>
                    <a:pt x="2677020" y="46786"/>
                  </a:lnTo>
                  <a:lnTo>
                    <a:pt x="2677020" y="0"/>
                  </a:lnTo>
                  <a:lnTo>
                    <a:pt x="2770593" y="93573"/>
                  </a:lnTo>
                  <a:lnTo>
                    <a:pt x="2677020" y="18713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49049" y="2882900"/>
              <a:ext cx="429362" cy="23632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74189" y="2894012"/>
              <a:ext cx="381000" cy="187325"/>
            </a:xfrm>
            <a:custGeom>
              <a:avLst/>
              <a:gdLst/>
              <a:ahLst/>
              <a:cxnLst/>
              <a:rect l="l" t="t" r="r" b="b"/>
              <a:pathLst>
                <a:path w="381000" h="187325">
                  <a:moveTo>
                    <a:pt x="287134" y="0"/>
                  </a:moveTo>
                  <a:lnTo>
                    <a:pt x="287134" y="46786"/>
                  </a:lnTo>
                  <a:lnTo>
                    <a:pt x="0" y="46786"/>
                  </a:lnTo>
                  <a:lnTo>
                    <a:pt x="0" y="140347"/>
                  </a:lnTo>
                  <a:lnTo>
                    <a:pt x="287134" y="140347"/>
                  </a:lnTo>
                  <a:lnTo>
                    <a:pt x="287134" y="187121"/>
                  </a:lnTo>
                  <a:lnTo>
                    <a:pt x="380695" y="93560"/>
                  </a:lnTo>
                  <a:lnTo>
                    <a:pt x="28713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574189" y="2894012"/>
              <a:ext cx="381000" cy="187325"/>
            </a:xfrm>
            <a:custGeom>
              <a:avLst/>
              <a:gdLst/>
              <a:ahLst/>
              <a:cxnLst/>
              <a:rect l="l" t="t" r="r" b="b"/>
              <a:pathLst>
                <a:path w="381000" h="187325">
                  <a:moveTo>
                    <a:pt x="287134" y="187121"/>
                  </a:moveTo>
                  <a:lnTo>
                    <a:pt x="287134" y="140347"/>
                  </a:lnTo>
                  <a:lnTo>
                    <a:pt x="0" y="140347"/>
                  </a:lnTo>
                  <a:lnTo>
                    <a:pt x="0" y="46786"/>
                  </a:lnTo>
                  <a:lnTo>
                    <a:pt x="287134" y="46786"/>
                  </a:lnTo>
                  <a:lnTo>
                    <a:pt x="287134" y="0"/>
                  </a:lnTo>
                  <a:lnTo>
                    <a:pt x="380695" y="93560"/>
                  </a:lnTo>
                  <a:lnTo>
                    <a:pt x="287134" y="18712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95554" y="3314700"/>
              <a:ext cx="238191" cy="3302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623924" y="3322586"/>
              <a:ext cx="184150" cy="292100"/>
            </a:xfrm>
            <a:custGeom>
              <a:avLst/>
              <a:gdLst/>
              <a:ahLst/>
              <a:cxnLst/>
              <a:rect l="l" t="t" r="r" b="b"/>
              <a:pathLst>
                <a:path w="184150" h="292100">
                  <a:moveTo>
                    <a:pt x="137909" y="91922"/>
                  </a:moveTo>
                  <a:lnTo>
                    <a:pt x="45935" y="91922"/>
                  </a:lnTo>
                  <a:lnTo>
                    <a:pt x="45935" y="291604"/>
                  </a:lnTo>
                  <a:lnTo>
                    <a:pt x="137909" y="291604"/>
                  </a:lnTo>
                  <a:lnTo>
                    <a:pt x="137909" y="91922"/>
                  </a:lnTo>
                  <a:close/>
                </a:path>
                <a:path w="184150" h="292100">
                  <a:moveTo>
                    <a:pt x="91922" y="0"/>
                  </a:moveTo>
                  <a:lnTo>
                    <a:pt x="0" y="91922"/>
                  </a:lnTo>
                  <a:lnTo>
                    <a:pt x="183896" y="91922"/>
                  </a:lnTo>
                  <a:lnTo>
                    <a:pt x="91922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23924" y="3322586"/>
              <a:ext cx="184150" cy="292100"/>
            </a:xfrm>
            <a:custGeom>
              <a:avLst/>
              <a:gdLst/>
              <a:ahLst/>
              <a:cxnLst/>
              <a:rect l="l" t="t" r="r" b="b"/>
              <a:pathLst>
                <a:path w="184150" h="292100">
                  <a:moveTo>
                    <a:pt x="183896" y="91922"/>
                  </a:moveTo>
                  <a:lnTo>
                    <a:pt x="137909" y="91922"/>
                  </a:lnTo>
                  <a:lnTo>
                    <a:pt x="137909" y="291604"/>
                  </a:lnTo>
                  <a:lnTo>
                    <a:pt x="45935" y="291604"/>
                  </a:lnTo>
                  <a:lnTo>
                    <a:pt x="45935" y="91922"/>
                  </a:lnTo>
                  <a:lnTo>
                    <a:pt x="0" y="91922"/>
                  </a:lnTo>
                  <a:lnTo>
                    <a:pt x="91922" y="0"/>
                  </a:lnTo>
                  <a:lnTo>
                    <a:pt x="183896" y="91922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14800" y="3670917"/>
              <a:ext cx="2817277" cy="24068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138015" y="3687114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7020" y="0"/>
                  </a:moveTo>
                  <a:lnTo>
                    <a:pt x="2677020" y="46786"/>
                  </a:lnTo>
                  <a:lnTo>
                    <a:pt x="0" y="46786"/>
                  </a:lnTo>
                  <a:lnTo>
                    <a:pt x="0" y="140347"/>
                  </a:lnTo>
                  <a:lnTo>
                    <a:pt x="2677020" y="140347"/>
                  </a:lnTo>
                  <a:lnTo>
                    <a:pt x="2677020" y="187134"/>
                  </a:lnTo>
                  <a:lnTo>
                    <a:pt x="2770581" y="93560"/>
                  </a:lnTo>
                  <a:lnTo>
                    <a:pt x="26770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138015" y="3687114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7020" y="187134"/>
                  </a:moveTo>
                  <a:lnTo>
                    <a:pt x="2677020" y="140347"/>
                  </a:lnTo>
                  <a:lnTo>
                    <a:pt x="0" y="140347"/>
                  </a:lnTo>
                  <a:lnTo>
                    <a:pt x="0" y="46786"/>
                  </a:lnTo>
                  <a:lnTo>
                    <a:pt x="2677020" y="46786"/>
                  </a:lnTo>
                  <a:lnTo>
                    <a:pt x="2677020" y="0"/>
                  </a:lnTo>
                  <a:lnTo>
                    <a:pt x="2770581" y="93560"/>
                  </a:lnTo>
                  <a:lnTo>
                    <a:pt x="2677020" y="18713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40000" y="5638800"/>
              <a:ext cx="1600200" cy="4907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501900" y="5667822"/>
              <a:ext cx="1676400" cy="49167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61577" y="5649162"/>
              <a:ext cx="1557832" cy="447179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2561577" y="5649163"/>
            <a:ext cx="1558290" cy="447675"/>
          </a:xfrm>
          <a:prstGeom prst="rect">
            <a:avLst/>
          </a:prstGeom>
          <a:ln w="486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40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User Drop</a:t>
            </a:r>
            <a:r>
              <a:rPr sz="1700" spc="-3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Zone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808156" y="5413870"/>
            <a:ext cx="5135880" cy="579120"/>
            <a:chOff x="1808156" y="5413870"/>
            <a:chExt cx="5135880" cy="579120"/>
          </a:xfrm>
        </p:grpSpPr>
        <p:sp>
          <p:nvSpPr>
            <p:cNvPr id="104" name="object 104"/>
            <p:cNvSpPr/>
            <p:nvPr/>
          </p:nvSpPr>
          <p:spPr>
            <a:xfrm>
              <a:off x="2075903" y="5413870"/>
              <a:ext cx="486409" cy="510540"/>
            </a:xfrm>
            <a:custGeom>
              <a:avLst/>
              <a:gdLst/>
              <a:ahLst/>
              <a:cxnLst/>
              <a:rect l="l" t="t" r="r" b="b"/>
              <a:pathLst>
                <a:path w="486410" h="510539">
                  <a:moveTo>
                    <a:pt x="486067" y="459333"/>
                  </a:moveTo>
                  <a:lnTo>
                    <a:pt x="473849" y="449160"/>
                  </a:lnTo>
                  <a:lnTo>
                    <a:pt x="425297" y="408686"/>
                  </a:lnTo>
                  <a:lnTo>
                    <a:pt x="425297" y="449160"/>
                  </a:lnTo>
                  <a:lnTo>
                    <a:pt x="36791" y="449160"/>
                  </a:lnTo>
                  <a:lnTo>
                    <a:pt x="416102" y="50977"/>
                  </a:lnTo>
                  <a:lnTo>
                    <a:pt x="445389" y="78879"/>
                  </a:lnTo>
                  <a:lnTo>
                    <a:pt x="448691" y="29667"/>
                  </a:lnTo>
                  <a:lnTo>
                    <a:pt x="450697" y="0"/>
                  </a:lnTo>
                  <a:lnTo>
                    <a:pt x="372122" y="9029"/>
                  </a:lnTo>
                  <a:lnTo>
                    <a:pt x="401447" y="36995"/>
                  </a:lnTo>
                  <a:lnTo>
                    <a:pt x="8763" y="449160"/>
                  </a:lnTo>
                  <a:lnTo>
                    <a:pt x="0" y="449160"/>
                  </a:lnTo>
                  <a:lnTo>
                    <a:pt x="0" y="469455"/>
                  </a:lnTo>
                  <a:lnTo>
                    <a:pt x="425297" y="469455"/>
                  </a:lnTo>
                  <a:lnTo>
                    <a:pt x="425297" y="509930"/>
                  </a:lnTo>
                  <a:lnTo>
                    <a:pt x="473900" y="469455"/>
                  </a:lnTo>
                  <a:lnTo>
                    <a:pt x="486067" y="45933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08156" y="5593292"/>
              <a:ext cx="362117" cy="39128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27500" y="5753100"/>
              <a:ext cx="2815919" cy="23957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149381" y="5767489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6969" y="0"/>
                  </a:moveTo>
                  <a:lnTo>
                    <a:pt x="2676969" y="46774"/>
                  </a:lnTo>
                  <a:lnTo>
                    <a:pt x="0" y="46774"/>
                  </a:lnTo>
                  <a:lnTo>
                    <a:pt x="0" y="140347"/>
                  </a:lnTo>
                  <a:lnTo>
                    <a:pt x="2676969" y="140347"/>
                  </a:lnTo>
                  <a:lnTo>
                    <a:pt x="2676969" y="187121"/>
                  </a:lnTo>
                  <a:lnTo>
                    <a:pt x="2770530" y="93560"/>
                  </a:lnTo>
                  <a:lnTo>
                    <a:pt x="26769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49381" y="5767489"/>
              <a:ext cx="2771140" cy="187325"/>
            </a:xfrm>
            <a:custGeom>
              <a:avLst/>
              <a:gdLst/>
              <a:ahLst/>
              <a:cxnLst/>
              <a:rect l="l" t="t" r="r" b="b"/>
              <a:pathLst>
                <a:path w="2771140" h="187325">
                  <a:moveTo>
                    <a:pt x="2676969" y="187121"/>
                  </a:moveTo>
                  <a:lnTo>
                    <a:pt x="2676969" y="140347"/>
                  </a:lnTo>
                  <a:lnTo>
                    <a:pt x="0" y="140347"/>
                  </a:lnTo>
                  <a:lnTo>
                    <a:pt x="0" y="46774"/>
                  </a:lnTo>
                  <a:lnTo>
                    <a:pt x="2676969" y="46774"/>
                  </a:lnTo>
                  <a:lnTo>
                    <a:pt x="2676969" y="0"/>
                  </a:lnTo>
                  <a:lnTo>
                    <a:pt x="2770530" y="93560"/>
                  </a:lnTo>
                  <a:lnTo>
                    <a:pt x="2676969" y="18712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8872678" y="5158527"/>
            <a:ext cx="972185" cy="3492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marR="5080" indent="-93345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Operational</a:t>
            </a:r>
            <a:r>
              <a:rPr sz="1050" spc="-10" dirty="0">
                <a:solidFill>
                  <a:srgbClr val="404040"/>
                </a:solidFill>
                <a:latin typeface="Segoe UI"/>
                <a:cs typeface="Segoe UI"/>
              </a:rPr>
              <a:t>i</a:t>
            </a: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zed  Data</a:t>
            </a:r>
            <a:r>
              <a:rPr sz="105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404040"/>
                </a:solidFill>
                <a:latin typeface="Segoe UI"/>
                <a:cs typeface="Segoe UI"/>
              </a:rPr>
              <a:t>Science</a:t>
            </a:r>
            <a:endParaRPr sz="1050">
              <a:latin typeface="Segoe UI"/>
              <a:cs typeface="Segoe UI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124224" y="4564457"/>
            <a:ext cx="565454" cy="565454"/>
          </a:xfrm>
          <a:prstGeom prst="rect">
            <a:avLst/>
          </a:prstGeom>
        </p:spPr>
      </p:pic>
      <p:sp>
        <p:nvSpPr>
          <p:cNvPr id="111" name="object 111"/>
          <p:cNvSpPr txBox="1"/>
          <p:nvPr/>
        </p:nvSpPr>
        <p:spPr>
          <a:xfrm>
            <a:off x="8850197" y="4306970"/>
            <a:ext cx="109537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3A3838"/>
                </a:solidFill>
                <a:latin typeface="Segoe UI"/>
                <a:cs typeface="Segoe UI"/>
              </a:rPr>
              <a:t>Big Data</a:t>
            </a:r>
            <a:r>
              <a:rPr sz="1050" spc="-50" dirty="0">
                <a:solidFill>
                  <a:srgbClr val="3A3838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3A3838"/>
                </a:solidFill>
                <a:latin typeface="Segoe UI"/>
                <a:cs typeface="Segoe UI"/>
              </a:rPr>
              <a:t>Analytics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559800" y="2984751"/>
            <a:ext cx="1866900" cy="3098800"/>
            <a:chOff x="8559800" y="2984751"/>
            <a:chExt cx="1866900" cy="3098800"/>
          </a:xfrm>
        </p:grpSpPr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120174" y="3798907"/>
              <a:ext cx="550872" cy="55006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559800" y="3992523"/>
              <a:ext cx="419100" cy="236576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579840" y="4008729"/>
              <a:ext cx="381000" cy="186690"/>
            </a:xfrm>
            <a:custGeom>
              <a:avLst/>
              <a:gdLst/>
              <a:ahLst/>
              <a:cxnLst/>
              <a:rect l="l" t="t" r="r" b="b"/>
              <a:pathLst>
                <a:path w="381000" h="186689">
                  <a:moveTo>
                    <a:pt x="287591" y="0"/>
                  </a:moveTo>
                  <a:lnTo>
                    <a:pt x="287591" y="46583"/>
                  </a:lnTo>
                  <a:lnTo>
                    <a:pt x="0" y="46583"/>
                  </a:lnTo>
                  <a:lnTo>
                    <a:pt x="0" y="139750"/>
                  </a:lnTo>
                  <a:lnTo>
                    <a:pt x="287591" y="139750"/>
                  </a:lnTo>
                  <a:lnTo>
                    <a:pt x="287591" y="186334"/>
                  </a:lnTo>
                  <a:lnTo>
                    <a:pt x="380758" y="93167"/>
                  </a:lnTo>
                  <a:lnTo>
                    <a:pt x="28759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79840" y="4008729"/>
              <a:ext cx="381000" cy="186690"/>
            </a:xfrm>
            <a:custGeom>
              <a:avLst/>
              <a:gdLst/>
              <a:ahLst/>
              <a:cxnLst/>
              <a:rect l="l" t="t" r="r" b="b"/>
              <a:pathLst>
                <a:path w="381000" h="186689">
                  <a:moveTo>
                    <a:pt x="287591" y="186334"/>
                  </a:moveTo>
                  <a:lnTo>
                    <a:pt x="287591" y="139750"/>
                  </a:lnTo>
                  <a:lnTo>
                    <a:pt x="0" y="139750"/>
                  </a:lnTo>
                  <a:lnTo>
                    <a:pt x="0" y="46583"/>
                  </a:lnTo>
                  <a:lnTo>
                    <a:pt x="287591" y="46583"/>
                  </a:lnTo>
                  <a:lnTo>
                    <a:pt x="287591" y="0"/>
                  </a:lnTo>
                  <a:lnTo>
                    <a:pt x="380758" y="93167"/>
                  </a:lnTo>
                  <a:lnTo>
                    <a:pt x="287591" y="186334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559800" y="4869057"/>
              <a:ext cx="426706" cy="23634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581428" y="4885283"/>
              <a:ext cx="381635" cy="186690"/>
            </a:xfrm>
            <a:custGeom>
              <a:avLst/>
              <a:gdLst/>
              <a:ahLst/>
              <a:cxnLst/>
              <a:rect l="l" t="t" r="r" b="b"/>
              <a:pathLst>
                <a:path w="381634" h="186689">
                  <a:moveTo>
                    <a:pt x="288429" y="0"/>
                  </a:moveTo>
                  <a:lnTo>
                    <a:pt x="288429" y="46532"/>
                  </a:lnTo>
                  <a:lnTo>
                    <a:pt x="0" y="46532"/>
                  </a:lnTo>
                  <a:lnTo>
                    <a:pt x="0" y="139700"/>
                  </a:lnTo>
                  <a:lnTo>
                    <a:pt x="288429" y="139700"/>
                  </a:lnTo>
                  <a:lnTo>
                    <a:pt x="288429" y="186283"/>
                  </a:lnTo>
                  <a:lnTo>
                    <a:pt x="381596" y="93116"/>
                  </a:lnTo>
                  <a:lnTo>
                    <a:pt x="28842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581428" y="4885283"/>
              <a:ext cx="381635" cy="186690"/>
            </a:xfrm>
            <a:custGeom>
              <a:avLst/>
              <a:gdLst/>
              <a:ahLst/>
              <a:cxnLst/>
              <a:rect l="l" t="t" r="r" b="b"/>
              <a:pathLst>
                <a:path w="381634" h="186689">
                  <a:moveTo>
                    <a:pt x="288429" y="186283"/>
                  </a:moveTo>
                  <a:lnTo>
                    <a:pt x="288429" y="139700"/>
                  </a:lnTo>
                  <a:lnTo>
                    <a:pt x="0" y="139700"/>
                  </a:lnTo>
                  <a:lnTo>
                    <a:pt x="0" y="46532"/>
                  </a:lnTo>
                  <a:lnTo>
                    <a:pt x="288429" y="46532"/>
                  </a:lnTo>
                  <a:lnTo>
                    <a:pt x="288429" y="0"/>
                  </a:lnTo>
                  <a:lnTo>
                    <a:pt x="381596" y="93116"/>
                  </a:lnTo>
                  <a:lnTo>
                    <a:pt x="288429" y="186283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563631" y="5795819"/>
              <a:ext cx="427968" cy="23668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588717" y="5812040"/>
              <a:ext cx="381635" cy="186690"/>
            </a:xfrm>
            <a:custGeom>
              <a:avLst/>
              <a:gdLst/>
              <a:ahLst/>
              <a:cxnLst/>
              <a:rect l="l" t="t" r="r" b="b"/>
              <a:pathLst>
                <a:path w="381634" h="186689">
                  <a:moveTo>
                    <a:pt x="288429" y="0"/>
                  </a:moveTo>
                  <a:lnTo>
                    <a:pt x="288429" y="46583"/>
                  </a:lnTo>
                  <a:lnTo>
                    <a:pt x="0" y="46583"/>
                  </a:lnTo>
                  <a:lnTo>
                    <a:pt x="0" y="139750"/>
                  </a:lnTo>
                  <a:lnTo>
                    <a:pt x="288429" y="139750"/>
                  </a:lnTo>
                  <a:lnTo>
                    <a:pt x="288429" y="186321"/>
                  </a:lnTo>
                  <a:lnTo>
                    <a:pt x="381596" y="93167"/>
                  </a:lnTo>
                  <a:lnTo>
                    <a:pt x="28842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588717" y="5812040"/>
              <a:ext cx="381635" cy="186690"/>
            </a:xfrm>
            <a:custGeom>
              <a:avLst/>
              <a:gdLst/>
              <a:ahLst/>
              <a:cxnLst/>
              <a:rect l="l" t="t" r="r" b="b"/>
              <a:pathLst>
                <a:path w="381634" h="186689">
                  <a:moveTo>
                    <a:pt x="288429" y="186321"/>
                  </a:moveTo>
                  <a:lnTo>
                    <a:pt x="288429" y="139750"/>
                  </a:lnTo>
                  <a:lnTo>
                    <a:pt x="0" y="139750"/>
                  </a:lnTo>
                  <a:lnTo>
                    <a:pt x="0" y="46583"/>
                  </a:lnTo>
                  <a:lnTo>
                    <a:pt x="288429" y="46583"/>
                  </a:lnTo>
                  <a:lnTo>
                    <a:pt x="288429" y="0"/>
                  </a:lnTo>
                  <a:lnTo>
                    <a:pt x="381596" y="93167"/>
                  </a:lnTo>
                  <a:lnTo>
                    <a:pt x="288429" y="18632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817100" y="3954434"/>
              <a:ext cx="581428" cy="24871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9841166" y="3970629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31" y="0"/>
                  </a:moveTo>
                  <a:lnTo>
                    <a:pt x="0" y="97243"/>
                  </a:lnTo>
                  <a:lnTo>
                    <a:pt x="97231" y="194424"/>
                  </a:lnTo>
                  <a:lnTo>
                    <a:pt x="97231" y="145859"/>
                  </a:lnTo>
                  <a:lnTo>
                    <a:pt x="534682" y="145859"/>
                  </a:lnTo>
                  <a:lnTo>
                    <a:pt x="534682" y="48628"/>
                  </a:lnTo>
                  <a:lnTo>
                    <a:pt x="97231" y="48628"/>
                  </a:lnTo>
                  <a:lnTo>
                    <a:pt x="9723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841166" y="3970629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31" y="0"/>
                  </a:moveTo>
                  <a:lnTo>
                    <a:pt x="97231" y="48628"/>
                  </a:lnTo>
                  <a:lnTo>
                    <a:pt x="534682" y="48628"/>
                  </a:lnTo>
                  <a:lnTo>
                    <a:pt x="534682" y="145859"/>
                  </a:lnTo>
                  <a:lnTo>
                    <a:pt x="97231" y="145859"/>
                  </a:lnTo>
                  <a:lnTo>
                    <a:pt x="97231" y="194424"/>
                  </a:lnTo>
                  <a:lnTo>
                    <a:pt x="0" y="97243"/>
                  </a:lnTo>
                  <a:lnTo>
                    <a:pt x="97231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834687" y="4838700"/>
              <a:ext cx="579312" cy="24827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9860610" y="4854473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31" y="0"/>
                  </a:moveTo>
                  <a:lnTo>
                    <a:pt x="0" y="97231"/>
                  </a:lnTo>
                  <a:lnTo>
                    <a:pt x="97231" y="194424"/>
                  </a:lnTo>
                  <a:lnTo>
                    <a:pt x="97231" y="145808"/>
                  </a:lnTo>
                  <a:lnTo>
                    <a:pt x="534682" y="145808"/>
                  </a:lnTo>
                  <a:lnTo>
                    <a:pt x="534682" y="48615"/>
                  </a:lnTo>
                  <a:lnTo>
                    <a:pt x="97231" y="48615"/>
                  </a:lnTo>
                  <a:lnTo>
                    <a:pt x="9723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860610" y="4854473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31" y="0"/>
                  </a:moveTo>
                  <a:lnTo>
                    <a:pt x="97231" y="48615"/>
                  </a:lnTo>
                  <a:lnTo>
                    <a:pt x="534682" y="48615"/>
                  </a:lnTo>
                  <a:lnTo>
                    <a:pt x="534682" y="145808"/>
                  </a:lnTo>
                  <a:lnTo>
                    <a:pt x="97231" y="145808"/>
                  </a:lnTo>
                  <a:lnTo>
                    <a:pt x="97231" y="194424"/>
                  </a:lnTo>
                  <a:lnTo>
                    <a:pt x="0" y="97231"/>
                  </a:lnTo>
                  <a:lnTo>
                    <a:pt x="97231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842788" y="5842000"/>
              <a:ext cx="583283" cy="2413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9868687" y="5853366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43" y="0"/>
                  </a:moveTo>
                  <a:lnTo>
                    <a:pt x="0" y="97180"/>
                  </a:lnTo>
                  <a:lnTo>
                    <a:pt x="97243" y="194411"/>
                  </a:lnTo>
                  <a:lnTo>
                    <a:pt x="97243" y="145796"/>
                  </a:lnTo>
                  <a:lnTo>
                    <a:pt x="534695" y="145796"/>
                  </a:lnTo>
                  <a:lnTo>
                    <a:pt x="534695" y="48564"/>
                  </a:lnTo>
                  <a:lnTo>
                    <a:pt x="97243" y="48564"/>
                  </a:lnTo>
                  <a:lnTo>
                    <a:pt x="9724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868687" y="5853366"/>
              <a:ext cx="535305" cy="194945"/>
            </a:xfrm>
            <a:custGeom>
              <a:avLst/>
              <a:gdLst/>
              <a:ahLst/>
              <a:cxnLst/>
              <a:rect l="l" t="t" r="r" b="b"/>
              <a:pathLst>
                <a:path w="535304" h="194945">
                  <a:moveTo>
                    <a:pt x="97243" y="0"/>
                  </a:moveTo>
                  <a:lnTo>
                    <a:pt x="97243" y="48564"/>
                  </a:lnTo>
                  <a:lnTo>
                    <a:pt x="534695" y="48564"/>
                  </a:lnTo>
                  <a:lnTo>
                    <a:pt x="534695" y="145796"/>
                  </a:lnTo>
                  <a:lnTo>
                    <a:pt x="97243" y="145796"/>
                  </a:lnTo>
                  <a:lnTo>
                    <a:pt x="97243" y="194411"/>
                  </a:lnTo>
                  <a:lnTo>
                    <a:pt x="0" y="97180"/>
                  </a:lnTo>
                  <a:lnTo>
                    <a:pt x="97243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287000" y="2984751"/>
              <a:ext cx="139700" cy="304774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311015" y="2997695"/>
              <a:ext cx="97790" cy="3004820"/>
            </a:xfrm>
            <a:custGeom>
              <a:avLst/>
              <a:gdLst/>
              <a:ahLst/>
              <a:cxnLst/>
              <a:rect l="l" t="t" r="r" b="b"/>
              <a:pathLst>
                <a:path w="97790" h="3004820">
                  <a:moveTo>
                    <a:pt x="97231" y="0"/>
                  </a:moveTo>
                  <a:lnTo>
                    <a:pt x="0" y="0"/>
                  </a:lnTo>
                  <a:lnTo>
                    <a:pt x="0" y="3004693"/>
                  </a:lnTo>
                  <a:lnTo>
                    <a:pt x="97231" y="3004693"/>
                  </a:lnTo>
                  <a:lnTo>
                    <a:pt x="9723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311015" y="2997695"/>
              <a:ext cx="97790" cy="3004820"/>
            </a:xfrm>
            <a:custGeom>
              <a:avLst/>
              <a:gdLst/>
              <a:ahLst/>
              <a:cxnLst/>
              <a:rect l="l" t="t" r="r" b="b"/>
              <a:pathLst>
                <a:path w="97790" h="3004820">
                  <a:moveTo>
                    <a:pt x="0" y="0"/>
                  </a:moveTo>
                  <a:lnTo>
                    <a:pt x="97231" y="0"/>
                  </a:lnTo>
                  <a:lnTo>
                    <a:pt x="97231" y="3004693"/>
                  </a:lnTo>
                  <a:lnTo>
                    <a:pt x="0" y="3004693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427511" y="1876315"/>
            <a:ext cx="1347470" cy="3324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209" marR="5080">
              <a:lnSpc>
                <a:spcPct val="101299"/>
              </a:lnSpc>
              <a:spcBef>
                <a:spcPts val="90"/>
              </a:spcBef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Organizing  the Data  Lake</a:t>
            </a:r>
            <a:endParaRPr sz="2100">
              <a:latin typeface="Segoe UI"/>
              <a:cs typeface="Segoe UI"/>
            </a:endParaRPr>
          </a:p>
          <a:p>
            <a:pPr marL="12700" marR="293370">
              <a:lnSpc>
                <a:spcPct val="100000"/>
              </a:lnSpc>
              <a:spcBef>
                <a:spcPts val="1095"/>
              </a:spcBef>
            </a:pPr>
            <a:r>
              <a:rPr sz="1600" spc="-5" dirty="0">
                <a:solidFill>
                  <a:srgbClr val="484848"/>
                </a:solidFill>
                <a:latin typeface="Segoe UI"/>
                <a:cs typeface="Segoe UI"/>
              </a:rPr>
              <a:t>Although a 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data lake  emph</a:t>
            </a:r>
            <a:r>
              <a:rPr sz="1600" spc="-15" dirty="0">
                <a:solidFill>
                  <a:srgbClr val="484848"/>
                </a:solidFill>
                <a:latin typeface="Segoe UI"/>
                <a:cs typeface="Segoe UI"/>
              </a:rPr>
              <a:t>a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sizes  getting  started  quickly,  there </a:t>
            </a:r>
            <a:r>
              <a:rPr sz="1600" spc="-5" dirty="0">
                <a:solidFill>
                  <a:srgbClr val="484848"/>
                </a:solidFill>
                <a:latin typeface="Segoe UI"/>
                <a:cs typeface="Segoe UI"/>
              </a:rPr>
              <a:t>is still  </a:t>
            </a:r>
            <a:r>
              <a:rPr sz="1600" spc="-10" dirty="0">
                <a:solidFill>
                  <a:srgbClr val="484848"/>
                </a:solidFill>
                <a:latin typeface="Segoe UI"/>
                <a:cs typeface="Segoe UI"/>
              </a:rPr>
              <a:t>up-front  planning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8373" y="2466682"/>
            <a:ext cx="2775585" cy="426720"/>
          </a:xfrm>
          <a:prstGeom prst="rect">
            <a:avLst/>
          </a:prstGeom>
          <a:solidFill>
            <a:srgbClr val="516F93"/>
          </a:solidFill>
          <a:ln w="13771">
            <a:solidFill>
              <a:srgbClr val="005F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762635">
              <a:lnSpc>
                <a:spcPct val="100000"/>
              </a:lnSpc>
              <a:spcBef>
                <a:spcPts val="4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Technology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057" y="3032511"/>
            <a:ext cx="2529205" cy="367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29845" indent="-204470">
              <a:lnSpc>
                <a:spcPct val="100800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Complex, multi­layered  architecture</a:t>
            </a:r>
            <a:endParaRPr sz="1900">
              <a:latin typeface="Calibri"/>
              <a:cs typeface="Calibri"/>
            </a:endParaRPr>
          </a:p>
          <a:p>
            <a:pPr marL="255270" marR="311150" indent="-243204">
              <a:lnSpc>
                <a:spcPct val="100699"/>
              </a:lnSpc>
              <a:spcBef>
                <a:spcPts val="955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Unknown 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storage</a:t>
            </a:r>
            <a:r>
              <a:rPr sz="1900" spc="-75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spc="5" dirty="0">
                <a:solidFill>
                  <a:srgbClr val="299FB6"/>
                </a:solidFill>
                <a:latin typeface="Calibri"/>
                <a:cs typeface="Calibri"/>
              </a:rPr>
              <a:t>&amp; 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scalability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retrieval</a:t>
            </a:r>
            <a:endParaRPr sz="1900">
              <a:latin typeface="Calibri"/>
              <a:cs typeface="Calibri"/>
            </a:endParaRPr>
          </a:p>
          <a:p>
            <a:pPr marL="255270" marR="562610" indent="-243204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Working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with</a:t>
            </a:r>
            <a:r>
              <a:rPr sz="1900" spc="-65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un­  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curated data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Performance</a:t>
            </a:r>
            <a:endParaRPr sz="1900">
              <a:latin typeface="Calibri"/>
              <a:cs typeface="Calibri"/>
            </a:endParaRPr>
          </a:p>
          <a:p>
            <a:pPr marL="255270" indent="-243204">
              <a:lnSpc>
                <a:spcPct val="100000"/>
              </a:lnSpc>
              <a:spcBef>
                <a:spcPts val="969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Change</a:t>
            </a:r>
            <a:r>
              <a:rPr sz="1900" spc="-20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management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Evolving,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maturing</a:t>
            </a:r>
            <a:r>
              <a:rPr sz="1900" spc="-55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tech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9927" y="2471534"/>
            <a:ext cx="2739390" cy="425450"/>
          </a:xfrm>
          <a:prstGeom prst="rect">
            <a:avLst/>
          </a:prstGeom>
          <a:solidFill>
            <a:srgbClr val="516F93"/>
          </a:solidFill>
          <a:ln w="13771">
            <a:solidFill>
              <a:srgbClr val="005F9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Process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66103" y="2466682"/>
            <a:ext cx="2336165" cy="426720"/>
          </a:xfrm>
          <a:prstGeom prst="rect">
            <a:avLst/>
          </a:prstGeom>
          <a:solidFill>
            <a:srgbClr val="516F93"/>
          </a:solidFill>
          <a:ln w="13771">
            <a:solidFill>
              <a:srgbClr val="005F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People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457" y="3144603"/>
            <a:ext cx="2768600" cy="355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204470" algn="just">
              <a:lnSpc>
                <a:spcPct val="100699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Right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balance of </a:t>
            </a: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deferred 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work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vs.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up­front work </a:t>
            </a: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to 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minimize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chaos</a:t>
            </a:r>
            <a:endParaRPr sz="1900">
              <a:latin typeface="Calibri"/>
              <a:cs typeface="Calibri"/>
            </a:endParaRPr>
          </a:p>
          <a:p>
            <a:pPr marL="255270" marR="41910" indent="-243204" algn="just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Ignoring </a:t>
            </a: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established best 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practices 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for data</a:t>
            </a:r>
            <a:r>
              <a:rPr sz="1900" spc="-30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mgmt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quality</a:t>
            </a:r>
            <a:endParaRPr sz="1900">
              <a:latin typeface="Calibri"/>
              <a:cs typeface="Calibri"/>
            </a:endParaRPr>
          </a:p>
          <a:p>
            <a:pPr marL="255270" indent="-243204">
              <a:lnSpc>
                <a:spcPct val="100000"/>
              </a:lnSpc>
              <a:spcBef>
                <a:spcPts val="969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Governance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Security</a:t>
            </a:r>
            <a:endParaRPr sz="1900">
              <a:latin typeface="Calibri"/>
              <a:cs typeface="Calibri"/>
            </a:endParaRPr>
          </a:p>
          <a:p>
            <a:pPr marL="255270" marR="465455" indent="-243204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Disaster 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recovery for  </a:t>
            </a: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large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solutions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0282" y="3026098"/>
            <a:ext cx="2265045" cy="325818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5270" indent="-243204">
              <a:lnSpc>
                <a:spcPct val="100000"/>
              </a:lnSpc>
              <a:spcBef>
                <a:spcPts val="1065"/>
              </a:spcBef>
              <a:buClr>
                <a:srgbClr val="57575A"/>
              </a:buClr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Expectations </a:t>
            </a:r>
            <a:r>
              <a:rPr sz="1900" spc="5" dirty="0">
                <a:solidFill>
                  <a:srgbClr val="299FB6"/>
                </a:solidFill>
                <a:latin typeface="Calibri"/>
                <a:cs typeface="Calibri"/>
              </a:rPr>
              <a:t>&amp;</a:t>
            </a:r>
            <a:r>
              <a:rPr sz="1900" spc="-40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trust</a:t>
            </a:r>
            <a:endParaRPr sz="1900">
              <a:latin typeface="Calibri"/>
              <a:cs typeface="Calibri"/>
            </a:endParaRPr>
          </a:p>
          <a:p>
            <a:pPr marL="203835" indent="-191770">
              <a:lnSpc>
                <a:spcPct val="100000"/>
              </a:lnSpc>
              <a:spcBef>
                <a:spcPts val="975"/>
              </a:spcBef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 stewardship</a:t>
            </a:r>
            <a:endParaRPr sz="1900">
              <a:latin typeface="Calibri"/>
              <a:cs typeface="Calibri"/>
            </a:endParaRPr>
          </a:p>
          <a:p>
            <a:pPr marL="255270" indent="-243204">
              <a:lnSpc>
                <a:spcPct val="100000"/>
              </a:lnSpc>
              <a:spcBef>
                <a:spcPts val="975"/>
              </a:spcBef>
              <a:buClr>
                <a:srgbClr val="57575A"/>
              </a:buClr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Redundant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99FB6"/>
                </a:solidFill>
                <a:latin typeface="Calibri"/>
                <a:cs typeface="Calibri"/>
              </a:rPr>
              <a:t>effort</a:t>
            </a:r>
            <a:endParaRPr sz="1900">
              <a:latin typeface="Calibri"/>
              <a:cs typeface="Calibri"/>
            </a:endParaRPr>
          </a:p>
          <a:p>
            <a:pPr marL="204470" marR="372110" indent="-204470">
              <a:lnSpc>
                <a:spcPct val="100699"/>
              </a:lnSpc>
              <a:spcBef>
                <a:spcPts val="955"/>
              </a:spcBef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</a:t>
            </a:r>
            <a:r>
              <a:rPr sz="1900" spc="-75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engineering 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skillsets</a:t>
            </a:r>
            <a:endParaRPr sz="1900">
              <a:latin typeface="Calibri"/>
              <a:cs typeface="Calibri"/>
            </a:endParaRPr>
          </a:p>
          <a:p>
            <a:pPr marL="255270" marR="73660" indent="-243204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Ownership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changes  </a:t>
            </a:r>
            <a:r>
              <a:rPr sz="1900" spc="-5" dirty="0">
                <a:solidFill>
                  <a:srgbClr val="299FB6"/>
                </a:solidFill>
                <a:latin typeface="Calibri"/>
                <a:cs typeface="Calibri"/>
              </a:rPr>
              <a:t>between teams </a:t>
            </a:r>
            <a:r>
              <a:rPr sz="1900" spc="-10" dirty="0">
                <a:solidFill>
                  <a:srgbClr val="299FB6"/>
                </a:solidFill>
                <a:latin typeface="Calibri"/>
                <a:cs typeface="Calibri"/>
              </a:rPr>
              <a:t>to  operationalize  </a:t>
            </a:r>
            <a:r>
              <a:rPr sz="1900" dirty="0">
                <a:solidFill>
                  <a:srgbClr val="299FB6"/>
                </a:solidFill>
                <a:latin typeface="Calibri"/>
                <a:cs typeface="Calibri"/>
              </a:rPr>
              <a:t>solutions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5" dirty="0"/>
              <a:t> </a:t>
            </a:r>
            <a:r>
              <a:rPr spc="-20" dirty="0"/>
              <a:t>Project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879" y="1878407"/>
            <a:ext cx="281813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Data Lake</a:t>
            </a:r>
            <a:r>
              <a:rPr sz="2350" spc="-9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350" spc="-10" dirty="0">
                <a:solidFill>
                  <a:srgbClr val="30859C"/>
                </a:solidFill>
                <a:latin typeface="Segoe UI"/>
                <a:cs typeface="Segoe UI"/>
              </a:rPr>
              <a:t>Challenges</a:t>
            </a:r>
            <a:endParaRPr sz="235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4310" y="2457792"/>
            <a:ext cx="2025650" cy="426720"/>
          </a:xfrm>
          <a:prstGeom prst="rect">
            <a:avLst/>
          </a:prstGeom>
          <a:solidFill>
            <a:srgbClr val="516F93"/>
          </a:solidFill>
          <a:ln w="13771">
            <a:solidFill>
              <a:srgbClr val="005F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0735" y="2985687"/>
            <a:ext cx="1899285" cy="325882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07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volumes</a:t>
            </a:r>
            <a:endParaRPr sz="1900">
              <a:latin typeface="Calibri"/>
              <a:cs typeface="Calibri"/>
            </a:endParaRPr>
          </a:p>
          <a:p>
            <a:pPr marL="255270" marR="354330" indent="-243204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spc="-5" dirty="0">
                <a:solidFill>
                  <a:srgbClr val="30859C"/>
                </a:solidFill>
                <a:latin typeface="Calibri"/>
                <a:cs typeface="Calibri"/>
              </a:rPr>
              <a:t>Read </a:t>
            </a:r>
            <a:r>
              <a:rPr sz="1900" spc="5" dirty="0">
                <a:solidFill>
                  <a:srgbClr val="30859C"/>
                </a:solidFill>
                <a:latin typeface="Calibri"/>
                <a:cs typeface="Calibri"/>
              </a:rPr>
              <a:t>&amp;</a:t>
            </a:r>
            <a:r>
              <a:rPr sz="1900" spc="-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30859C"/>
                </a:solidFill>
                <a:latin typeface="Calibri"/>
                <a:cs typeface="Calibri"/>
              </a:rPr>
              <a:t>write  performance</a:t>
            </a:r>
            <a:endParaRPr sz="1900">
              <a:latin typeface="Calibri"/>
              <a:cs typeface="Calibri"/>
            </a:endParaRPr>
          </a:p>
          <a:p>
            <a:pPr marL="204470" marR="227329" indent="-204470">
              <a:lnSpc>
                <a:spcPct val="100699"/>
              </a:lnSpc>
              <a:spcBef>
                <a:spcPts val="95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Relating  </a:t>
            </a: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disparate</a:t>
            </a:r>
            <a:r>
              <a:rPr sz="1900" spc="-45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57575A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  <a:p>
            <a:pPr marL="255270" marR="5080" indent="-243204">
              <a:lnSpc>
                <a:spcPct val="100699"/>
              </a:lnSpc>
              <a:spcBef>
                <a:spcPts val="960"/>
              </a:spcBef>
              <a:buClr>
                <a:srgbClr val="57575A"/>
              </a:buClr>
              <a:buSzPct val="94736"/>
              <a:buFont typeface="Wingdings"/>
              <a:buChar char=""/>
              <a:tabLst>
                <a:tab pos="255904" algn="l"/>
              </a:tabLst>
            </a:pPr>
            <a:r>
              <a:rPr sz="1900" dirty="0">
                <a:solidFill>
                  <a:srgbClr val="30859C"/>
                </a:solidFill>
                <a:latin typeface="Calibri"/>
                <a:cs typeface="Calibri"/>
              </a:rPr>
              <a:t>Schema</a:t>
            </a:r>
            <a:r>
              <a:rPr sz="1900" spc="-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30859C"/>
                </a:solidFill>
                <a:latin typeface="Calibri"/>
                <a:cs typeface="Calibri"/>
              </a:rPr>
              <a:t>changes  </a:t>
            </a:r>
            <a:r>
              <a:rPr sz="1900" spc="-5" dirty="0">
                <a:solidFill>
                  <a:srgbClr val="30859C"/>
                </a:solidFill>
                <a:latin typeface="Calibri"/>
                <a:cs typeface="Calibri"/>
              </a:rPr>
              <a:t>over</a:t>
            </a:r>
            <a:r>
              <a:rPr sz="19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30859C"/>
                </a:solidFill>
                <a:latin typeface="Calibri"/>
                <a:cs typeface="Calibri"/>
              </a:rPr>
              <a:t>time</a:t>
            </a:r>
            <a:endParaRPr sz="1900">
              <a:latin typeface="Calibri"/>
              <a:cs typeface="Calibri"/>
            </a:endParaRPr>
          </a:p>
          <a:p>
            <a:pPr marL="204470" marR="59055" indent="-204470">
              <a:lnSpc>
                <a:spcPct val="100800"/>
              </a:lnSpc>
              <a:spcBef>
                <a:spcPts val="95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Diversity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of file  </a:t>
            </a:r>
            <a:r>
              <a:rPr sz="1900" spc="-5" dirty="0">
                <a:solidFill>
                  <a:srgbClr val="57575A"/>
                </a:solidFill>
                <a:latin typeface="Calibri"/>
                <a:cs typeface="Calibri"/>
              </a:rPr>
              <a:t>formats </a:t>
            </a:r>
            <a:r>
              <a:rPr sz="1900" spc="5" dirty="0">
                <a:solidFill>
                  <a:srgbClr val="57575A"/>
                </a:solidFill>
                <a:latin typeface="Calibri"/>
                <a:cs typeface="Calibri"/>
              </a:rPr>
              <a:t>&amp;</a:t>
            </a:r>
            <a:r>
              <a:rPr sz="1900" spc="-80" dirty="0">
                <a:solidFill>
                  <a:srgbClr val="57575A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57575A"/>
                </a:solidFill>
                <a:latin typeface="Calibri"/>
                <a:cs typeface="Calibri"/>
              </a:rPr>
              <a:t>types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63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0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862" y="1217909"/>
            <a:ext cx="1940204" cy="19839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6046" y="1999424"/>
            <a:ext cx="9034145" cy="3304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00810">
              <a:lnSpc>
                <a:spcPct val="101299"/>
              </a:lnSpc>
              <a:spcBef>
                <a:spcPts val="90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Always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do a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proof of concept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before making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big commitment,  including </a:t>
            </a:r>
            <a:r>
              <a:rPr sz="2100" dirty="0">
                <a:solidFill>
                  <a:srgbClr val="30859C"/>
                </a:solidFill>
                <a:latin typeface="Segoe UI"/>
                <a:cs typeface="Segoe UI"/>
              </a:rPr>
              <a:t>file </a:t>
            </a:r>
            <a:r>
              <a:rPr sz="2100" spc="10" dirty="0">
                <a:solidFill>
                  <a:srgbClr val="30859C"/>
                </a:solidFill>
                <a:latin typeface="Segoe UI"/>
                <a:cs typeface="Segoe UI"/>
              </a:rPr>
              <a:t>management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,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data access </a:t>
            </a:r>
            <a:r>
              <a:rPr sz="2100" spc="15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2100" spc="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security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egoe UI"/>
              <a:cs typeface="Segoe UI"/>
            </a:endParaRPr>
          </a:p>
          <a:p>
            <a:pPr marL="12700" marR="1250950">
              <a:lnSpc>
                <a:spcPct val="101299"/>
              </a:lnSpc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Data tagging </a:t>
            </a:r>
            <a:r>
              <a:rPr sz="2100" spc="15" dirty="0">
                <a:solidFill>
                  <a:srgbClr val="484848"/>
                </a:solidFill>
                <a:latin typeface="Segoe UI"/>
                <a:cs typeface="Segoe UI"/>
              </a:rPr>
              <a:t>&amp;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cataloging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is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critical.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Capture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metadata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whenever  possible.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egoe UI"/>
              <a:cs typeface="Segoe UI"/>
            </a:endParaRPr>
          </a:p>
          <a:p>
            <a:pPr marL="12700" marR="1870710">
              <a:lnSpc>
                <a:spcPct val="101299"/>
              </a:lnSpc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Consider the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experience level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of your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staff,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and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the ability to  support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complex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solution.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Assess the impact of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open source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technologies vs.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proprietary</a:t>
            </a:r>
            <a:r>
              <a:rPr sz="2100" spc="215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technologies.</a:t>
            </a:r>
            <a:endParaRPr sz="2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63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5" dirty="0"/>
              <a:t>Data </a:t>
            </a:r>
            <a:r>
              <a:rPr spc="-10" dirty="0"/>
              <a:t>Lake</a:t>
            </a:r>
            <a:r>
              <a:rPr spc="-60" dirty="0"/>
              <a:t> </a:t>
            </a:r>
            <a:r>
              <a:rPr spc="-2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862" y="1217909"/>
            <a:ext cx="1940204" cy="19839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548" y="1999424"/>
            <a:ext cx="9792970" cy="2699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" marR="2323465">
              <a:lnSpc>
                <a:spcPct val="101299"/>
              </a:lnSpc>
              <a:spcBef>
                <a:spcPts val="90"/>
              </a:spcBef>
            </a:pP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Cloud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offerings/features/functionality are constantly changing. 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It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is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very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challenging to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keep</a:t>
            </a:r>
            <a:r>
              <a:rPr sz="2100" spc="70" dirty="0">
                <a:solidFill>
                  <a:srgbClr val="30859C"/>
                </a:solidFill>
                <a:latin typeface="Segoe UI"/>
                <a:cs typeface="Segoe UI"/>
              </a:rPr>
              <a:t> </a:t>
            </a:r>
            <a:r>
              <a:rPr sz="2100" spc="10" dirty="0">
                <a:solidFill>
                  <a:srgbClr val="30859C"/>
                </a:solidFill>
                <a:latin typeface="Segoe UI"/>
                <a:cs typeface="Segoe UI"/>
              </a:rPr>
              <a:t>up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egoe UI"/>
              <a:cs typeface="Segoe UI"/>
            </a:endParaRPr>
          </a:p>
          <a:p>
            <a:pPr marL="29845" marR="2126615">
              <a:lnSpc>
                <a:spcPct val="101299"/>
              </a:lnSpc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Your goals for going to the cloud will consistently involve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trade-  </a:t>
            </a:r>
            <a:r>
              <a:rPr sz="2100" dirty="0">
                <a:solidFill>
                  <a:srgbClr val="30859C"/>
                </a:solidFill>
                <a:latin typeface="Segoe UI"/>
                <a:cs typeface="Segoe UI"/>
              </a:rPr>
              <a:t>offs: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cost, complexity,</a:t>
            </a:r>
            <a:r>
              <a:rPr sz="2100" spc="10" dirty="0">
                <a:solidFill>
                  <a:srgbClr val="30859C"/>
                </a:solidFill>
                <a:latin typeface="Segoe UI"/>
                <a:cs typeface="Segoe UI"/>
              </a:rPr>
              <a:t> security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50">
              <a:latin typeface="Segoe UI"/>
              <a:cs typeface="Segoe UI"/>
            </a:endParaRPr>
          </a:p>
          <a:p>
            <a:pPr marL="12700" marR="5080">
              <a:lnSpc>
                <a:spcPct val="101299"/>
              </a:lnSpc>
              <a:spcBef>
                <a:spcPts val="5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Though traditional data warehousing is evolving, the concept of curated, cleansed,  user-friendly data structures are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still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extremely relevant </a:t>
            </a:r>
            <a:r>
              <a:rPr sz="2100" spc="15" dirty="0">
                <a:solidFill>
                  <a:srgbClr val="484848"/>
                </a:solidFill>
                <a:latin typeface="Segoe UI"/>
                <a:cs typeface="Segoe UI"/>
              </a:rPr>
              <a:t>&amp;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 needed.</a:t>
            </a:r>
            <a:endParaRPr sz="2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74930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Getting </a:t>
            </a:r>
            <a:r>
              <a:rPr spc="10" dirty="0"/>
              <a:t>Started </a:t>
            </a:r>
            <a:r>
              <a:rPr spc="-10" dirty="0"/>
              <a:t>With </a:t>
            </a:r>
            <a:r>
              <a:rPr dirty="0"/>
              <a:t>a </a:t>
            </a:r>
            <a:r>
              <a:rPr spc="-10" dirty="0"/>
              <a:t>Data Lake</a:t>
            </a:r>
            <a:r>
              <a:rPr spc="-50" dirty="0"/>
              <a:t> </a:t>
            </a:r>
            <a:r>
              <a:rPr spc="-25" dirty="0"/>
              <a:t>Project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862" y="1217909"/>
            <a:ext cx="1940204" cy="19839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8042" y="2120940"/>
            <a:ext cx="9508490" cy="37769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Organize data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by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time series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whenever</a:t>
            </a:r>
            <a:r>
              <a:rPr sz="2100" spc="7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possible.</a:t>
            </a: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egoe UI"/>
              <a:cs typeface="Segoe UI"/>
            </a:endParaRPr>
          </a:p>
          <a:p>
            <a:pPr marL="12700" marR="1580515">
              <a:lnSpc>
                <a:spcPct val="101299"/>
              </a:lnSpc>
            </a:pP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Consider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data access patterns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when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designing the folder structure.  “Pruning” of data can happen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when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data is set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up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in </a:t>
            </a: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a well- 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designed</a:t>
            </a:r>
            <a:r>
              <a:rPr sz="2100" spc="-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hierarchy.</a:t>
            </a:r>
            <a:endParaRPr sz="2100">
              <a:latin typeface="Segoe UI"/>
              <a:cs typeface="Segoe UI"/>
            </a:endParaRPr>
          </a:p>
          <a:p>
            <a:pPr marL="36195" marR="5080">
              <a:lnSpc>
                <a:spcPct val="202500"/>
              </a:lnSpc>
              <a:spcBef>
                <a:spcPts val="434"/>
              </a:spcBef>
            </a:pPr>
            <a:r>
              <a:rPr sz="2100" spc="10" dirty="0">
                <a:solidFill>
                  <a:srgbClr val="484848"/>
                </a:solidFill>
                <a:latin typeface="Segoe UI"/>
                <a:cs typeface="Segoe UI"/>
              </a:rPr>
              <a:t>Make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careful decisions about </a:t>
            </a:r>
            <a:r>
              <a:rPr sz="2100" dirty="0">
                <a:solidFill>
                  <a:srgbClr val="30859C"/>
                </a:solidFill>
                <a:latin typeface="Segoe UI"/>
                <a:cs typeface="Segoe UI"/>
              </a:rPr>
              <a:t>file </a:t>
            </a:r>
            <a:r>
              <a:rPr sz="2100" spc="5" dirty="0">
                <a:solidFill>
                  <a:srgbClr val="30859C"/>
                </a:solidFill>
                <a:latin typeface="Segoe UI"/>
                <a:cs typeface="Segoe UI"/>
              </a:rPr>
              <a:t>formats </a:t>
            </a:r>
            <a:r>
              <a:rPr sz="2100" spc="5" dirty="0">
                <a:solidFill>
                  <a:srgbClr val="484848"/>
                </a:solidFill>
                <a:latin typeface="Segoe UI"/>
                <a:cs typeface="Segoe UI"/>
              </a:rPr>
              <a:t>you select. Every format has tradeoffs.  File </a:t>
            </a:r>
            <a:r>
              <a:rPr sz="2100" dirty="0">
                <a:solidFill>
                  <a:srgbClr val="484848"/>
                </a:solidFill>
                <a:latin typeface="Segoe UI"/>
                <a:cs typeface="Segoe UI"/>
              </a:rPr>
              <a:t>sizes:</a:t>
            </a:r>
            <a:endParaRPr sz="2100">
              <a:latin typeface="Segoe UI"/>
              <a:cs typeface="Segoe UI"/>
            </a:endParaRPr>
          </a:p>
          <a:p>
            <a:pPr marL="36195">
              <a:lnSpc>
                <a:spcPct val="100000"/>
              </a:lnSpc>
              <a:spcBef>
                <a:spcPts val="15"/>
              </a:spcBef>
            </a:pPr>
            <a:r>
              <a:rPr sz="1700" spc="-5" dirty="0">
                <a:solidFill>
                  <a:srgbClr val="484848"/>
                </a:solidFill>
                <a:latin typeface="Courier New"/>
                <a:cs typeface="Courier New"/>
              </a:rPr>
              <a:t>o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There is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4.77 TB file limit in Gen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2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(there was no specific file limit in</a:t>
            </a:r>
            <a:r>
              <a:rPr sz="1700" spc="-6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Gen1).</a:t>
            </a:r>
            <a:endParaRPr sz="1700">
              <a:latin typeface="Segoe UI"/>
              <a:cs typeface="Segoe UI"/>
            </a:endParaRPr>
          </a:p>
          <a:p>
            <a:pPr marL="36195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484848"/>
                </a:solidFill>
                <a:latin typeface="Courier New"/>
                <a:cs typeface="Courier New"/>
              </a:rPr>
              <a:t>o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The traditional Hadoop ‘small file size’ problem still exists (though technology is evolving to</a:t>
            </a:r>
            <a:r>
              <a:rPr sz="1700" spc="6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help).</a:t>
            </a:r>
            <a:endParaRPr sz="1700">
              <a:latin typeface="Segoe UI"/>
              <a:cs typeface="Segoe UI"/>
            </a:endParaRPr>
          </a:p>
          <a:p>
            <a:pPr marL="36195">
              <a:lnSpc>
                <a:spcPct val="100000"/>
              </a:lnSpc>
            </a:pPr>
            <a:r>
              <a:rPr sz="1700" spc="-5" dirty="0">
                <a:solidFill>
                  <a:srgbClr val="484848"/>
                </a:solidFill>
                <a:latin typeface="Courier New"/>
                <a:cs typeface="Courier New"/>
              </a:rPr>
              <a:t>o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The ideal, practical file size is still ~250MB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-</a:t>
            </a:r>
            <a:r>
              <a:rPr sz="170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~2GB.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0459" y="2367150"/>
            <a:ext cx="4478655" cy="220027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 marR="5080" indent="2540" algn="ctr">
              <a:lnSpc>
                <a:spcPct val="100400"/>
              </a:lnSpc>
              <a:spcBef>
                <a:spcPts val="735"/>
              </a:spcBef>
            </a:pPr>
            <a:r>
              <a:rPr sz="5100" spc="-15" dirty="0">
                <a:solidFill>
                  <a:srgbClr val="30859C"/>
                </a:solidFill>
              </a:rPr>
              <a:t>Appendix </a:t>
            </a:r>
            <a:r>
              <a:rPr sz="5100" dirty="0">
                <a:solidFill>
                  <a:srgbClr val="30859C"/>
                </a:solidFill>
              </a:rPr>
              <a:t>A  </a:t>
            </a:r>
            <a:r>
              <a:rPr sz="4250" spc="-5" dirty="0"/>
              <a:t>Suggestions for  Continued</a:t>
            </a:r>
            <a:r>
              <a:rPr sz="4250" spc="-65" dirty="0"/>
              <a:t> </a:t>
            </a:r>
            <a:r>
              <a:rPr sz="4250" spc="-5" dirty="0"/>
              <a:t>Learning</a:t>
            </a:r>
            <a:endParaRPr sz="42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657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Suggestions </a:t>
            </a:r>
            <a:r>
              <a:rPr spc="-5" dirty="0"/>
              <a:t>for </a:t>
            </a:r>
            <a:r>
              <a:rPr spc="-10" dirty="0"/>
              <a:t>Continued</a:t>
            </a:r>
            <a:r>
              <a:rPr spc="-3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60400" y="1337122"/>
            <a:ext cx="60706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(1</a:t>
            </a:r>
            <a:r>
              <a:rPr sz="25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/4</a:t>
            </a:r>
            <a:r>
              <a:rPr sz="2550" b="0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55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8536" y="1994725"/>
            <a:ext cx="9373235" cy="46424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1399540">
              <a:lnSpc>
                <a:spcPts val="1900"/>
              </a:lnSpc>
              <a:spcBef>
                <a:spcPts val="175"/>
              </a:spcBef>
            </a:pP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0" dirty="0">
                <a:latin typeface="Calibri"/>
                <a:cs typeface="Calibri"/>
              </a:rPr>
              <a:t>Developer </a:t>
            </a:r>
            <a:r>
              <a:rPr sz="1600" spc="-15" dirty="0">
                <a:latin typeface="Calibri"/>
                <a:cs typeface="Calibri"/>
              </a:rPr>
              <a:t>Center: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2"/>
              </a:rPr>
              <a:t>http://azure.github.io/AzureDataLake/</a:t>
            </a:r>
            <a:r>
              <a:rPr sz="1600" spc="-15" dirty="0">
                <a:solidFill>
                  <a:srgbClr val="30859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Wingdings"/>
                <a:cs typeface="Wingdings"/>
              </a:rPr>
              <a:t></a:t>
            </a:r>
            <a:r>
              <a:rPr sz="1600" spc="-10" dirty="0">
                <a:latin typeface="Calibri"/>
                <a:cs typeface="Calibri"/>
              </a:rPr>
              <a:t>tons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10" dirty="0">
                <a:latin typeface="Calibri"/>
                <a:cs typeface="Calibri"/>
              </a:rPr>
              <a:t>helpful links  U­SQL </a:t>
            </a:r>
            <a:r>
              <a:rPr sz="1600" spc="-15" dirty="0">
                <a:latin typeface="Calibri"/>
                <a:cs typeface="Calibri"/>
              </a:rPr>
              <a:t>Center: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3"/>
              </a:rPr>
              <a:t>http://usql.io/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spc="-10" dirty="0">
                <a:latin typeface="Calibri"/>
                <a:cs typeface="Calibri"/>
              </a:rPr>
              <a:t>U­SQL </a:t>
            </a:r>
            <a:r>
              <a:rPr sz="1600" spc="-20" dirty="0">
                <a:latin typeface="Calibri"/>
                <a:cs typeface="Calibri"/>
              </a:rPr>
              <a:t>Tutorial:</a:t>
            </a:r>
            <a:r>
              <a:rPr sz="1600" u="heavy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https://saveenr.gitbooks.io/usql­tutorial/content/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Calibri"/>
              <a:cs typeface="Calibri"/>
            </a:endParaRPr>
          </a:p>
          <a:p>
            <a:pPr marL="12700" marR="2224405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0" dirty="0">
                <a:latin typeface="Calibri"/>
                <a:cs typeface="Calibri"/>
              </a:rPr>
              <a:t>Samples </a:t>
            </a:r>
            <a:r>
              <a:rPr sz="1600" spc="-5" dirty="0">
                <a:latin typeface="Calibri"/>
                <a:cs typeface="Calibri"/>
              </a:rPr>
              <a:t>&amp; </a:t>
            </a:r>
            <a:r>
              <a:rPr sz="1600" spc="-10" dirty="0">
                <a:latin typeface="Calibri"/>
                <a:cs typeface="Calibri"/>
              </a:rPr>
              <a:t>Documentation: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https://github.com/Azure/AzureDataLake/ </a:t>
            </a:r>
            <a:r>
              <a:rPr sz="1600" spc="-15" dirty="0">
                <a:solidFill>
                  <a:srgbClr val="30859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U­SQL Samples </a:t>
            </a:r>
            <a:r>
              <a:rPr sz="1600" spc="-5" dirty="0">
                <a:latin typeface="Calibri"/>
                <a:cs typeface="Calibri"/>
              </a:rPr>
              <a:t>&amp; </a:t>
            </a:r>
            <a:r>
              <a:rPr sz="1600" spc="-10" dirty="0">
                <a:latin typeface="Calibri"/>
                <a:cs typeface="Calibri"/>
              </a:rPr>
              <a:t>Documentation:</a:t>
            </a:r>
            <a:r>
              <a:rPr sz="1600" u="heavy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https://github.com/Azure/USQL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libri"/>
              <a:cs typeface="Calibri"/>
            </a:endParaRPr>
          </a:p>
          <a:p>
            <a:pPr marL="12700" marR="47498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5" dirty="0">
                <a:latin typeface="Calibri"/>
                <a:cs typeface="Calibri"/>
              </a:rPr>
              <a:t>Release </a:t>
            </a:r>
            <a:r>
              <a:rPr sz="1600" spc="-10" dirty="0">
                <a:latin typeface="Calibri"/>
                <a:cs typeface="Calibri"/>
              </a:rPr>
              <a:t>Notes: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https://github.com/Azure/AzureDataLake/tree/master/docs/Release_Notes </a:t>
            </a:r>
            <a:r>
              <a:rPr sz="1600" spc="-15" dirty="0">
                <a:solidFill>
                  <a:srgbClr val="30859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Contains new </a:t>
            </a:r>
            <a:r>
              <a:rPr sz="1600" spc="-15" dirty="0">
                <a:latin typeface="Calibri"/>
                <a:cs typeface="Calibri"/>
              </a:rPr>
              <a:t>features, fixes, deprecations,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breaking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changes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45" dirty="0">
                <a:latin typeface="Calibri"/>
                <a:cs typeface="Calibri"/>
              </a:rPr>
              <a:t>Team </a:t>
            </a:r>
            <a:r>
              <a:rPr sz="1600" spc="-10" dirty="0">
                <a:latin typeface="Calibri"/>
                <a:cs typeface="Calibri"/>
              </a:rPr>
              <a:t>Blog:</a:t>
            </a:r>
            <a:r>
              <a:rPr sz="1600" u="heavy" spc="7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https://blogs.msdn.microsoft.com/azuredatalake/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993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0" dirty="0">
                <a:latin typeface="Calibri"/>
                <a:cs typeface="Calibri"/>
              </a:rPr>
              <a:t>Extensions </a:t>
            </a:r>
            <a:r>
              <a:rPr sz="1600" spc="-20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Visual Studio: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https://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4"/>
              </a:rPr>
              <a:t>www.microsoft.com/en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­us/download/details.aspx?id=49504 </a:t>
            </a:r>
            <a:r>
              <a:rPr sz="1600" spc="-10" dirty="0">
                <a:solidFill>
                  <a:srgbClr val="30859B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5" dirty="0">
                <a:latin typeface="Calibri"/>
                <a:cs typeface="Calibri"/>
              </a:rPr>
              <a:t>Course from </a:t>
            </a:r>
            <a:r>
              <a:rPr sz="1600" spc="-10" dirty="0">
                <a:latin typeface="Calibri"/>
                <a:cs typeface="Calibri"/>
              </a:rPr>
              <a:t>Microsoft Virtual Academy:</a:t>
            </a:r>
            <a:r>
              <a:rPr sz="1600" u="heavy" spc="6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https://mva.microsoft.com/en­US/training­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997575" algn="l"/>
              </a:tabLst>
            </a:pPr>
            <a:r>
              <a:rPr sz="1600" u="heavy" spc="-40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courses/introducing­azure­data­lake­17795?l=SugmcFt9D_3111787171</a:t>
            </a:r>
            <a:r>
              <a:rPr sz="1600" spc="-10" dirty="0">
                <a:solidFill>
                  <a:srgbClr val="30859B"/>
                </a:solidFill>
                <a:latin typeface="Calibri"/>
                <a:cs typeface="Calibri"/>
              </a:rPr>
              <a:t>	</a:t>
            </a:r>
            <a:r>
              <a:rPr sz="1600" spc="-10" dirty="0">
                <a:latin typeface="Wingdings"/>
                <a:cs typeface="Wingdings"/>
              </a:rPr>
              <a:t></a:t>
            </a:r>
            <a:r>
              <a:rPr sz="1600" spc="-10" dirty="0">
                <a:latin typeface="Calibri"/>
                <a:cs typeface="Calibri"/>
              </a:rPr>
              <a:t>highly </a:t>
            </a:r>
            <a:r>
              <a:rPr sz="1600" spc="-15" dirty="0">
                <a:latin typeface="Calibri"/>
                <a:cs typeface="Calibri"/>
              </a:rPr>
              <a:t>recommended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ts val="1914"/>
              </a:lnSpc>
              <a:tabLst>
                <a:tab pos="1856105" algn="l"/>
              </a:tabLst>
            </a:pPr>
            <a:r>
              <a:rPr sz="1600" spc="-10" dirty="0">
                <a:latin typeface="Calibri"/>
                <a:cs typeface="Calibri"/>
              </a:rPr>
              <a:t>ADL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Twitter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account:	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2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https://twitter.com/azuredatalake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4"/>
              </a:lnSpc>
              <a:tabLst>
                <a:tab pos="3199130" algn="l"/>
              </a:tabLst>
            </a:pPr>
            <a:r>
              <a:rPr sz="1600" spc="-10" dirty="0">
                <a:latin typeface="Calibri"/>
                <a:cs typeface="Calibri"/>
              </a:rPr>
              <a:t>ADL </a:t>
            </a:r>
            <a:r>
              <a:rPr sz="1600" spc="-15" dirty="0">
                <a:latin typeface="Calibri"/>
                <a:cs typeface="Calibri"/>
              </a:rPr>
              <a:t>team </a:t>
            </a:r>
            <a:r>
              <a:rPr sz="1600" spc="-10" dirty="0">
                <a:latin typeface="Calibri"/>
                <a:cs typeface="Calibri"/>
              </a:rPr>
              <a:t>member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Twitter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accounts:	</a:t>
            </a:r>
            <a:r>
              <a:rPr sz="1600" u="heavy" spc="-1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2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https://twitter.com/MikeDoesBigData</a:t>
            </a:r>
            <a:r>
              <a:rPr sz="1600" spc="-20" dirty="0">
                <a:solidFill>
                  <a:srgbClr val="30859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u="heavy" spc="4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-2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https://twitter.com/saveenr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657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Suggestions </a:t>
            </a:r>
            <a:r>
              <a:rPr spc="-5" dirty="0"/>
              <a:t>for </a:t>
            </a:r>
            <a:r>
              <a:rPr spc="-10" dirty="0"/>
              <a:t>Continued</a:t>
            </a:r>
            <a:r>
              <a:rPr spc="-3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8883" y="1337122"/>
            <a:ext cx="65849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(2</a:t>
            </a:r>
            <a:r>
              <a:rPr sz="25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/</a:t>
            </a: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4</a:t>
            </a:r>
            <a:r>
              <a:rPr sz="2550" b="0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55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8536" y="1993105"/>
            <a:ext cx="10027285" cy="294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ADLS </a:t>
            </a:r>
            <a:r>
              <a:rPr sz="1600" spc="-15" dirty="0">
                <a:latin typeface="Calibri"/>
                <a:cs typeface="Calibri"/>
              </a:rPr>
              <a:t>Best </a:t>
            </a:r>
            <a:r>
              <a:rPr sz="1600" spc="-10" dirty="0">
                <a:latin typeface="Calibri"/>
                <a:cs typeface="Calibri"/>
              </a:rPr>
              <a:t>Practices:</a:t>
            </a:r>
            <a:r>
              <a:rPr sz="1600" u="sng" spc="20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https://docs.microsoft.com/en­us/azure/data­lake­store/data­lake­store­best­practices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ADLS </a:t>
            </a:r>
            <a:r>
              <a:rPr sz="1600" spc="-15" dirty="0">
                <a:latin typeface="Calibri"/>
                <a:cs typeface="Calibri"/>
              </a:rPr>
              <a:t>Performance </a:t>
            </a:r>
            <a:r>
              <a:rPr sz="1600" spc="-25" dirty="0">
                <a:latin typeface="Calibri"/>
                <a:cs typeface="Calibri"/>
              </a:rPr>
              <a:t>Tuning </a:t>
            </a:r>
            <a:r>
              <a:rPr sz="1600" spc="-10" dirty="0">
                <a:latin typeface="Calibri"/>
                <a:cs typeface="Calibri"/>
              </a:rPr>
              <a:t>Guidance:</a:t>
            </a:r>
            <a:r>
              <a:rPr sz="1600" u="sng" spc="15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https://docs.microsoft.com/en­us/azure/data­lake­store/data­lake­store­performance­tuning­guidance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ADLA </a:t>
            </a:r>
            <a:r>
              <a:rPr sz="1600" spc="-15" dirty="0">
                <a:latin typeface="Calibri"/>
                <a:cs typeface="Calibri"/>
              </a:rPr>
              <a:t>Saving </a:t>
            </a:r>
            <a:r>
              <a:rPr sz="1600" spc="-10" dirty="0">
                <a:latin typeface="Calibri"/>
                <a:cs typeface="Calibri"/>
              </a:rPr>
              <a:t>Money </a:t>
            </a:r>
            <a:r>
              <a:rPr sz="1600" spc="-5" dirty="0">
                <a:latin typeface="Calibri"/>
                <a:cs typeface="Calibri"/>
              </a:rPr>
              <a:t>&amp; </a:t>
            </a:r>
            <a:r>
              <a:rPr sz="1600" spc="-15" dirty="0">
                <a:latin typeface="Calibri"/>
                <a:cs typeface="Calibri"/>
              </a:rPr>
              <a:t>Controlling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Costs: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https://onedrive.live.com/?authkey=%21AHceDeuGX5PKbVw&amp;id=3BDE3286AB2E59F7%211005&amp;cid=3BDE3286AB2E59F7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Azure Data Architecture </a:t>
            </a:r>
            <a:r>
              <a:rPr sz="1600" spc="-10" dirty="0">
                <a:latin typeface="Calibri"/>
                <a:cs typeface="Calibri"/>
              </a:rPr>
              <a:t>Guide:</a:t>
            </a:r>
            <a:r>
              <a:rPr sz="1600" u="sng" spc="3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https://docs.microsoft.com/en­us/azure/architecture/data­guide/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Creating </a:t>
            </a:r>
            <a:r>
              <a:rPr sz="1600" spc="-10" dirty="0">
                <a:latin typeface="Calibri"/>
                <a:cs typeface="Calibri"/>
              </a:rPr>
              <a:t>External </a:t>
            </a:r>
            <a:r>
              <a:rPr sz="1600" spc="-15" dirty="0">
                <a:latin typeface="Calibri"/>
                <a:cs typeface="Calibri"/>
              </a:rPr>
              <a:t>Data Sources for PolyBase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Elastic Queries:</a:t>
            </a:r>
            <a:r>
              <a:rPr sz="1600" u="sng" spc="26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https://docs.microsoft.com/en­us/sql/t­sql/statements/create­external­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spc="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data­source­transact­sql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Azure </a:t>
            </a:r>
            <a:r>
              <a:rPr sz="1600" spc="-10" dirty="0">
                <a:latin typeface="Calibri"/>
                <a:cs typeface="Calibri"/>
              </a:rPr>
              <a:t>Big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10" dirty="0">
                <a:latin typeface="Calibri"/>
                <a:cs typeface="Calibri"/>
              </a:rPr>
              <a:t>Blog:</a:t>
            </a:r>
            <a:r>
              <a:rPr sz="1600" u="sng" spc="3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https://azure.microsoft.com/en­us/blog/topics/big­data/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657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Suggestions </a:t>
            </a:r>
            <a:r>
              <a:rPr spc="-5" dirty="0"/>
              <a:t>for </a:t>
            </a:r>
            <a:r>
              <a:rPr spc="-10" dirty="0"/>
              <a:t>Continued</a:t>
            </a:r>
            <a:r>
              <a:rPr spc="-3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8883" y="1337122"/>
            <a:ext cx="65849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(3</a:t>
            </a:r>
            <a:r>
              <a:rPr sz="25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/</a:t>
            </a: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4</a:t>
            </a:r>
            <a:r>
              <a:rPr sz="2550" b="0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55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8536" y="2106358"/>
            <a:ext cx="9695815" cy="435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Calibri"/>
                <a:cs typeface="Calibri"/>
              </a:rPr>
              <a:t>Blog </a:t>
            </a:r>
            <a:r>
              <a:rPr sz="1600" b="1" i="1" spc="-15" dirty="0">
                <a:latin typeface="Calibri"/>
                <a:cs typeface="Calibri"/>
              </a:rPr>
              <a:t>Posts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Querying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5" dirty="0">
                <a:latin typeface="Calibri"/>
                <a:cs typeface="Calibri"/>
              </a:rPr>
              <a:t>Store </a:t>
            </a:r>
            <a:r>
              <a:rPr sz="1600" spc="-10" dirty="0">
                <a:latin typeface="Calibri"/>
                <a:cs typeface="Calibri"/>
              </a:rPr>
              <a:t>with </a:t>
            </a:r>
            <a:r>
              <a:rPr sz="1600" spc="-20" dirty="0">
                <a:latin typeface="Calibri"/>
                <a:cs typeface="Calibri"/>
              </a:rPr>
              <a:t>Power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BI: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2"/>
              </a:rPr>
              <a:t>www.sqlchick.com/entries/2018/5/6/querying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­data­in­azure­data­lake­store­with­power­bi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Zones </a:t>
            </a:r>
            <a:r>
              <a:rPr sz="1600" spc="-5" dirty="0">
                <a:latin typeface="Calibri"/>
                <a:cs typeface="Calibri"/>
              </a:rPr>
              <a:t>in a </a:t>
            </a:r>
            <a:r>
              <a:rPr sz="1600" spc="-15" dirty="0">
                <a:latin typeface="Calibri"/>
                <a:cs typeface="Calibri"/>
              </a:rPr>
              <a:t>Data Lake</a:t>
            </a:r>
            <a:r>
              <a:rPr sz="1250" spc="-15" dirty="0">
                <a:latin typeface="Calibri"/>
                <a:cs typeface="Calibri"/>
              </a:rPr>
              <a:t>:</a:t>
            </a:r>
            <a:r>
              <a:rPr sz="1250" u="sng" spc="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3"/>
              </a:rPr>
              <a:t>www.sqlchick.com/entries/2017/12/30/zones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­in­a­data­lake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Granting </a:t>
            </a:r>
            <a:r>
              <a:rPr sz="1600" spc="-10" dirty="0">
                <a:latin typeface="Calibri"/>
                <a:cs typeface="Calibri"/>
              </a:rPr>
              <a:t>Permissions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Lake:</a:t>
            </a:r>
            <a:r>
              <a:rPr sz="1600" u="sng" spc="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4"/>
              </a:rPr>
              <a:t>www.sqlchick.com/entries/2018/3/16/granting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­permissions­azure­data­lake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Running U­SQL on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Schedule with </a:t>
            </a:r>
            <a:r>
              <a:rPr sz="1600" spc="-15" dirty="0">
                <a:latin typeface="Calibri"/>
                <a:cs typeface="Calibri"/>
              </a:rPr>
              <a:t>Azure Data Factory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15" dirty="0">
                <a:latin typeface="Calibri"/>
                <a:cs typeface="Calibri"/>
              </a:rPr>
              <a:t>Populate Azure Data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Lake: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5"/>
              </a:rPr>
              <a:t>www.sqlchick.com/entries/2017/10/8/running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­u­sql­on­a­schedule­with­azure­data­factory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Querying Multi­Structured JSON Files with U­SQL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Lake:</a:t>
            </a:r>
            <a:r>
              <a:rPr sz="1600" u="sng" spc="29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6"/>
              </a:rPr>
              <a:t>www.sqlchick.com/entries/2017/9/4/querying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­multi­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structured­json­files­with­u­sql­in­azure­data­lake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Handling </a:t>
            </a:r>
            <a:r>
              <a:rPr sz="1600" spc="-20" dirty="0">
                <a:latin typeface="Calibri"/>
                <a:cs typeface="Calibri"/>
              </a:rPr>
              <a:t>Row </a:t>
            </a:r>
            <a:r>
              <a:rPr sz="1600" spc="-15" dirty="0">
                <a:latin typeface="Calibri"/>
                <a:cs typeface="Calibri"/>
              </a:rPr>
              <a:t>Headers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U­SQL:</a:t>
            </a:r>
            <a:r>
              <a:rPr sz="1600" u="sng" spc="5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7"/>
              </a:rPr>
              <a:t>www.sqlchick.com/entries/2017/7/27/handling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­row­headers­in­u­sql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30" dirty="0">
                <a:latin typeface="Calibri"/>
                <a:cs typeface="Calibri"/>
              </a:rPr>
              <a:t>Two </a:t>
            </a:r>
            <a:r>
              <a:rPr sz="1600" spc="-35" dirty="0">
                <a:latin typeface="Calibri"/>
                <a:cs typeface="Calibri"/>
              </a:rPr>
              <a:t>Ways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15" dirty="0">
                <a:latin typeface="Calibri"/>
                <a:cs typeface="Calibri"/>
              </a:rPr>
              <a:t>Approach </a:t>
            </a:r>
            <a:r>
              <a:rPr sz="1600" spc="-20" dirty="0">
                <a:latin typeface="Calibri"/>
                <a:cs typeface="Calibri"/>
              </a:rPr>
              <a:t>Federated </a:t>
            </a:r>
            <a:r>
              <a:rPr sz="1600" spc="-10" dirty="0">
                <a:latin typeface="Calibri"/>
                <a:cs typeface="Calibri"/>
              </a:rPr>
              <a:t>Queries with U­SQL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ADLA: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8"/>
              </a:rPr>
              <a:t>www.sqlchick.com/entries/2017/10/29/two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­ways­to­approach­federated­queries­with­u­sql­and­azure­data­lake­analytics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66579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Suggestions </a:t>
            </a:r>
            <a:r>
              <a:rPr spc="-5" dirty="0"/>
              <a:t>for </a:t>
            </a:r>
            <a:r>
              <a:rPr spc="-10" dirty="0"/>
              <a:t>Continued</a:t>
            </a:r>
            <a:r>
              <a:rPr spc="-3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8883" y="1337122"/>
            <a:ext cx="66294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</a:t>
            </a:r>
            <a:r>
              <a:rPr sz="25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4/4</a:t>
            </a:r>
            <a:r>
              <a:rPr sz="2550" b="0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55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8536" y="2106358"/>
            <a:ext cx="3989070" cy="951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Calibri"/>
                <a:cs typeface="Calibri"/>
              </a:rPr>
              <a:t>Video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What’s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spc="-15" dirty="0">
                <a:latin typeface="Calibri"/>
                <a:cs typeface="Calibri"/>
              </a:rPr>
              <a:t>Azure Data </a:t>
            </a:r>
            <a:r>
              <a:rPr sz="1600" spc="-20" dirty="0">
                <a:latin typeface="Calibri"/>
                <a:cs typeface="Calibri"/>
              </a:rPr>
              <a:t>Lake </a:t>
            </a:r>
            <a:r>
              <a:rPr sz="1600" spc="-15" dirty="0">
                <a:latin typeface="Calibri"/>
                <a:cs typeface="Calibri"/>
              </a:rPr>
              <a:t>Storage </a:t>
            </a:r>
            <a:r>
              <a:rPr sz="1600" spc="-10" dirty="0">
                <a:latin typeface="Calibri"/>
                <a:cs typeface="Calibri"/>
              </a:rPr>
              <a:t>Gen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2"/>
              </a:rPr>
              <a:t>www.youtube.com/watch?v=DJkFSpis2B0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536" y="3808080"/>
            <a:ext cx="5285105" cy="902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Calibri"/>
                <a:cs typeface="Calibri"/>
              </a:rPr>
              <a:t>E-Book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20" dirty="0">
                <a:latin typeface="Calibri"/>
                <a:cs typeface="Calibri"/>
              </a:rPr>
              <a:t>Lakes </a:t>
            </a:r>
            <a:r>
              <a:rPr sz="1600" spc="-5" dirty="0">
                <a:latin typeface="Calibri"/>
                <a:cs typeface="Calibri"/>
              </a:rPr>
              <a:t>in a </a:t>
            </a:r>
            <a:r>
              <a:rPr sz="1600" spc="-10" dirty="0">
                <a:latin typeface="Calibri"/>
                <a:cs typeface="Calibri"/>
              </a:rPr>
              <a:t>Modern </a:t>
            </a: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Architecture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50" u="sng" spc="-31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50" u="sng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https://www.blue­granite.com/data­lakes­in­a­modern­data­architecture­ebook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840479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Data Lake Use</a:t>
            </a:r>
            <a:r>
              <a:rPr spc="-90" dirty="0"/>
              <a:t> </a:t>
            </a:r>
            <a:r>
              <a:rPr spc="-10"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7" y="770737"/>
            <a:ext cx="10686415" cy="5952490"/>
            <a:chOff x="787" y="770737"/>
            <a:chExt cx="10686415" cy="5952490"/>
          </a:xfrm>
        </p:grpSpPr>
        <p:sp>
          <p:nvSpPr>
            <p:cNvPr id="4" name="object 4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4601" y="4028186"/>
              <a:ext cx="544830" cy="101600"/>
            </a:xfrm>
            <a:custGeom>
              <a:avLst/>
              <a:gdLst/>
              <a:ahLst/>
              <a:cxnLst/>
              <a:rect l="l" t="t" r="r" b="b"/>
              <a:pathLst>
                <a:path w="544830" h="101600">
                  <a:moveTo>
                    <a:pt x="483882" y="101244"/>
                  </a:moveTo>
                  <a:lnTo>
                    <a:pt x="483882" y="0"/>
                  </a:lnTo>
                  <a:lnTo>
                    <a:pt x="532505" y="40474"/>
                  </a:lnTo>
                  <a:lnTo>
                    <a:pt x="494004" y="40474"/>
                  </a:lnTo>
                  <a:lnTo>
                    <a:pt x="494004" y="60718"/>
                  </a:lnTo>
                  <a:lnTo>
                    <a:pt x="532517" y="60718"/>
                  </a:lnTo>
                  <a:lnTo>
                    <a:pt x="483882" y="101244"/>
                  </a:lnTo>
                  <a:close/>
                </a:path>
                <a:path w="544830" h="101600">
                  <a:moveTo>
                    <a:pt x="483882" y="60718"/>
                  </a:moveTo>
                  <a:lnTo>
                    <a:pt x="0" y="60718"/>
                  </a:lnTo>
                  <a:lnTo>
                    <a:pt x="0" y="40474"/>
                  </a:lnTo>
                  <a:lnTo>
                    <a:pt x="483882" y="40474"/>
                  </a:lnTo>
                  <a:lnTo>
                    <a:pt x="483882" y="60718"/>
                  </a:lnTo>
                  <a:close/>
                </a:path>
                <a:path w="544830" h="101600">
                  <a:moveTo>
                    <a:pt x="532517" y="60718"/>
                  </a:moveTo>
                  <a:lnTo>
                    <a:pt x="494004" y="60718"/>
                  </a:lnTo>
                  <a:lnTo>
                    <a:pt x="494004" y="40474"/>
                  </a:lnTo>
                  <a:lnTo>
                    <a:pt x="532505" y="40474"/>
                  </a:lnTo>
                  <a:lnTo>
                    <a:pt x="544664" y="50596"/>
                  </a:lnTo>
                  <a:lnTo>
                    <a:pt x="532517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4601" y="2834487"/>
              <a:ext cx="0" cy="1610360"/>
            </a:xfrm>
            <a:custGeom>
              <a:avLst/>
              <a:gdLst/>
              <a:ahLst/>
              <a:cxnLst/>
              <a:rect l="l" t="t" r="r" b="b"/>
              <a:pathLst>
                <a:path h="1610360">
                  <a:moveTo>
                    <a:pt x="0" y="1610258"/>
                  </a:moveTo>
                  <a:lnTo>
                    <a:pt x="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9812" y="3068586"/>
              <a:ext cx="1819910" cy="3647440"/>
            </a:xfrm>
            <a:custGeom>
              <a:avLst/>
              <a:gdLst/>
              <a:ahLst/>
              <a:cxnLst/>
              <a:rect l="l" t="t" r="r" b="b"/>
              <a:pathLst>
                <a:path w="1819910" h="3647440">
                  <a:moveTo>
                    <a:pt x="1819478" y="0"/>
                  </a:moveTo>
                  <a:lnTo>
                    <a:pt x="0" y="0"/>
                  </a:lnTo>
                  <a:lnTo>
                    <a:pt x="0" y="3647084"/>
                  </a:lnTo>
                  <a:lnTo>
                    <a:pt x="1819478" y="3647084"/>
                  </a:lnTo>
                  <a:lnTo>
                    <a:pt x="1819478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9812" y="3068586"/>
              <a:ext cx="1819910" cy="3647440"/>
            </a:xfrm>
            <a:custGeom>
              <a:avLst/>
              <a:gdLst/>
              <a:ahLst/>
              <a:cxnLst/>
              <a:rect l="l" t="t" r="r" b="b"/>
              <a:pathLst>
                <a:path w="1819910" h="3647440">
                  <a:moveTo>
                    <a:pt x="0" y="0"/>
                  </a:moveTo>
                  <a:lnTo>
                    <a:pt x="1819478" y="0"/>
                  </a:lnTo>
                  <a:lnTo>
                    <a:pt x="1819478" y="3647084"/>
                  </a:lnTo>
                  <a:lnTo>
                    <a:pt x="0" y="364708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2138" y="3131380"/>
              <a:ext cx="414774" cy="414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6553" y="5439765"/>
              <a:ext cx="388620" cy="0"/>
            </a:xfrm>
            <a:custGeom>
              <a:avLst/>
              <a:gdLst/>
              <a:ahLst/>
              <a:cxnLst/>
              <a:rect l="l" t="t" r="r" b="b"/>
              <a:pathLst>
                <a:path w="388619">
                  <a:moveTo>
                    <a:pt x="0" y="0"/>
                  </a:moveTo>
                  <a:lnTo>
                    <a:pt x="38820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6286" y="5510788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859" y="5231175"/>
            <a:ext cx="619731" cy="2162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0466" y="3726934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183" y="3207402"/>
            <a:ext cx="652823" cy="65282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985840" y="3233850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16393" y="1140853"/>
            <a:ext cx="5690870" cy="5643880"/>
            <a:chOff x="1316393" y="1140853"/>
            <a:chExt cx="5690870" cy="5643880"/>
          </a:xfrm>
        </p:grpSpPr>
        <p:sp>
          <p:nvSpPr>
            <p:cNvPr id="17" name="object 17"/>
            <p:cNvSpPr/>
            <p:nvPr/>
          </p:nvSpPr>
          <p:spPr>
            <a:xfrm>
              <a:off x="7004202" y="1143393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60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6553" y="2834487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67"/>
                  </a:moveTo>
                  <a:lnTo>
                    <a:pt x="388200" y="3749167"/>
                  </a:lnTo>
                </a:path>
                <a:path w="388619" h="3749675">
                  <a:moveTo>
                    <a:pt x="0" y="1609674"/>
                  </a:moveTo>
                  <a:lnTo>
                    <a:pt x="388200" y="1609674"/>
                  </a:lnTo>
                </a:path>
                <a:path w="388619" h="3749675">
                  <a:moveTo>
                    <a:pt x="0" y="815771"/>
                  </a:moveTo>
                  <a:lnTo>
                    <a:pt x="388200" y="815771"/>
                  </a:lnTo>
                </a:path>
                <a:path w="388619" h="3749675">
                  <a:moveTo>
                    <a:pt x="0" y="0"/>
                  </a:moveTo>
                  <a:lnTo>
                    <a:pt x="38820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9684" y="4444161"/>
              <a:ext cx="60960" cy="890269"/>
            </a:xfrm>
            <a:custGeom>
              <a:avLst/>
              <a:gdLst/>
              <a:ahLst/>
              <a:cxnLst/>
              <a:rect l="l" t="t" r="r" b="b"/>
              <a:pathLst>
                <a:path w="60960" h="890270">
                  <a:moveTo>
                    <a:pt x="40474" y="839330"/>
                  </a:moveTo>
                  <a:lnTo>
                    <a:pt x="20243" y="839330"/>
                  </a:lnTo>
                  <a:lnTo>
                    <a:pt x="20243" y="0"/>
                  </a:lnTo>
                  <a:lnTo>
                    <a:pt x="40474" y="0"/>
                  </a:lnTo>
                  <a:lnTo>
                    <a:pt x="40474" y="839330"/>
                  </a:lnTo>
                  <a:close/>
                </a:path>
                <a:path w="60960" h="890270">
                  <a:moveTo>
                    <a:pt x="30353" y="889990"/>
                  </a:moveTo>
                  <a:lnTo>
                    <a:pt x="0" y="829221"/>
                  </a:lnTo>
                  <a:lnTo>
                    <a:pt x="20243" y="829221"/>
                  </a:lnTo>
                  <a:lnTo>
                    <a:pt x="20243" y="839330"/>
                  </a:lnTo>
                  <a:lnTo>
                    <a:pt x="55709" y="839330"/>
                  </a:lnTo>
                  <a:lnTo>
                    <a:pt x="30353" y="889990"/>
                  </a:lnTo>
                  <a:close/>
                </a:path>
                <a:path w="60960" h="890270">
                  <a:moveTo>
                    <a:pt x="55709" y="839330"/>
                  </a:moveTo>
                  <a:lnTo>
                    <a:pt x="40474" y="839330"/>
                  </a:lnTo>
                  <a:lnTo>
                    <a:pt x="40474" y="829221"/>
                  </a:lnTo>
                  <a:lnTo>
                    <a:pt x="60769" y="829221"/>
                  </a:lnTo>
                  <a:lnTo>
                    <a:pt x="55709" y="8393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02461" y="1582346"/>
            <a:ext cx="3342640" cy="404495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39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Big data clusters</a:t>
            </a:r>
            <a:endParaRPr sz="1900">
              <a:latin typeface="Segoe UI"/>
              <a:cs typeface="Segoe UI"/>
            </a:endParaRPr>
          </a:p>
          <a:p>
            <a:pPr marL="203835" indent="-191770">
              <a:lnSpc>
                <a:spcPct val="100000"/>
              </a:lnSpc>
              <a:spcBef>
                <a:spcPts val="12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SQL-on-Hadoop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solutions</a:t>
            </a:r>
            <a:endParaRPr sz="1900">
              <a:latin typeface="Segoe UI"/>
              <a:cs typeface="Segoe UI"/>
            </a:endParaRPr>
          </a:p>
          <a:p>
            <a:pPr marL="204470" marR="5080" indent="-204470">
              <a:lnSpc>
                <a:spcPct val="100800"/>
              </a:lnSpc>
              <a:spcBef>
                <a:spcPts val="12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Integrate with open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source  projects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such as Hive, </a:t>
            </a:r>
            <a:r>
              <a:rPr sz="1900" spc="10" dirty="0">
                <a:solidFill>
                  <a:srgbClr val="57575A"/>
                </a:solidFill>
                <a:latin typeface="Segoe UI"/>
                <a:cs typeface="Segoe UI"/>
              </a:rPr>
              <a:t>Spark,  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Storm,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Kafka,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etc.</a:t>
            </a:r>
            <a:endParaRPr sz="1900">
              <a:latin typeface="Segoe UI"/>
              <a:cs typeface="Segoe UI"/>
            </a:endParaRPr>
          </a:p>
          <a:p>
            <a:pPr marL="204470" marR="68580" indent="-204470">
              <a:lnSpc>
                <a:spcPct val="100699"/>
              </a:lnSpc>
              <a:spcBef>
                <a:spcPts val="12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Sandbox solutions for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initial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prep,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experimentation,  and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analysis</a:t>
            </a:r>
            <a:endParaRPr sz="1900">
              <a:latin typeface="Segoe UI"/>
              <a:cs typeface="Segoe UI"/>
            </a:endParaRPr>
          </a:p>
          <a:p>
            <a:pPr marL="204470" marR="145415" indent="-204470">
              <a:lnSpc>
                <a:spcPct val="100699"/>
              </a:lnSpc>
              <a:spcBef>
                <a:spcPts val="12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Migrate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from 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proof 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of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concept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to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operationalized  solution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5277" y="4169225"/>
            <a:ext cx="7004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Raw</a:t>
            </a:r>
            <a:r>
              <a:rPr sz="1250" spc="-6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905" y="2540002"/>
            <a:ext cx="294068" cy="27138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13025" y="2799160"/>
            <a:ext cx="5365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 marR="5080" indent="-1130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atial,  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GPS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1452" y="6323135"/>
            <a:ext cx="83883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5080" indent="-12128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Explora</a:t>
            </a:r>
            <a:r>
              <a:rPr sz="1250" spc="-5" dirty="0">
                <a:solidFill>
                  <a:srgbClr val="313D4F"/>
                </a:solidFill>
                <a:latin typeface="Segoe UI"/>
                <a:cs typeface="Segoe UI"/>
              </a:rPr>
              <a:t>t</a:t>
            </a: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o</a:t>
            </a:r>
            <a:r>
              <a:rPr sz="1250" spc="50" dirty="0">
                <a:solidFill>
                  <a:srgbClr val="313D4F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y  Analysis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14601" y="2572308"/>
            <a:ext cx="4815840" cy="3632200"/>
            <a:chOff x="1714601" y="2572308"/>
            <a:chExt cx="4815840" cy="3632200"/>
          </a:xfrm>
        </p:grpSpPr>
        <p:sp>
          <p:nvSpPr>
            <p:cNvPr id="26" name="object 26"/>
            <p:cNvSpPr/>
            <p:nvPr/>
          </p:nvSpPr>
          <p:spPr>
            <a:xfrm>
              <a:off x="4477740" y="5760720"/>
              <a:ext cx="442595" cy="443230"/>
            </a:xfrm>
            <a:custGeom>
              <a:avLst/>
              <a:gdLst/>
              <a:ahLst/>
              <a:cxnLst/>
              <a:rect l="l" t="t" r="r" b="b"/>
              <a:pathLst>
                <a:path w="442595" h="443229">
                  <a:moveTo>
                    <a:pt x="442074" y="403872"/>
                  </a:moveTo>
                  <a:lnTo>
                    <a:pt x="38989" y="403872"/>
                  </a:lnTo>
                  <a:lnTo>
                    <a:pt x="38989" y="0"/>
                  </a:lnTo>
                  <a:lnTo>
                    <a:pt x="0" y="0"/>
                  </a:lnTo>
                  <a:lnTo>
                    <a:pt x="0" y="403872"/>
                  </a:lnTo>
                  <a:lnTo>
                    <a:pt x="0" y="443230"/>
                  </a:lnTo>
                  <a:lnTo>
                    <a:pt x="442074" y="443230"/>
                  </a:lnTo>
                  <a:lnTo>
                    <a:pt x="442074" y="403872"/>
                  </a:lnTo>
                  <a:close/>
                </a:path>
                <a:path w="442595" h="443229">
                  <a:moveTo>
                    <a:pt x="442074" y="111188"/>
                  </a:moveTo>
                  <a:lnTo>
                    <a:pt x="338035" y="111188"/>
                  </a:lnTo>
                  <a:lnTo>
                    <a:pt x="376389" y="149593"/>
                  </a:lnTo>
                  <a:lnTo>
                    <a:pt x="325043" y="200990"/>
                  </a:lnTo>
                  <a:lnTo>
                    <a:pt x="286054" y="161950"/>
                  </a:lnTo>
                  <a:lnTo>
                    <a:pt x="221005" y="226987"/>
                  </a:lnTo>
                  <a:lnTo>
                    <a:pt x="182016" y="187985"/>
                  </a:lnTo>
                  <a:lnTo>
                    <a:pt x="64350" y="305714"/>
                  </a:lnTo>
                  <a:lnTo>
                    <a:pt x="91681" y="333044"/>
                  </a:lnTo>
                  <a:lnTo>
                    <a:pt x="182016" y="242608"/>
                  </a:lnTo>
                  <a:lnTo>
                    <a:pt x="221005" y="281647"/>
                  </a:lnTo>
                  <a:lnTo>
                    <a:pt x="260045" y="242608"/>
                  </a:lnTo>
                  <a:lnTo>
                    <a:pt x="275666" y="226987"/>
                  </a:lnTo>
                  <a:lnTo>
                    <a:pt x="286054" y="216611"/>
                  </a:lnTo>
                  <a:lnTo>
                    <a:pt x="325043" y="255612"/>
                  </a:lnTo>
                  <a:lnTo>
                    <a:pt x="364032" y="216611"/>
                  </a:lnTo>
                  <a:lnTo>
                    <a:pt x="379653" y="200990"/>
                  </a:lnTo>
                  <a:lnTo>
                    <a:pt x="403720" y="176923"/>
                  </a:lnTo>
                  <a:lnTo>
                    <a:pt x="442074" y="215277"/>
                  </a:lnTo>
                  <a:lnTo>
                    <a:pt x="442074" y="176923"/>
                  </a:lnTo>
                  <a:lnTo>
                    <a:pt x="442074" y="111188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56738" y="5421960"/>
              <a:ext cx="271145" cy="598170"/>
            </a:xfrm>
            <a:custGeom>
              <a:avLst/>
              <a:gdLst/>
              <a:ahLst/>
              <a:cxnLst/>
              <a:rect l="l" t="t" r="r" b="b"/>
              <a:pathLst>
                <a:path w="271144" h="598170">
                  <a:moveTo>
                    <a:pt x="128739" y="67957"/>
                  </a:moveTo>
                  <a:lnTo>
                    <a:pt x="127127" y="60032"/>
                  </a:lnTo>
                  <a:lnTo>
                    <a:pt x="122758" y="53555"/>
                  </a:lnTo>
                  <a:lnTo>
                    <a:pt x="116281" y="49187"/>
                  </a:lnTo>
                  <a:lnTo>
                    <a:pt x="108356" y="47574"/>
                  </a:lnTo>
                  <a:lnTo>
                    <a:pt x="100444" y="49187"/>
                  </a:lnTo>
                  <a:lnTo>
                    <a:pt x="93967" y="53555"/>
                  </a:lnTo>
                  <a:lnTo>
                    <a:pt x="89611" y="60032"/>
                  </a:lnTo>
                  <a:lnTo>
                    <a:pt x="88011" y="67957"/>
                  </a:lnTo>
                  <a:lnTo>
                    <a:pt x="89611" y="75907"/>
                  </a:lnTo>
                  <a:lnTo>
                    <a:pt x="93967" y="82384"/>
                  </a:lnTo>
                  <a:lnTo>
                    <a:pt x="100444" y="86753"/>
                  </a:lnTo>
                  <a:lnTo>
                    <a:pt x="108356" y="88353"/>
                  </a:lnTo>
                  <a:lnTo>
                    <a:pt x="116281" y="86753"/>
                  </a:lnTo>
                  <a:lnTo>
                    <a:pt x="122758" y="82384"/>
                  </a:lnTo>
                  <a:lnTo>
                    <a:pt x="127127" y="75907"/>
                  </a:lnTo>
                  <a:lnTo>
                    <a:pt x="128739" y="67957"/>
                  </a:lnTo>
                  <a:close/>
                </a:path>
                <a:path w="271144" h="598170">
                  <a:moveTo>
                    <a:pt x="149085" y="142671"/>
                  </a:moveTo>
                  <a:lnTo>
                    <a:pt x="146951" y="132092"/>
                  </a:lnTo>
                  <a:lnTo>
                    <a:pt x="141135" y="123456"/>
                  </a:lnTo>
                  <a:lnTo>
                    <a:pt x="132499" y="117640"/>
                  </a:lnTo>
                  <a:lnTo>
                    <a:pt x="121945" y="115493"/>
                  </a:lnTo>
                  <a:lnTo>
                    <a:pt x="111379" y="117640"/>
                  </a:lnTo>
                  <a:lnTo>
                    <a:pt x="102755" y="123456"/>
                  </a:lnTo>
                  <a:lnTo>
                    <a:pt x="96926" y="132092"/>
                  </a:lnTo>
                  <a:lnTo>
                    <a:pt x="94805" y="142671"/>
                  </a:lnTo>
                  <a:lnTo>
                    <a:pt x="96926" y="153250"/>
                  </a:lnTo>
                  <a:lnTo>
                    <a:pt x="102743" y="161886"/>
                  </a:lnTo>
                  <a:lnTo>
                    <a:pt x="111379" y="167728"/>
                  </a:lnTo>
                  <a:lnTo>
                    <a:pt x="121945" y="169862"/>
                  </a:lnTo>
                  <a:lnTo>
                    <a:pt x="132499" y="167728"/>
                  </a:lnTo>
                  <a:lnTo>
                    <a:pt x="141135" y="161886"/>
                  </a:lnTo>
                  <a:lnTo>
                    <a:pt x="146951" y="153250"/>
                  </a:lnTo>
                  <a:lnTo>
                    <a:pt x="149085" y="142671"/>
                  </a:lnTo>
                  <a:close/>
                </a:path>
                <a:path w="271144" h="598170">
                  <a:moveTo>
                    <a:pt x="169468" y="20383"/>
                  </a:moveTo>
                  <a:lnTo>
                    <a:pt x="167855" y="12471"/>
                  </a:lnTo>
                  <a:lnTo>
                    <a:pt x="163487" y="5994"/>
                  </a:lnTo>
                  <a:lnTo>
                    <a:pt x="157010" y="1612"/>
                  </a:lnTo>
                  <a:lnTo>
                    <a:pt x="149085" y="0"/>
                  </a:lnTo>
                  <a:lnTo>
                    <a:pt x="141173" y="1612"/>
                  </a:lnTo>
                  <a:lnTo>
                    <a:pt x="134696" y="5994"/>
                  </a:lnTo>
                  <a:lnTo>
                    <a:pt x="130340" y="12471"/>
                  </a:lnTo>
                  <a:lnTo>
                    <a:pt x="128739" y="20383"/>
                  </a:lnTo>
                  <a:lnTo>
                    <a:pt x="130340" y="28333"/>
                  </a:lnTo>
                  <a:lnTo>
                    <a:pt x="134696" y="34810"/>
                  </a:lnTo>
                  <a:lnTo>
                    <a:pt x="141173" y="39179"/>
                  </a:lnTo>
                  <a:lnTo>
                    <a:pt x="149085" y="40779"/>
                  </a:lnTo>
                  <a:lnTo>
                    <a:pt x="157010" y="39179"/>
                  </a:lnTo>
                  <a:lnTo>
                    <a:pt x="163487" y="34810"/>
                  </a:lnTo>
                  <a:lnTo>
                    <a:pt x="167855" y="28333"/>
                  </a:lnTo>
                  <a:lnTo>
                    <a:pt x="169468" y="20383"/>
                  </a:lnTo>
                  <a:close/>
                </a:path>
                <a:path w="271144" h="598170">
                  <a:moveTo>
                    <a:pt x="203403" y="81559"/>
                  </a:moveTo>
                  <a:lnTo>
                    <a:pt x="201790" y="73621"/>
                  </a:lnTo>
                  <a:lnTo>
                    <a:pt x="197421" y="67144"/>
                  </a:lnTo>
                  <a:lnTo>
                    <a:pt x="190944" y="62776"/>
                  </a:lnTo>
                  <a:lnTo>
                    <a:pt x="183019" y="61163"/>
                  </a:lnTo>
                  <a:lnTo>
                    <a:pt x="175107" y="62776"/>
                  </a:lnTo>
                  <a:lnTo>
                    <a:pt x="168630" y="67144"/>
                  </a:lnTo>
                  <a:lnTo>
                    <a:pt x="164274" y="73621"/>
                  </a:lnTo>
                  <a:lnTo>
                    <a:pt x="162674" y="81559"/>
                  </a:lnTo>
                  <a:lnTo>
                    <a:pt x="164274" y="89471"/>
                  </a:lnTo>
                  <a:lnTo>
                    <a:pt x="168630" y="95935"/>
                  </a:lnTo>
                  <a:lnTo>
                    <a:pt x="175107" y="100291"/>
                  </a:lnTo>
                  <a:lnTo>
                    <a:pt x="183019" y="101892"/>
                  </a:lnTo>
                  <a:lnTo>
                    <a:pt x="190944" y="100291"/>
                  </a:lnTo>
                  <a:lnTo>
                    <a:pt x="197421" y="95935"/>
                  </a:lnTo>
                  <a:lnTo>
                    <a:pt x="201790" y="89471"/>
                  </a:lnTo>
                  <a:lnTo>
                    <a:pt x="203403" y="81559"/>
                  </a:lnTo>
                  <a:close/>
                </a:path>
                <a:path w="271144" h="598170">
                  <a:moveTo>
                    <a:pt x="271018" y="560590"/>
                  </a:moveTo>
                  <a:lnTo>
                    <a:pt x="270687" y="550595"/>
                  </a:lnTo>
                  <a:lnTo>
                    <a:pt x="267893" y="540689"/>
                  </a:lnTo>
                  <a:lnTo>
                    <a:pt x="189814" y="364134"/>
                  </a:lnTo>
                  <a:lnTo>
                    <a:pt x="189814" y="271703"/>
                  </a:lnTo>
                  <a:lnTo>
                    <a:pt x="189814" y="244576"/>
                  </a:lnTo>
                  <a:lnTo>
                    <a:pt x="192900" y="228828"/>
                  </a:lnTo>
                  <a:lnTo>
                    <a:pt x="216992" y="205828"/>
                  </a:lnTo>
                  <a:lnTo>
                    <a:pt x="219671" y="197688"/>
                  </a:lnTo>
                  <a:lnTo>
                    <a:pt x="216306" y="190893"/>
                  </a:lnTo>
                  <a:lnTo>
                    <a:pt x="213575" y="186131"/>
                  </a:lnTo>
                  <a:lnTo>
                    <a:pt x="208813" y="183400"/>
                  </a:lnTo>
                  <a:lnTo>
                    <a:pt x="172199" y="183400"/>
                  </a:lnTo>
                  <a:lnTo>
                    <a:pt x="172199" y="210591"/>
                  </a:lnTo>
                  <a:lnTo>
                    <a:pt x="168402" y="217627"/>
                  </a:lnTo>
                  <a:lnTo>
                    <a:pt x="165379" y="225539"/>
                  </a:lnTo>
                  <a:lnTo>
                    <a:pt x="163385" y="234480"/>
                  </a:lnTo>
                  <a:lnTo>
                    <a:pt x="162674" y="244576"/>
                  </a:lnTo>
                  <a:lnTo>
                    <a:pt x="162674" y="271703"/>
                  </a:lnTo>
                  <a:lnTo>
                    <a:pt x="108356" y="271703"/>
                  </a:lnTo>
                  <a:lnTo>
                    <a:pt x="108356" y="244576"/>
                  </a:lnTo>
                  <a:lnTo>
                    <a:pt x="107632" y="234480"/>
                  </a:lnTo>
                  <a:lnTo>
                    <a:pt x="105714" y="225539"/>
                  </a:lnTo>
                  <a:lnTo>
                    <a:pt x="102895" y="217627"/>
                  </a:lnTo>
                  <a:lnTo>
                    <a:pt x="99517" y="210591"/>
                  </a:lnTo>
                  <a:lnTo>
                    <a:pt x="172199" y="210591"/>
                  </a:lnTo>
                  <a:lnTo>
                    <a:pt x="172199" y="183400"/>
                  </a:lnTo>
                  <a:lnTo>
                    <a:pt x="62217" y="183400"/>
                  </a:lnTo>
                  <a:lnTo>
                    <a:pt x="57454" y="186131"/>
                  </a:lnTo>
                  <a:lnTo>
                    <a:pt x="54724" y="190893"/>
                  </a:lnTo>
                  <a:lnTo>
                    <a:pt x="51346" y="197688"/>
                  </a:lnTo>
                  <a:lnTo>
                    <a:pt x="54076" y="205828"/>
                  </a:lnTo>
                  <a:lnTo>
                    <a:pt x="60820" y="209245"/>
                  </a:lnTo>
                  <a:lnTo>
                    <a:pt x="63995" y="211328"/>
                  </a:lnTo>
                  <a:lnTo>
                    <a:pt x="71018" y="217741"/>
                  </a:lnTo>
                  <a:lnTo>
                    <a:pt x="78028" y="228739"/>
                  </a:lnTo>
                  <a:lnTo>
                    <a:pt x="81216" y="244576"/>
                  </a:lnTo>
                  <a:lnTo>
                    <a:pt x="81216" y="364134"/>
                  </a:lnTo>
                  <a:lnTo>
                    <a:pt x="3124" y="540689"/>
                  </a:lnTo>
                  <a:lnTo>
                    <a:pt x="317" y="550595"/>
                  </a:lnTo>
                  <a:lnTo>
                    <a:pt x="13081" y="587184"/>
                  </a:lnTo>
                  <a:lnTo>
                    <a:pt x="40487" y="597789"/>
                  </a:lnTo>
                  <a:lnTo>
                    <a:pt x="230543" y="597789"/>
                  </a:lnTo>
                  <a:lnTo>
                    <a:pt x="264477" y="579437"/>
                  </a:lnTo>
                  <a:lnTo>
                    <a:pt x="268922" y="570331"/>
                  </a:lnTo>
                  <a:lnTo>
                    <a:pt x="271018" y="56059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4601" y="5107635"/>
              <a:ext cx="3048000" cy="824865"/>
            </a:xfrm>
            <a:custGeom>
              <a:avLst/>
              <a:gdLst/>
              <a:ahLst/>
              <a:cxnLst/>
              <a:rect l="l" t="t" r="r" b="b"/>
              <a:pathLst>
                <a:path w="3048000" h="824864">
                  <a:moveTo>
                    <a:pt x="818007" y="661047"/>
                  </a:moveTo>
                  <a:lnTo>
                    <a:pt x="805853" y="650925"/>
                  </a:lnTo>
                  <a:lnTo>
                    <a:pt x="757237" y="610387"/>
                  </a:lnTo>
                  <a:lnTo>
                    <a:pt x="757237" y="650925"/>
                  </a:lnTo>
                  <a:lnTo>
                    <a:pt x="0" y="650925"/>
                  </a:lnTo>
                  <a:lnTo>
                    <a:pt x="0" y="671156"/>
                  </a:lnTo>
                  <a:lnTo>
                    <a:pt x="757237" y="671156"/>
                  </a:lnTo>
                  <a:lnTo>
                    <a:pt x="757237" y="711695"/>
                  </a:lnTo>
                  <a:lnTo>
                    <a:pt x="805865" y="671156"/>
                  </a:lnTo>
                  <a:lnTo>
                    <a:pt x="818007" y="661047"/>
                  </a:lnTo>
                  <a:close/>
                </a:path>
                <a:path w="3048000" h="824864">
                  <a:moveTo>
                    <a:pt x="2583256" y="773658"/>
                  </a:moveTo>
                  <a:lnTo>
                    <a:pt x="2571115" y="763536"/>
                  </a:lnTo>
                  <a:lnTo>
                    <a:pt x="2522537" y="722998"/>
                  </a:lnTo>
                  <a:lnTo>
                    <a:pt x="2522537" y="763536"/>
                  </a:lnTo>
                  <a:lnTo>
                    <a:pt x="1454150" y="763536"/>
                  </a:lnTo>
                  <a:lnTo>
                    <a:pt x="1454150" y="783780"/>
                  </a:lnTo>
                  <a:lnTo>
                    <a:pt x="2522537" y="783780"/>
                  </a:lnTo>
                  <a:lnTo>
                    <a:pt x="2522537" y="824255"/>
                  </a:lnTo>
                  <a:lnTo>
                    <a:pt x="2571102" y="783780"/>
                  </a:lnTo>
                  <a:lnTo>
                    <a:pt x="2583256" y="773658"/>
                  </a:lnTo>
                  <a:close/>
                </a:path>
                <a:path w="3048000" h="824864">
                  <a:moveTo>
                    <a:pt x="3048000" y="514299"/>
                  </a:moveTo>
                  <a:lnTo>
                    <a:pt x="3007512" y="514299"/>
                  </a:lnTo>
                  <a:lnTo>
                    <a:pt x="3007512" y="0"/>
                  </a:lnTo>
                  <a:lnTo>
                    <a:pt x="2987281" y="0"/>
                  </a:lnTo>
                  <a:lnTo>
                    <a:pt x="2987281" y="514299"/>
                  </a:lnTo>
                  <a:lnTo>
                    <a:pt x="2946743" y="514299"/>
                  </a:lnTo>
                  <a:lnTo>
                    <a:pt x="2997390" y="575017"/>
                  </a:lnTo>
                  <a:lnTo>
                    <a:pt x="3039554" y="524421"/>
                  </a:lnTo>
                  <a:lnTo>
                    <a:pt x="3048000" y="51429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62962" y="2579293"/>
              <a:ext cx="4460875" cy="2537460"/>
            </a:xfrm>
            <a:custGeom>
              <a:avLst/>
              <a:gdLst/>
              <a:ahLst/>
              <a:cxnLst/>
              <a:rect l="l" t="t" r="r" b="b"/>
              <a:pathLst>
                <a:path w="4460875" h="2537460">
                  <a:moveTo>
                    <a:pt x="0" y="0"/>
                  </a:moveTo>
                  <a:lnTo>
                    <a:pt x="4460430" y="0"/>
                  </a:lnTo>
                  <a:lnTo>
                    <a:pt x="4460430" y="2537269"/>
                  </a:lnTo>
                  <a:lnTo>
                    <a:pt x="0" y="2537269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19238" y="6086422"/>
            <a:ext cx="93916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655" marR="5080" indent="-14859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Science  Sandbox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62962" y="2579293"/>
            <a:ext cx="4460875" cy="489584"/>
          </a:xfrm>
          <a:prstGeom prst="rect">
            <a:avLst/>
          </a:prstGeom>
          <a:ln w="13771">
            <a:solidFill>
              <a:srgbClr val="585858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R="516255" algn="r">
              <a:lnSpc>
                <a:spcPct val="100000"/>
              </a:lnSpc>
              <a:spcBef>
                <a:spcPts val="114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Hadoop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7448" y="2591039"/>
            <a:ext cx="525758" cy="526568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393813" y="3585139"/>
            <a:ext cx="7321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" marR="5080" indent="-37465">
              <a:lnSpc>
                <a:spcPct val="102099"/>
              </a:lnSpc>
              <a:spcBef>
                <a:spcPts val="95"/>
              </a:spcBef>
            </a:pP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Advan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ced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Analytics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198450" y="3194568"/>
            <a:ext cx="768985" cy="1711960"/>
            <a:chOff x="5198450" y="3194568"/>
            <a:chExt cx="768985" cy="171196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2466" y="3194568"/>
              <a:ext cx="414774" cy="4147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8450" y="4482637"/>
              <a:ext cx="469861" cy="42368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054699" y="4757862"/>
            <a:ext cx="96710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Curated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58591" y="3975455"/>
            <a:ext cx="2955925" cy="2298700"/>
            <a:chOff x="3158591" y="3975455"/>
            <a:chExt cx="2955925" cy="2298700"/>
          </a:xfrm>
        </p:grpSpPr>
        <p:sp>
          <p:nvSpPr>
            <p:cNvPr id="39" name="object 39"/>
            <p:cNvSpPr/>
            <p:nvPr/>
          </p:nvSpPr>
          <p:spPr>
            <a:xfrm>
              <a:off x="4068762" y="4699749"/>
              <a:ext cx="1851025" cy="998855"/>
            </a:xfrm>
            <a:custGeom>
              <a:avLst/>
              <a:gdLst/>
              <a:ahLst/>
              <a:cxnLst/>
              <a:rect l="l" t="t" r="r" b="b"/>
              <a:pathLst>
                <a:path w="1851025" h="998854">
                  <a:moveTo>
                    <a:pt x="526161" y="50647"/>
                  </a:moveTo>
                  <a:lnTo>
                    <a:pt x="514007" y="40525"/>
                  </a:lnTo>
                  <a:lnTo>
                    <a:pt x="465391" y="0"/>
                  </a:lnTo>
                  <a:lnTo>
                    <a:pt x="465391" y="40525"/>
                  </a:lnTo>
                  <a:lnTo>
                    <a:pt x="0" y="40525"/>
                  </a:lnTo>
                  <a:lnTo>
                    <a:pt x="0" y="60769"/>
                  </a:lnTo>
                  <a:lnTo>
                    <a:pt x="465391" y="60769"/>
                  </a:lnTo>
                  <a:lnTo>
                    <a:pt x="465391" y="101244"/>
                  </a:lnTo>
                  <a:lnTo>
                    <a:pt x="513994" y="60769"/>
                  </a:lnTo>
                  <a:lnTo>
                    <a:pt x="526161" y="50647"/>
                  </a:lnTo>
                  <a:close/>
                </a:path>
                <a:path w="1851025" h="998854">
                  <a:moveTo>
                    <a:pt x="1850682" y="937564"/>
                  </a:moveTo>
                  <a:lnTo>
                    <a:pt x="1810194" y="937564"/>
                  </a:lnTo>
                  <a:lnTo>
                    <a:pt x="1810194" y="423265"/>
                  </a:lnTo>
                  <a:lnTo>
                    <a:pt x="1789899" y="423265"/>
                  </a:lnTo>
                  <a:lnTo>
                    <a:pt x="1789899" y="937564"/>
                  </a:lnTo>
                  <a:lnTo>
                    <a:pt x="1749425" y="937564"/>
                  </a:lnTo>
                  <a:lnTo>
                    <a:pt x="1800021" y="998334"/>
                  </a:lnTo>
                  <a:lnTo>
                    <a:pt x="1842236" y="947686"/>
                  </a:lnTo>
                  <a:lnTo>
                    <a:pt x="1850682" y="93756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34977" y="5793752"/>
              <a:ext cx="479425" cy="480059"/>
            </a:xfrm>
            <a:custGeom>
              <a:avLst/>
              <a:gdLst/>
              <a:ahLst/>
              <a:cxnLst/>
              <a:rect l="l" t="t" r="r" b="b"/>
              <a:pathLst>
                <a:path w="479425" h="480060">
                  <a:moveTo>
                    <a:pt x="162115" y="148513"/>
                  </a:moveTo>
                  <a:lnTo>
                    <a:pt x="84582" y="148513"/>
                  </a:lnTo>
                  <a:lnTo>
                    <a:pt x="84582" y="395414"/>
                  </a:lnTo>
                  <a:lnTo>
                    <a:pt x="162115" y="395414"/>
                  </a:lnTo>
                  <a:lnTo>
                    <a:pt x="162115" y="148513"/>
                  </a:lnTo>
                  <a:close/>
                </a:path>
                <a:path w="479425" h="480060">
                  <a:moveTo>
                    <a:pt x="267893" y="368"/>
                  </a:moveTo>
                  <a:lnTo>
                    <a:pt x="190360" y="368"/>
                  </a:lnTo>
                  <a:lnTo>
                    <a:pt x="190360" y="395414"/>
                  </a:lnTo>
                  <a:lnTo>
                    <a:pt x="267893" y="395414"/>
                  </a:lnTo>
                  <a:lnTo>
                    <a:pt x="267893" y="368"/>
                  </a:lnTo>
                  <a:close/>
                </a:path>
                <a:path w="479425" h="480060">
                  <a:moveTo>
                    <a:pt x="373659" y="148513"/>
                  </a:moveTo>
                  <a:lnTo>
                    <a:pt x="296125" y="148513"/>
                  </a:lnTo>
                  <a:lnTo>
                    <a:pt x="296125" y="395414"/>
                  </a:lnTo>
                  <a:lnTo>
                    <a:pt x="373659" y="395414"/>
                  </a:lnTo>
                  <a:lnTo>
                    <a:pt x="373659" y="148513"/>
                  </a:lnTo>
                  <a:close/>
                </a:path>
                <a:path w="479425" h="480060">
                  <a:moveTo>
                    <a:pt x="479412" y="268414"/>
                  </a:moveTo>
                  <a:lnTo>
                    <a:pt x="401840" y="268414"/>
                  </a:lnTo>
                  <a:lnTo>
                    <a:pt x="401840" y="395414"/>
                  </a:lnTo>
                  <a:lnTo>
                    <a:pt x="479412" y="395414"/>
                  </a:lnTo>
                  <a:lnTo>
                    <a:pt x="479412" y="268414"/>
                  </a:lnTo>
                  <a:close/>
                </a:path>
                <a:path w="479425" h="480060">
                  <a:moveTo>
                    <a:pt x="479425" y="438150"/>
                  </a:moveTo>
                  <a:lnTo>
                    <a:pt x="42265" y="438150"/>
                  </a:lnTo>
                  <a:lnTo>
                    <a:pt x="42265" y="0"/>
                  </a:lnTo>
                  <a:lnTo>
                    <a:pt x="0" y="0"/>
                  </a:lnTo>
                  <a:lnTo>
                    <a:pt x="0" y="438150"/>
                  </a:lnTo>
                  <a:lnTo>
                    <a:pt x="0" y="480047"/>
                  </a:lnTo>
                  <a:lnTo>
                    <a:pt x="479425" y="480047"/>
                  </a:lnTo>
                  <a:lnTo>
                    <a:pt x="479425" y="43815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06139" y="3985615"/>
              <a:ext cx="101600" cy="280035"/>
            </a:xfrm>
            <a:custGeom>
              <a:avLst/>
              <a:gdLst/>
              <a:ahLst/>
              <a:cxnLst/>
              <a:rect l="l" t="t" r="r" b="b"/>
              <a:pathLst>
                <a:path w="101600" h="280035">
                  <a:moveTo>
                    <a:pt x="60769" y="229146"/>
                  </a:moveTo>
                  <a:lnTo>
                    <a:pt x="40487" y="229146"/>
                  </a:lnTo>
                  <a:lnTo>
                    <a:pt x="40487" y="0"/>
                  </a:lnTo>
                  <a:lnTo>
                    <a:pt x="60769" y="0"/>
                  </a:lnTo>
                  <a:lnTo>
                    <a:pt x="60769" y="229146"/>
                  </a:lnTo>
                  <a:close/>
                </a:path>
                <a:path w="101600" h="280035">
                  <a:moveTo>
                    <a:pt x="50647" y="279793"/>
                  </a:moveTo>
                  <a:lnTo>
                    <a:pt x="0" y="219024"/>
                  </a:lnTo>
                  <a:lnTo>
                    <a:pt x="40487" y="219024"/>
                  </a:lnTo>
                  <a:lnTo>
                    <a:pt x="40487" y="229146"/>
                  </a:lnTo>
                  <a:lnTo>
                    <a:pt x="92827" y="229146"/>
                  </a:lnTo>
                  <a:lnTo>
                    <a:pt x="50647" y="279793"/>
                  </a:lnTo>
                  <a:close/>
                </a:path>
                <a:path w="101600" h="280035">
                  <a:moveTo>
                    <a:pt x="92827" y="229146"/>
                  </a:moveTo>
                  <a:lnTo>
                    <a:pt x="60769" y="229146"/>
                  </a:lnTo>
                  <a:lnTo>
                    <a:pt x="60769" y="219024"/>
                  </a:lnTo>
                  <a:lnTo>
                    <a:pt x="101257" y="219024"/>
                  </a:lnTo>
                  <a:lnTo>
                    <a:pt x="92827" y="22914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68751" y="3985615"/>
              <a:ext cx="388620" cy="0"/>
            </a:xfrm>
            <a:custGeom>
              <a:avLst/>
              <a:gdLst/>
              <a:ahLst/>
              <a:cxnLst/>
              <a:rect l="l" t="t" r="r" b="b"/>
              <a:pathLst>
                <a:path w="388620">
                  <a:moveTo>
                    <a:pt x="0" y="0"/>
                  </a:moveTo>
                  <a:lnTo>
                    <a:pt x="388137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465709" y="6352461"/>
            <a:ext cx="8350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495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32312" y="3582871"/>
            <a:ext cx="64262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>
              <a:lnSpc>
                <a:spcPct val="102099"/>
              </a:lnSpc>
              <a:spcBef>
                <a:spcPts val="95"/>
              </a:spcBef>
            </a:pP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M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chine  Learni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n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g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090542" y="3243985"/>
            <a:ext cx="1184910" cy="408940"/>
            <a:chOff x="4090542" y="3243985"/>
            <a:chExt cx="1184910" cy="408940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4337" y="3243985"/>
              <a:ext cx="631072" cy="33052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090542" y="3551440"/>
              <a:ext cx="414020" cy="101600"/>
            </a:xfrm>
            <a:custGeom>
              <a:avLst/>
              <a:gdLst/>
              <a:ahLst/>
              <a:cxnLst/>
              <a:rect l="l" t="t" r="r" b="b"/>
              <a:pathLst>
                <a:path w="414020" h="101600">
                  <a:moveTo>
                    <a:pt x="353568" y="101244"/>
                  </a:moveTo>
                  <a:lnTo>
                    <a:pt x="353268" y="60740"/>
                  </a:lnTo>
                  <a:lnTo>
                    <a:pt x="363334" y="60667"/>
                  </a:lnTo>
                  <a:lnTo>
                    <a:pt x="363232" y="40424"/>
                  </a:lnTo>
                  <a:lnTo>
                    <a:pt x="353117" y="40424"/>
                  </a:lnTo>
                  <a:lnTo>
                    <a:pt x="352818" y="0"/>
                  </a:lnTo>
                  <a:lnTo>
                    <a:pt x="402037" y="40424"/>
                  </a:lnTo>
                  <a:lnTo>
                    <a:pt x="363232" y="40424"/>
                  </a:lnTo>
                  <a:lnTo>
                    <a:pt x="402126" y="40497"/>
                  </a:lnTo>
                  <a:lnTo>
                    <a:pt x="413943" y="50203"/>
                  </a:lnTo>
                  <a:lnTo>
                    <a:pt x="353568" y="101244"/>
                  </a:lnTo>
                  <a:close/>
                </a:path>
                <a:path w="414020" h="101600">
                  <a:moveTo>
                    <a:pt x="353268" y="60740"/>
                  </a:moveTo>
                  <a:lnTo>
                    <a:pt x="353118" y="40497"/>
                  </a:lnTo>
                  <a:lnTo>
                    <a:pt x="363232" y="40424"/>
                  </a:lnTo>
                  <a:lnTo>
                    <a:pt x="363334" y="60667"/>
                  </a:lnTo>
                  <a:lnTo>
                    <a:pt x="353268" y="60740"/>
                  </a:lnTo>
                  <a:close/>
                </a:path>
                <a:path w="414020" h="101600">
                  <a:moveTo>
                    <a:pt x="152" y="63296"/>
                  </a:moveTo>
                  <a:lnTo>
                    <a:pt x="0" y="43052"/>
                  </a:lnTo>
                  <a:lnTo>
                    <a:pt x="353118" y="40497"/>
                  </a:lnTo>
                  <a:lnTo>
                    <a:pt x="353268" y="60740"/>
                  </a:lnTo>
                  <a:lnTo>
                    <a:pt x="152" y="632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26863" y="1855252"/>
            <a:ext cx="626173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91890" algn="l"/>
                <a:tab pos="3904615" algn="l"/>
              </a:tabLst>
            </a:pPr>
            <a:r>
              <a:rPr sz="2100" spc="5" dirty="0">
                <a:solidFill>
                  <a:srgbClr val="299FB6"/>
                </a:solidFill>
                <a:latin typeface="Segoe UI"/>
                <a:cs typeface="Segoe UI"/>
              </a:rPr>
              <a:t>Data</a:t>
            </a:r>
            <a:r>
              <a:rPr sz="2100" spc="10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299FB6"/>
                </a:solidFill>
                <a:latin typeface="Segoe UI"/>
                <a:cs typeface="Segoe UI"/>
              </a:rPr>
              <a:t>Science</a:t>
            </a:r>
            <a:r>
              <a:rPr sz="2100" spc="25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100" spc="5" dirty="0">
                <a:solidFill>
                  <a:srgbClr val="299FB6"/>
                </a:solidFill>
                <a:latin typeface="Segoe UI"/>
                <a:cs typeface="Segoe UI"/>
              </a:rPr>
              <a:t>Experimentation	|	</a:t>
            </a:r>
            <a:r>
              <a:rPr sz="2100" spc="10" dirty="0">
                <a:solidFill>
                  <a:srgbClr val="299FB6"/>
                </a:solidFill>
                <a:latin typeface="Segoe UI"/>
                <a:cs typeface="Segoe UI"/>
              </a:rPr>
              <a:t>Hadoop</a:t>
            </a:r>
            <a:r>
              <a:rPr sz="2100" spc="-30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100" dirty="0">
                <a:solidFill>
                  <a:srgbClr val="299FB6"/>
                </a:solidFill>
                <a:latin typeface="Segoe UI"/>
                <a:cs typeface="Segoe UI"/>
              </a:rPr>
              <a:t>Integration</a:t>
            </a:r>
            <a:endParaRPr sz="21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7414" y="6478028"/>
            <a:ext cx="63754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29809" y="3760832"/>
            <a:ext cx="5948680" cy="2832735"/>
            <a:chOff x="529809" y="3760832"/>
            <a:chExt cx="5948680" cy="283273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809" y="6049382"/>
              <a:ext cx="532239" cy="4552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704873" y="5430888"/>
              <a:ext cx="3810" cy="1152525"/>
            </a:xfrm>
            <a:custGeom>
              <a:avLst/>
              <a:gdLst/>
              <a:ahLst/>
              <a:cxnLst/>
              <a:rect l="l" t="t" r="r" b="b"/>
              <a:pathLst>
                <a:path w="3810" h="1152525">
                  <a:moveTo>
                    <a:pt x="0" y="1152182"/>
                  </a:moveTo>
                  <a:lnTo>
                    <a:pt x="3619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37154" y="5690489"/>
              <a:ext cx="402590" cy="101600"/>
            </a:xfrm>
            <a:custGeom>
              <a:avLst/>
              <a:gdLst/>
              <a:ahLst/>
              <a:cxnLst/>
              <a:rect l="l" t="t" r="r" b="b"/>
              <a:pathLst>
                <a:path w="402589" h="101600">
                  <a:moveTo>
                    <a:pt x="60718" y="101257"/>
                  </a:moveTo>
                  <a:lnTo>
                    <a:pt x="0" y="50660"/>
                  </a:lnTo>
                  <a:lnTo>
                    <a:pt x="60718" y="0"/>
                  </a:lnTo>
                  <a:lnTo>
                    <a:pt x="60718" y="40538"/>
                  </a:lnTo>
                  <a:lnTo>
                    <a:pt x="50596" y="40538"/>
                  </a:lnTo>
                  <a:lnTo>
                    <a:pt x="50596" y="60769"/>
                  </a:lnTo>
                  <a:lnTo>
                    <a:pt x="60718" y="60769"/>
                  </a:lnTo>
                  <a:lnTo>
                    <a:pt x="60718" y="101257"/>
                  </a:lnTo>
                  <a:close/>
                </a:path>
                <a:path w="402589" h="101600">
                  <a:moveTo>
                    <a:pt x="60718" y="60769"/>
                  </a:moveTo>
                  <a:lnTo>
                    <a:pt x="50596" y="60769"/>
                  </a:lnTo>
                  <a:lnTo>
                    <a:pt x="50596" y="40538"/>
                  </a:lnTo>
                  <a:lnTo>
                    <a:pt x="60718" y="40538"/>
                  </a:lnTo>
                  <a:lnTo>
                    <a:pt x="60718" y="60769"/>
                  </a:lnTo>
                  <a:close/>
                </a:path>
                <a:path w="402589" h="101600">
                  <a:moveTo>
                    <a:pt x="402132" y="60769"/>
                  </a:moveTo>
                  <a:lnTo>
                    <a:pt x="60718" y="60769"/>
                  </a:lnTo>
                  <a:lnTo>
                    <a:pt x="60718" y="40538"/>
                  </a:lnTo>
                  <a:lnTo>
                    <a:pt x="402132" y="40538"/>
                  </a:lnTo>
                  <a:lnTo>
                    <a:pt x="402132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33279" y="4995862"/>
              <a:ext cx="0" cy="746125"/>
            </a:xfrm>
            <a:custGeom>
              <a:avLst/>
              <a:gdLst/>
              <a:ahLst/>
              <a:cxnLst/>
              <a:rect l="l" t="t" r="r" b="b"/>
              <a:pathLst>
                <a:path h="746125">
                  <a:moveTo>
                    <a:pt x="0" y="745921"/>
                  </a:moveTo>
                  <a:lnTo>
                    <a:pt x="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8161" y="4636557"/>
              <a:ext cx="578415" cy="3013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2867" y="4401626"/>
              <a:ext cx="765550" cy="7655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9046" y="3760832"/>
              <a:ext cx="452849" cy="4244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2244" y="4308464"/>
              <a:ext cx="452039" cy="42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1217" y="2367150"/>
            <a:ext cx="4352925" cy="16052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60"/>
              </a:spcBef>
            </a:pPr>
            <a:r>
              <a:rPr sz="5100" spc="-15" dirty="0">
                <a:solidFill>
                  <a:srgbClr val="30859C"/>
                </a:solidFill>
              </a:rPr>
              <a:t>Appendix</a:t>
            </a:r>
            <a:r>
              <a:rPr sz="5100" spc="-40" dirty="0">
                <a:solidFill>
                  <a:srgbClr val="30859C"/>
                </a:solidFill>
              </a:rPr>
              <a:t> </a:t>
            </a:r>
            <a:r>
              <a:rPr sz="5100" dirty="0">
                <a:solidFill>
                  <a:srgbClr val="30859C"/>
                </a:solidFill>
              </a:rPr>
              <a:t>B</a:t>
            </a:r>
            <a:endParaRPr sz="5100"/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4250" spc="-140" dirty="0"/>
              <a:t>Terms </a:t>
            </a:r>
            <a:r>
              <a:rPr sz="4250" dirty="0"/>
              <a:t>&amp;</a:t>
            </a:r>
            <a:r>
              <a:rPr sz="4250" spc="50" dirty="0"/>
              <a:t> </a:t>
            </a:r>
            <a:r>
              <a:rPr sz="4250" spc="-5" dirty="0"/>
              <a:t>Definitions</a:t>
            </a:r>
            <a:endParaRPr sz="42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19634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3945" y="1363855"/>
            <a:ext cx="7291070" cy="1105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3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(1/3)</a:t>
            </a:r>
            <a:endParaRPr sz="2350">
              <a:latin typeface="Segoe UI Light"/>
              <a:cs typeface="Segoe UI Light"/>
            </a:endParaRPr>
          </a:p>
          <a:p>
            <a:pPr marL="12700" marR="29209">
              <a:lnSpc>
                <a:spcPct val="100000"/>
              </a:lnSpc>
              <a:spcBef>
                <a:spcPts val="161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Repository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from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multiple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sources,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cleansed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&amp;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enriched for reporting;  generally 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‘schema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write’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957" y="2705646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762000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Lake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6376" y="2755618"/>
            <a:ext cx="68103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Repository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for multi-structured data; generally 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‘schema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</a:t>
            </a:r>
            <a:r>
              <a:rPr sz="1700" spc="2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read’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957" y="1965223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403860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Warehouse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5481" y="4776157"/>
            <a:ext cx="6257290" cy="1986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889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Extract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&gt; </a:t>
            </a:r>
            <a:r>
              <a:rPr sz="1700" spc="-25" dirty="0">
                <a:solidFill>
                  <a:srgbClr val="57575A"/>
                </a:solidFill>
                <a:latin typeface="Segoe UI"/>
                <a:cs typeface="Segoe UI"/>
              </a:rPr>
              <a:t>Transform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&gt;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Load: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traditional paradigm associated with  data warehousing and 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‘schema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on</a:t>
            </a:r>
            <a:r>
              <a:rPr sz="1700" spc="-2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write’</a:t>
            </a:r>
            <a:endParaRPr sz="1700">
              <a:latin typeface="Segoe UI"/>
              <a:cs typeface="Segoe UI"/>
            </a:endParaRPr>
          </a:p>
          <a:p>
            <a:pPr marL="23495" marR="5080">
              <a:lnSpc>
                <a:spcPct val="100000"/>
              </a:lnSpc>
              <a:spcBef>
                <a:spcPts val="107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Extract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&gt;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Load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&gt;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Transform: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newer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paradigm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associated with data 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lakes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&amp; 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‘schema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read’</a:t>
            </a:r>
            <a:endParaRPr sz="17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600">
              <a:latin typeface="Segoe UI"/>
              <a:cs typeface="Segoe UI"/>
            </a:endParaRPr>
          </a:p>
          <a:p>
            <a:pPr marL="12700" marR="570865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User-friendly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interface for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users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top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warehouse  and/or data</a:t>
            </a:r>
            <a:r>
              <a:rPr sz="1700" spc="-2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lake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957" y="3437191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852805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Hadoop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957" y="4154932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Lambda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Architecture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957" y="6142139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59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Semantic</a:t>
            </a:r>
            <a:r>
              <a:rPr sz="19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957" y="4830559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ETL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957" y="5477027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900" spc="-35" dirty="0">
                <a:solidFill>
                  <a:srgbClr val="FFFFFF"/>
                </a:solidFill>
                <a:latin typeface="Segoe UI"/>
                <a:cs typeface="Segoe UI"/>
              </a:rPr>
              <a:t>ELT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62915" y="3389255"/>
            <a:ext cx="60782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286385" algn="l"/>
              </a:tabLst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storage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via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HDFS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(Hadoop Distributed File 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System),</a:t>
            </a:r>
            <a:r>
              <a:rPr sz="1700" spc="3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and</a:t>
            </a:r>
            <a:endParaRPr sz="1700">
              <a:latin typeface="Segoe UI"/>
              <a:cs typeface="Segoe UI"/>
            </a:endParaRPr>
          </a:p>
          <a:p>
            <a:pPr marL="285750" indent="-273685">
              <a:lnSpc>
                <a:spcPct val="100000"/>
              </a:lnSpc>
              <a:spcBef>
                <a:spcPts val="5"/>
              </a:spcBef>
              <a:buAutoNum type="arabicParenBoth"/>
              <a:tabLst>
                <a:tab pos="286385" algn="l"/>
              </a:tabLst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Set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Apache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projects for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processing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and</a:t>
            </a:r>
            <a:r>
              <a:rPr sz="1700" spc="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analytics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76687" y="4202737"/>
            <a:ext cx="61036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processing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&amp;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storage with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batch,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speed, and </a:t>
            </a:r>
            <a:r>
              <a:rPr sz="1700" spc="5" dirty="0">
                <a:solidFill>
                  <a:srgbClr val="57575A"/>
                </a:solidFill>
                <a:latin typeface="Segoe UI"/>
                <a:cs typeface="Segoe UI"/>
              </a:rPr>
              <a:t>serving</a:t>
            </a:r>
            <a:r>
              <a:rPr sz="1700" spc="3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layers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43945" y="3473371"/>
            <a:ext cx="7199630" cy="283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129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type </a:t>
            </a:r>
            <a:r>
              <a:rPr sz="1700" spc="-20" dirty="0">
                <a:solidFill>
                  <a:srgbClr val="57575A"/>
                </a:solidFill>
                <a:latin typeface="Segoe UI"/>
                <a:cs typeface="Segoe UI"/>
              </a:rPr>
              <a:t>of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virtualization: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access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&amp;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consolidate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from 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multiple distributed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sources</a:t>
            </a:r>
            <a:endParaRPr sz="17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Segoe UI"/>
              <a:cs typeface="Segoe UI"/>
            </a:endParaRPr>
          </a:p>
          <a:p>
            <a:pPr marL="57785" marR="5080">
              <a:lnSpc>
                <a:spcPct val="100000"/>
              </a:lnSpc>
            </a:pP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multi-platform strategy which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values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using the most effective technology 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based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 the data itself (“best fit</a:t>
            </a:r>
            <a:r>
              <a:rPr sz="17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engineering”)</a:t>
            </a:r>
            <a:endParaRPr sz="1700">
              <a:latin typeface="Segoe UI"/>
              <a:cs typeface="Segoe UI"/>
            </a:endParaRPr>
          </a:p>
          <a:p>
            <a:pPr marL="60960" marR="565785">
              <a:lnSpc>
                <a:spcPct val="100000"/>
              </a:lnSpc>
              <a:spcBef>
                <a:spcPts val="1939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structure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is applied at design time, requiring additional up-front  </a:t>
            </a:r>
            <a:r>
              <a:rPr sz="1700" spc="5" dirty="0">
                <a:solidFill>
                  <a:srgbClr val="57575A"/>
                </a:solidFill>
                <a:latin typeface="Segoe UI"/>
                <a:cs typeface="Segoe UI"/>
              </a:rPr>
              <a:t>effort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formulate </a:t>
            </a:r>
            <a:r>
              <a:rPr sz="1700" dirty="0">
                <a:solidFill>
                  <a:srgbClr val="57575A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model (relational</a:t>
            </a:r>
            <a:r>
              <a:rPr sz="1700" spc="-8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DBs)</a:t>
            </a:r>
            <a:endParaRPr sz="1700">
              <a:latin typeface="Segoe UI"/>
              <a:cs typeface="Segoe UI"/>
            </a:endParaRPr>
          </a:p>
          <a:p>
            <a:pPr marL="54610" marR="758190">
              <a:lnSpc>
                <a:spcPct val="100000"/>
              </a:lnSpc>
              <a:spcBef>
                <a:spcPts val="183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structure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is applied at </a:t>
            </a:r>
            <a:r>
              <a:rPr sz="1700" spc="10" dirty="0">
                <a:solidFill>
                  <a:srgbClr val="57575A"/>
                </a:solidFill>
                <a:latin typeface="Segoe UI"/>
                <a:cs typeface="Segoe UI"/>
              </a:rPr>
              <a:t>query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time rather than when the data is  initially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stored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(data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lakes,</a:t>
            </a:r>
            <a:r>
              <a:rPr sz="1700" spc="-3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NoSQL)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957" y="3467150"/>
            <a:ext cx="2575560" cy="45339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59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Federated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Segoe UI"/>
                <a:cs typeface="Segoe UI"/>
              </a:rPr>
              <a:t>Query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957" y="2721864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Segoe UI"/>
                <a:cs typeface="Segoe UI"/>
              </a:rPr>
              <a:t>Virtualization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3945" y="2667113"/>
            <a:ext cx="620395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Access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one or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more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distributed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sources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without requiring  the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be physically materialized in another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structure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957" y="1981454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590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3945" y="2057576"/>
            <a:ext cx="585406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Physically moving data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 integrate </a:t>
            </a: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multiple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sources</a:t>
            </a:r>
            <a:r>
              <a:rPr sz="1700" spc="4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57575A"/>
                </a:solidFill>
                <a:latin typeface="Segoe UI"/>
                <a:cs typeface="Segoe UI"/>
              </a:rPr>
              <a:t>together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957" y="4273206"/>
            <a:ext cx="2575560" cy="45339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595"/>
              </a:spcBef>
            </a:pP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Polyglot Persistence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957" y="5050129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59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Schema </a:t>
            </a:r>
            <a:r>
              <a:rPr sz="1900" spc="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Write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957" y="5793778"/>
            <a:ext cx="2575560" cy="452120"/>
          </a:xfrm>
          <a:prstGeom prst="rect">
            <a:avLst/>
          </a:prstGeom>
          <a:solidFill>
            <a:srgbClr val="516F93"/>
          </a:solidFill>
          <a:ln w="13771">
            <a:solidFill>
              <a:srgbClr val="385D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595"/>
              </a:spcBef>
            </a:pPr>
            <a:r>
              <a:rPr sz="1900" dirty="0">
                <a:solidFill>
                  <a:srgbClr val="FFFFFF"/>
                </a:solidFill>
                <a:latin typeface="Segoe UI"/>
                <a:cs typeface="Segoe UI"/>
              </a:rPr>
              <a:t>Schema </a:t>
            </a:r>
            <a:r>
              <a:rPr sz="1900" spc="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Segoe UI"/>
                <a:cs typeface="Segoe UI"/>
              </a:rPr>
              <a:t>Read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19634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Definitions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879842" y="1363855"/>
            <a:ext cx="6019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</a:t>
            </a:r>
            <a:r>
              <a:rPr sz="23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2</a:t>
            </a:r>
            <a:r>
              <a:rPr sz="2350" b="0" spc="-25" dirty="0">
                <a:solidFill>
                  <a:srgbClr val="7E7E7E"/>
                </a:solidFill>
                <a:latin typeface="Segoe UI Light"/>
                <a:cs typeface="Segoe UI Light"/>
              </a:rPr>
              <a:t>/</a:t>
            </a:r>
            <a:r>
              <a:rPr sz="23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3</a:t>
            </a:r>
            <a:r>
              <a:rPr sz="2350" b="0" spc="-5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35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788" y="6552558"/>
            <a:ext cx="6890384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5" dirty="0">
                <a:latin typeface="Calibri"/>
                <a:cs typeface="Calibri"/>
              </a:rPr>
              <a:t>More in­depth definitions:</a:t>
            </a:r>
            <a:r>
              <a:rPr sz="950" u="sng" spc="18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https://</a:t>
            </a:r>
            <a:r>
              <a:rPr sz="95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  <a:hlinkClick r:id="rId2"/>
              </a:rPr>
              <a:t>www.sqlchick.com/entries/2017/1/9/defining</a:t>
            </a:r>
            <a:r>
              <a:rPr sz="950" u="sng" spc="-5" dirty="0">
                <a:solidFill>
                  <a:srgbClr val="30859B"/>
                </a:solidFill>
                <a:uFill>
                  <a:solidFill>
                    <a:srgbClr val="30859B"/>
                  </a:solidFill>
                </a:uFill>
                <a:latin typeface="Calibri"/>
                <a:cs typeface="Calibri"/>
              </a:rPr>
              <a:t>­the­components­of­a­modern­data­warehouse­a­glossary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" y="770737"/>
            <a:ext cx="10686415" cy="372745"/>
          </a:xfrm>
          <a:custGeom>
            <a:avLst/>
            <a:gdLst/>
            <a:ahLst/>
            <a:cxnLst/>
            <a:rect l="l" t="t" r="r" b="b"/>
            <a:pathLst>
              <a:path w="10686415" h="372744">
                <a:moveTo>
                  <a:pt x="10686110" y="372516"/>
                </a:moveTo>
                <a:lnTo>
                  <a:pt x="0" y="372516"/>
                </a:lnTo>
                <a:lnTo>
                  <a:pt x="0" y="0"/>
                </a:lnTo>
                <a:lnTo>
                  <a:pt x="10686110" y="0"/>
                </a:lnTo>
                <a:lnTo>
                  <a:pt x="10686110" y="37251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196342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Definitions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79842" y="1363855"/>
            <a:ext cx="6019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(</a:t>
            </a:r>
            <a:r>
              <a:rPr sz="23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3</a:t>
            </a:r>
            <a:r>
              <a:rPr sz="2350" b="0" spc="-25" dirty="0">
                <a:solidFill>
                  <a:srgbClr val="7E7E7E"/>
                </a:solidFill>
                <a:latin typeface="Segoe UI Light"/>
                <a:cs typeface="Segoe UI Light"/>
              </a:rPr>
              <a:t>/</a:t>
            </a:r>
            <a:r>
              <a:rPr sz="235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3</a:t>
            </a:r>
            <a:r>
              <a:rPr sz="2350" b="0" spc="-5" dirty="0">
                <a:solidFill>
                  <a:srgbClr val="7E7E7E"/>
                </a:solidFill>
                <a:latin typeface="Segoe UI Light"/>
                <a:cs typeface="Segoe UI Light"/>
              </a:rPr>
              <a:t>)</a:t>
            </a:r>
            <a:endParaRPr sz="2350">
              <a:latin typeface="Segoe UI Light"/>
              <a:cs typeface="Segoe U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76349" y="2020646"/>
            <a:ext cx="7794625" cy="4204335"/>
            <a:chOff x="1576349" y="2020646"/>
            <a:chExt cx="7794625" cy="4204335"/>
          </a:xfrm>
        </p:grpSpPr>
        <p:sp>
          <p:nvSpPr>
            <p:cNvPr id="6" name="object 6"/>
            <p:cNvSpPr/>
            <p:nvPr/>
          </p:nvSpPr>
          <p:spPr>
            <a:xfrm>
              <a:off x="1583334" y="4568926"/>
              <a:ext cx="7780655" cy="1649095"/>
            </a:xfrm>
            <a:custGeom>
              <a:avLst/>
              <a:gdLst/>
              <a:ahLst/>
              <a:cxnLst/>
              <a:rect l="l" t="t" r="r" b="b"/>
              <a:pathLst>
                <a:path w="7780655" h="1649095">
                  <a:moveTo>
                    <a:pt x="7780286" y="0"/>
                  </a:moveTo>
                  <a:lnTo>
                    <a:pt x="0" y="0"/>
                  </a:lnTo>
                  <a:lnTo>
                    <a:pt x="0" y="1648574"/>
                  </a:lnTo>
                  <a:lnTo>
                    <a:pt x="7780286" y="1648574"/>
                  </a:lnTo>
                  <a:lnTo>
                    <a:pt x="77802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3334" y="4568926"/>
              <a:ext cx="7780655" cy="1649095"/>
            </a:xfrm>
            <a:custGeom>
              <a:avLst/>
              <a:gdLst/>
              <a:ahLst/>
              <a:cxnLst/>
              <a:rect l="l" t="t" r="r" b="b"/>
              <a:pathLst>
                <a:path w="7780655" h="1649095">
                  <a:moveTo>
                    <a:pt x="0" y="0"/>
                  </a:moveTo>
                  <a:lnTo>
                    <a:pt x="7780286" y="0"/>
                  </a:lnTo>
                  <a:lnTo>
                    <a:pt x="7780286" y="1648574"/>
                  </a:lnTo>
                  <a:lnTo>
                    <a:pt x="0" y="1648574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3334" y="2027631"/>
              <a:ext cx="7780655" cy="2624455"/>
            </a:xfrm>
            <a:custGeom>
              <a:avLst/>
              <a:gdLst/>
              <a:ahLst/>
              <a:cxnLst/>
              <a:rect l="l" t="t" r="r" b="b"/>
              <a:pathLst>
                <a:path w="7780655" h="2624454">
                  <a:moveTo>
                    <a:pt x="7780286" y="0"/>
                  </a:moveTo>
                  <a:lnTo>
                    <a:pt x="0" y="0"/>
                  </a:lnTo>
                  <a:lnTo>
                    <a:pt x="0" y="2623883"/>
                  </a:lnTo>
                  <a:lnTo>
                    <a:pt x="7780286" y="2623883"/>
                  </a:lnTo>
                  <a:lnTo>
                    <a:pt x="77802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3334" y="2027631"/>
              <a:ext cx="7780655" cy="2624455"/>
            </a:xfrm>
            <a:custGeom>
              <a:avLst/>
              <a:gdLst/>
              <a:ahLst/>
              <a:cxnLst/>
              <a:rect l="l" t="t" r="r" b="b"/>
              <a:pathLst>
                <a:path w="7780655" h="2624454">
                  <a:moveTo>
                    <a:pt x="0" y="0"/>
                  </a:moveTo>
                  <a:lnTo>
                    <a:pt x="7780286" y="0"/>
                  </a:lnTo>
                  <a:lnTo>
                    <a:pt x="7780286" y="2623883"/>
                  </a:lnTo>
                  <a:lnTo>
                    <a:pt x="0" y="2623883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6514" y="2132106"/>
            <a:ext cx="130365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15315" algn="just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Shared  Infrastruc</a:t>
            </a:r>
            <a:r>
              <a:rPr sz="1700" spc="-10" dirty="0">
                <a:solidFill>
                  <a:srgbClr val="484848"/>
                </a:solidFill>
                <a:latin typeface="Segoe UI"/>
                <a:cs typeface="Segoe UI"/>
              </a:rPr>
              <a:t>t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ure  (Lower</a:t>
            </a:r>
            <a:r>
              <a:rPr sz="1700" spc="-4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Cost)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95" y="5075896"/>
            <a:ext cx="147320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9425" algn="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Dedicated  Infrastructure  (Higher Cost</a:t>
            </a:r>
            <a:r>
              <a:rPr sz="1700" spc="-8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of  Ownership)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8718" y="6213123"/>
            <a:ext cx="283845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More</a:t>
            </a:r>
            <a:r>
              <a:rPr sz="1700" spc="-2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Control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(Higher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Administration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Effort)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63741" y="6234348"/>
            <a:ext cx="277114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7861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Less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Control  (Lower 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Administration</a:t>
            </a:r>
            <a:r>
              <a:rPr sz="1700" spc="-7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Effort)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467" y="2136156"/>
            <a:ext cx="12211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Public</a:t>
            </a:r>
            <a:r>
              <a:rPr sz="1700" spc="-7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Cloud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47000" y="2595900"/>
            <a:ext cx="1429385" cy="1196975"/>
            <a:chOff x="7747000" y="2595900"/>
            <a:chExt cx="1429385" cy="11969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7000" y="2595900"/>
              <a:ext cx="1429071" cy="1150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8812" y="3719512"/>
              <a:ext cx="1139819" cy="729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67294" y="2611285"/>
              <a:ext cx="1386205" cy="1108710"/>
            </a:xfrm>
            <a:custGeom>
              <a:avLst/>
              <a:gdLst/>
              <a:ahLst/>
              <a:cxnLst/>
              <a:rect l="l" t="t" r="r" b="b"/>
              <a:pathLst>
                <a:path w="1386204" h="1108710">
                  <a:moveTo>
                    <a:pt x="1386090" y="0"/>
                  </a:moveTo>
                  <a:lnTo>
                    <a:pt x="0" y="0"/>
                  </a:lnTo>
                  <a:lnTo>
                    <a:pt x="0" y="1108227"/>
                  </a:lnTo>
                  <a:lnTo>
                    <a:pt x="1386090" y="1108227"/>
                  </a:lnTo>
                  <a:lnTo>
                    <a:pt x="138609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67294" y="2611285"/>
              <a:ext cx="1386205" cy="1108710"/>
            </a:xfrm>
            <a:custGeom>
              <a:avLst/>
              <a:gdLst/>
              <a:ahLst/>
              <a:cxnLst/>
              <a:rect l="l" t="t" r="r" b="b"/>
              <a:pathLst>
                <a:path w="1386204" h="1108710">
                  <a:moveTo>
                    <a:pt x="0" y="0"/>
                  </a:moveTo>
                  <a:lnTo>
                    <a:pt x="1386090" y="0"/>
                  </a:lnTo>
                  <a:lnTo>
                    <a:pt x="1386090" y="1108227"/>
                  </a:lnTo>
                  <a:lnTo>
                    <a:pt x="0" y="1108227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67294" y="2611285"/>
            <a:ext cx="1386205" cy="110871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74320" marR="266700" algn="ctr">
              <a:lnSpc>
                <a:spcPts val="1839"/>
              </a:lnSpc>
              <a:spcBef>
                <a:spcPts val="67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Software  as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 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Service  (SaaS)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33573" y="2870200"/>
            <a:ext cx="1544320" cy="965200"/>
            <a:chOff x="5833573" y="2870200"/>
            <a:chExt cx="1544320" cy="9652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573" y="2870200"/>
              <a:ext cx="1544062" cy="927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500" y="3768928"/>
              <a:ext cx="1397000" cy="664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58662" y="2881058"/>
              <a:ext cx="1496695" cy="888365"/>
            </a:xfrm>
            <a:custGeom>
              <a:avLst/>
              <a:gdLst/>
              <a:ahLst/>
              <a:cxnLst/>
              <a:rect l="l" t="t" r="r" b="b"/>
              <a:pathLst>
                <a:path w="1496695" h="888364">
                  <a:moveTo>
                    <a:pt x="1496263" y="0"/>
                  </a:moveTo>
                  <a:lnTo>
                    <a:pt x="0" y="0"/>
                  </a:lnTo>
                  <a:lnTo>
                    <a:pt x="0" y="887856"/>
                  </a:lnTo>
                  <a:lnTo>
                    <a:pt x="1496263" y="887856"/>
                  </a:lnTo>
                  <a:lnTo>
                    <a:pt x="1496263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58662" y="2881058"/>
              <a:ext cx="1496695" cy="888365"/>
            </a:xfrm>
            <a:custGeom>
              <a:avLst/>
              <a:gdLst/>
              <a:ahLst/>
              <a:cxnLst/>
              <a:rect l="l" t="t" r="r" b="b"/>
              <a:pathLst>
                <a:path w="1496695" h="888364">
                  <a:moveTo>
                    <a:pt x="0" y="0"/>
                  </a:moveTo>
                  <a:lnTo>
                    <a:pt x="1496263" y="0"/>
                  </a:lnTo>
                  <a:lnTo>
                    <a:pt x="1496263" y="887856"/>
                  </a:lnTo>
                  <a:lnTo>
                    <a:pt x="0" y="887856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58662" y="2881058"/>
            <a:ext cx="1496695" cy="8883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96850" marR="191135" indent="144145">
              <a:lnSpc>
                <a:spcPts val="1839"/>
              </a:lnSpc>
              <a:spcBef>
                <a:spcPts val="72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Platform  as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7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1700">
              <a:latin typeface="Segoe UI"/>
              <a:cs typeface="Segoe UI"/>
            </a:endParaRPr>
          </a:p>
          <a:p>
            <a:pPr marL="466090">
              <a:lnSpc>
                <a:spcPts val="1805"/>
              </a:lnSpc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(Paas)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52616" y="5462872"/>
            <a:ext cx="1115060" cy="730250"/>
            <a:chOff x="1652616" y="5462872"/>
            <a:chExt cx="1115060" cy="73025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7729" y="5515522"/>
              <a:ext cx="1001970" cy="5804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2616" y="5462872"/>
              <a:ext cx="1114705" cy="72990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02841" y="5530100"/>
              <a:ext cx="958850" cy="538480"/>
            </a:xfrm>
            <a:custGeom>
              <a:avLst/>
              <a:gdLst/>
              <a:ahLst/>
              <a:cxnLst/>
              <a:rect l="l" t="t" r="r" b="b"/>
              <a:pathLst>
                <a:path w="958850" h="538479">
                  <a:moveTo>
                    <a:pt x="958354" y="0"/>
                  </a:moveTo>
                  <a:lnTo>
                    <a:pt x="0" y="0"/>
                  </a:lnTo>
                  <a:lnTo>
                    <a:pt x="0" y="537908"/>
                  </a:lnTo>
                  <a:lnTo>
                    <a:pt x="958354" y="537908"/>
                  </a:lnTo>
                  <a:lnTo>
                    <a:pt x="95835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02841" y="5530100"/>
              <a:ext cx="958850" cy="538480"/>
            </a:xfrm>
            <a:custGeom>
              <a:avLst/>
              <a:gdLst/>
              <a:ahLst/>
              <a:cxnLst/>
              <a:rect l="l" t="t" r="r" b="b"/>
              <a:pathLst>
                <a:path w="958850" h="538479">
                  <a:moveTo>
                    <a:pt x="0" y="0"/>
                  </a:moveTo>
                  <a:lnTo>
                    <a:pt x="958354" y="0"/>
                  </a:lnTo>
                  <a:lnTo>
                    <a:pt x="958354" y="537908"/>
                  </a:lnTo>
                  <a:lnTo>
                    <a:pt x="0" y="537908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02841" y="5530100"/>
            <a:ext cx="958850" cy="24828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5080" rIns="0" bIns="0" rtlCol="0">
            <a:spAutoFit/>
          </a:bodyPr>
          <a:lstStyle/>
          <a:p>
            <a:pPr marL="101600">
              <a:lnSpc>
                <a:spcPts val="1914"/>
              </a:lnSpc>
              <a:spcBef>
                <a:spcPts val="40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Physical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02841" y="5778357"/>
            <a:ext cx="958850" cy="29019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0" rIns="0" bIns="0" rtlCol="0">
            <a:spAutoFit/>
          </a:bodyPr>
          <a:lstStyle/>
          <a:p>
            <a:pPr marL="180975">
              <a:lnSpc>
                <a:spcPts val="1964"/>
              </a:lnSpc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Server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769752" y="5029200"/>
            <a:ext cx="1090930" cy="723900"/>
            <a:chOff x="2769752" y="5029200"/>
            <a:chExt cx="1090930" cy="72390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9752" y="5029200"/>
              <a:ext cx="1090402" cy="6477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7500" y="5645150"/>
              <a:ext cx="976731" cy="1079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794838" y="5077269"/>
              <a:ext cx="1042669" cy="568325"/>
            </a:xfrm>
            <a:custGeom>
              <a:avLst/>
              <a:gdLst/>
              <a:ahLst/>
              <a:cxnLst/>
              <a:rect l="l" t="t" r="r" b="b"/>
              <a:pathLst>
                <a:path w="1042670" h="568325">
                  <a:moveTo>
                    <a:pt x="1042644" y="0"/>
                  </a:moveTo>
                  <a:lnTo>
                    <a:pt x="0" y="0"/>
                  </a:lnTo>
                  <a:lnTo>
                    <a:pt x="0" y="567880"/>
                  </a:lnTo>
                  <a:lnTo>
                    <a:pt x="1042644" y="567880"/>
                  </a:lnTo>
                  <a:lnTo>
                    <a:pt x="104264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94838" y="5077269"/>
              <a:ext cx="1042669" cy="568325"/>
            </a:xfrm>
            <a:custGeom>
              <a:avLst/>
              <a:gdLst/>
              <a:ahLst/>
              <a:cxnLst/>
              <a:rect l="l" t="t" r="r" b="b"/>
              <a:pathLst>
                <a:path w="1042670" h="568325">
                  <a:moveTo>
                    <a:pt x="0" y="0"/>
                  </a:moveTo>
                  <a:lnTo>
                    <a:pt x="1042644" y="0"/>
                  </a:lnTo>
                  <a:lnTo>
                    <a:pt x="1042644" y="567880"/>
                  </a:lnTo>
                  <a:lnTo>
                    <a:pt x="0" y="567880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794838" y="5077269"/>
            <a:ext cx="1042669" cy="26289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19685" rIns="0" bIns="0" rtlCol="0">
            <a:spAutoFit/>
          </a:bodyPr>
          <a:lstStyle/>
          <a:p>
            <a:pPr marL="210820">
              <a:lnSpc>
                <a:spcPts val="1914"/>
              </a:lnSpc>
              <a:spcBef>
                <a:spcPts val="15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Virtual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94838" y="5340090"/>
            <a:ext cx="1042669" cy="305435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0" rIns="0" bIns="0" rtlCol="0">
            <a:spAutoFit/>
          </a:bodyPr>
          <a:lstStyle/>
          <a:p>
            <a:pPr marL="222885">
              <a:lnSpc>
                <a:spcPts val="1964"/>
              </a:lnSpc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Server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025900" y="3167024"/>
            <a:ext cx="1637030" cy="1056640"/>
            <a:chOff x="4025900" y="3167024"/>
            <a:chExt cx="1637030" cy="1056640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1540" y="3167024"/>
              <a:ext cx="1364218" cy="105637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5900" y="3238499"/>
              <a:ext cx="1636741" cy="9525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56671" y="3181603"/>
              <a:ext cx="1316990" cy="1009015"/>
            </a:xfrm>
            <a:custGeom>
              <a:avLst/>
              <a:gdLst/>
              <a:ahLst/>
              <a:cxnLst/>
              <a:rect l="l" t="t" r="r" b="b"/>
              <a:pathLst>
                <a:path w="1316989" h="1009014">
                  <a:moveTo>
                    <a:pt x="1316380" y="0"/>
                  </a:moveTo>
                  <a:lnTo>
                    <a:pt x="0" y="0"/>
                  </a:lnTo>
                  <a:lnTo>
                    <a:pt x="0" y="1008608"/>
                  </a:lnTo>
                  <a:lnTo>
                    <a:pt x="1316380" y="1008608"/>
                  </a:lnTo>
                  <a:lnTo>
                    <a:pt x="131638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56671" y="3181603"/>
              <a:ext cx="1316990" cy="1009015"/>
            </a:xfrm>
            <a:custGeom>
              <a:avLst/>
              <a:gdLst/>
              <a:ahLst/>
              <a:cxnLst/>
              <a:rect l="l" t="t" r="r" b="b"/>
              <a:pathLst>
                <a:path w="1316989" h="1009014">
                  <a:moveTo>
                    <a:pt x="0" y="0"/>
                  </a:moveTo>
                  <a:lnTo>
                    <a:pt x="1316380" y="0"/>
                  </a:lnTo>
                  <a:lnTo>
                    <a:pt x="1316380" y="1008608"/>
                  </a:lnTo>
                  <a:lnTo>
                    <a:pt x="0" y="1008608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156671" y="3181604"/>
            <a:ext cx="1316990" cy="1009015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8415" marR="12700" algn="ctr">
              <a:lnSpc>
                <a:spcPts val="1839"/>
              </a:lnSpc>
              <a:spcBef>
                <a:spcPts val="119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Infrastruc</a:t>
            </a:r>
            <a:r>
              <a:rPr sz="1700" spc="-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ure  as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Service  (IaaS)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20818" y="4779870"/>
            <a:ext cx="1227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On-Premises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19859" y="2139010"/>
            <a:ext cx="419734" cy="275590"/>
          </a:xfrm>
          <a:custGeom>
            <a:avLst/>
            <a:gdLst/>
            <a:ahLst/>
            <a:cxnLst/>
            <a:rect l="l" t="t" r="r" b="b"/>
            <a:pathLst>
              <a:path w="419735" h="275589">
                <a:moveTo>
                  <a:pt x="338137" y="275424"/>
                </a:moveTo>
                <a:lnTo>
                  <a:pt x="77444" y="275424"/>
                </a:lnTo>
                <a:lnTo>
                  <a:pt x="47277" y="269331"/>
                </a:lnTo>
                <a:lnTo>
                  <a:pt x="22663" y="252718"/>
                </a:lnTo>
                <a:lnTo>
                  <a:pt x="6078" y="228088"/>
                </a:lnTo>
                <a:lnTo>
                  <a:pt x="0" y="197942"/>
                </a:lnTo>
                <a:lnTo>
                  <a:pt x="5054" y="170294"/>
                </a:lnTo>
                <a:lnTo>
                  <a:pt x="19080" y="146885"/>
                </a:lnTo>
                <a:lnTo>
                  <a:pt x="40371" y="129605"/>
                </a:lnTo>
                <a:lnTo>
                  <a:pt x="67221" y="120345"/>
                </a:lnTo>
                <a:lnTo>
                  <a:pt x="67221" y="116332"/>
                </a:lnTo>
                <a:lnTo>
                  <a:pt x="76193" y="70610"/>
                </a:lnTo>
                <a:lnTo>
                  <a:pt x="100825" y="33681"/>
                </a:lnTo>
                <a:lnTo>
                  <a:pt x="137687" y="8995"/>
                </a:lnTo>
                <a:lnTo>
                  <a:pt x="183349" y="0"/>
                </a:lnTo>
                <a:lnTo>
                  <a:pt x="211768" y="3663"/>
                </a:lnTo>
                <a:lnTo>
                  <a:pt x="238090" y="14023"/>
                </a:lnTo>
                <a:lnTo>
                  <a:pt x="260977" y="30132"/>
                </a:lnTo>
                <a:lnTo>
                  <a:pt x="279095" y="51041"/>
                </a:lnTo>
                <a:lnTo>
                  <a:pt x="342085" y="51041"/>
                </a:lnTo>
                <a:lnTo>
                  <a:pt x="369701" y="77774"/>
                </a:lnTo>
                <a:lnTo>
                  <a:pt x="378917" y="108140"/>
                </a:lnTo>
                <a:lnTo>
                  <a:pt x="395600" y="122556"/>
                </a:lnTo>
                <a:lnTo>
                  <a:pt x="408454" y="140792"/>
                </a:lnTo>
                <a:lnTo>
                  <a:pt x="416721" y="162075"/>
                </a:lnTo>
                <a:lnTo>
                  <a:pt x="419646" y="185635"/>
                </a:lnTo>
                <a:lnTo>
                  <a:pt x="413502" y="218891"/>
                </a:lnTo>
                <a:lnTo>
                  <a:pt x="396470" y="246603"/>
                </a:lnTo>
                <a:lnTo>
                  <a:pt x="370648" y="266279"/>
                </a:lnTo>
                <a:lnTo>
                  <a:pt x="338137" y="275424"/>
                </a:lnTo>
                <a:close/>
              </a:path>
              <a:path w="419735" h="275589">
                <a:moveTo>
                  <a:pt x="342085" y="51041"/>
                </a:moveTo>
                <a:lnTo>
                  <a:pt x="279095" y="51041"/>
                </a:lnTo>
                <a:lnTo>
                  <a:pt x="286757" y="48027"/>
                </a:lnTo>
                <a:lnTo>
                  <a:pt x="294614" y="45408"/>
                </a:lnTo>
                <a:lnTo>
                  <a:pt x="302862" y="43561"/>
                </a:lnTo>
                <a:lnTo>
                  <a:pt x="311696" y="42862"/>
                </a:lnTo>
                <a:lnTo>
                  <a:pt x="321136" y="43624"/>
                </a:lnTo>
                <a:lnTo>
                  <a:pt x="330771" y="45912"/>
                </a:lnTo>
                <a:lnTo>
                  <a:pt x="340035" y="49725"/>
                </a:lnTo>
                <a:lnTo>
                  <a:pt x="342085" y="51041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1723085" y="4735829"/>
            <a:ext cx="7548245" cy="674370"/>
            <a:chOff x="1723085" y="4735829"/>
            <a:chExt cx="7548245" cy="674370"/>
          </a:xfrm>
        </p:grpSpPr>
        <p:sp>
          <p:nvSpPr>
            <p:cNvPr id="50" name="object 50"/>
            <p:cNvSpPr/>
            <p:nvPr/>
          </p:nvSpPr>
          <p:spPr>
            <a:xfrm>
              <a:off x="1723085" y="4735842"/>
              <a:ext cx="523875" cy="308610"/>
            </a:xfrm>
            <a:custGeom>
              <a:avLst/>
              <a:gdLst/>
              <a:ahLst/>
              <a:cxnLst/>
              <a:rect l="l" t="t" r="r" b="b"/>
              <a:pathLst>
                <a:path w="523875" h="308610">
                  <a:moveTo>
                    <a:pt x="103085" y="95364"/>
                  </a:moveTo>
                  <a:lnTo>
                    <a:pt x="85674" y="95364"/>
                  </a:lnTo>
                  <a:lnTo>
                    <a:pt x="85674" y="59004"/>
                  </a:lnTo>
                  <a:lnTo>
                    <a:pt x="70345" y="59004"/>
                  </a:lnTo>
                  <a:lnTo>
                    <a:pt x="70345" y="31762"/>
                  </a:lnTo>
                  <a:lnTo>
                    <a:pt x="60617" y="31762"/>
                  </a:lnTo>
                  <a:lnTo>
                    <a:pt x="60617" y="368"/>
                  </a:lnTo>
                  <a:lnTo>
                    <a:pt x="53619" y="368"/>
                  </a:lnTo>
                  <a:lnTo>
                    <a:pt x="53619" y="31762"/>
                  </a:lnTo>
                  <a:lnTo>
                    <a:pt x="43903" y="31762"/>
                  </a:lnTo>
                  <a:lnTo>
                    <a:pt x="43903" y="59004"/>
                  </a:lnTo>
                  <a:lnTo>
                    <a:pt x="28575" y="59004"/>
                  </a:lnTo>
                  <a:lnTo>
                    <a:pt x="28575" y="95364"/>
                  </a:lnTo>
                  <a:lnTo>
                    <a:pt x="11163" y="95364"/>
                  </a:lnTo>
                  <a:lnTo>
                    <a:pt x="11163" y="126720"/>
                  </a:lnTo>
                  <a:lnTo>
                    <a:pt x="103085" y="126720"/>
                  </a:lnTo>
                  <a:lnTo>
                    <a:pt x="103085" y="95364"/>
                  </a:lnTo>
                  <a:close/>
                </a:path>
                <a:path w="523875" h="308610">
                  <a:moveTo>
                    <a:pt x="114249" y="144881"/>
                  </a:moveTo>
                  <a:lnTo>
                    <a:pt x="57150" y="144881"/>
                  </a:lnTo>
                  <a:lnTo>
                    <a:pt x="57150" y="186055"/>
                  </a:lnTo>
                  <a:lnTo>
                    <a:pt x="114249" y="186055"/>
                  </a:lnTo>
                  <a:lnTo>
                    <a:pt x="114249" y="144881"/>
                  </a:lnTo>
                  <a:close/>
                </a:path>
                <a:path w="523875" h="308610">
                  <a:moveTo>
                    <a:pt x="114249" y="127000"/>
                  </a:moveTo>
                  <a:lnTo>
                    <a:pt x="0" y="127000"/>
                  </a:lnTo>
                  <a:lnTo>
                    <a:pt x="0" y="144767"/>
                  </a:lnTo>
                  <a:lnTo>
                    <a:pt x="0" y="186677"/>
                  </a:lnTo>
                  <a:lnTo>
                    <a:pt x="0" y="308610"/>
                  </a:lnTo>
                  <a:lnTo>
                    <a:pt x="114249" y="308610"/>
                  </a:lnTo>
                  <a:lnTo>
                    <a:pt x="114249" y="195872"/>
                  </a:lnTo>
                  <a:lnTo>
                    <a:pt x="103085" y="195872"/>
                  </a:lnTo>
                  <a:lnTo>
                    <a:pt x="103085" y="237477"/>
                  </a:lnTo>
                  <a:lnTo>
                    <a:pt x="57150" y="237477"/>
                  </a:lnTo>
                  <a:lnTo>
                    <a:pt x="57150" y="246367"/>
                  </a:lnTo>
                  <a:lnTo>
                    <a:pt x="57150" y="287007"/>
                  </a:lnTo>
                  <a:lnTo>
                    <a:pt x="11163" y="287007"/>
                  </a:lnTo>
                  <a:lnTo>
                    <a:pt x="11163" y="246367"/>
                  </a:lnTo>
                  <a:lnTo>
                    <a:pt x="57150" y="246367"/>
                  </a:lnTo>
                  <a:lnTo>
                    <a:pt x="57150" y="237477"/>
                  </a:lnTo>
                  <a:lnTo>
                    <a:pt x="57150" y="195567"/>
                  </a:lnTo>
                  <a:lnTo>
                    <a:pt x="114249" y="195567"/>
                  </a:lnTo>
                  <a:lnTo>
                    <a:pt x="114249" y="186677"/>
                  </a:lnTo>
                  <a:lnTo>
                    <a:pt x="11163" y="186677"/>
                  </a:lnTo>
                  <a:lnTo>
                    <a:pt x="11163" y="144767"/>
                  </a:lnTo>
                  <a:lnTo>
                    <a:pt x="114249" y="144767"/>
                  </a:lnTo>
                  <a:lnTo>
                    <a:pt x="114249" y="127000"/>
                  </a:lnTo>
                  <a:close/>
                </a:path>
                <a:path w="523875" h="308610">
                  <a:moveTo>
                    <a:pt x="196100" y="114909"/>
                  </a:moveTo>
                  <a:lnTo>
                    <a:pt x="187071" y="114909"/>
                  </a:lnTo>
                  <a:lnTo>
                    <a:pt x="187071" y="156083"/>
                  </a:lnTo>
                  <a:lnTo>
                    <a:pt x="196100" y="156083"/>
                  </a:lnTo>
                  <a:lnTo>
                    <a:pt x="196100" y="114909"/>
                  </a:lnTo>
                  <a:close/>
                </a:path>
                <a:path w="523875" h="308610">
                  <a:moveTo>
                    <a:pt x="255981" y="114909"/>
                  </a:moveTo>
                  <a:lnTo>
                    <a:pt x="242785" y="114909"/>
                  </a:lnTo>
                  <a:lnTo>
                    <a:pt x="242785" y="156083"/>
                  </a:lnTo>
                  <a:lnTo>
                    <a:pt x="255981" y="156083"/>
                  </a:lnTo>
                  <a:lnTo>
                    <a:pt x="255981" y="114909"/>
                  </a:lnTo>
                  <a:close/>
                </a:path>
                <a:path w="523875" h="308610">
                  <a:moveTo>
                    <a:pt x="255981" y="46977"/>
                  </a:moveTo>
                  <a:lnTo>
                    <a:pt x="127190" y="46977"/>
                  </a:lnTo>
                  <a:lnTo>
                    <a:pt x="127190" y="63500"/>
                  </a:lnTo>
                  <a:lnTo>
                    <a:pt x="127190" y="105410"/>
                  </a:lnTo>
                  <a:lnTo>
                    <a:pt x="127190" y="308610"/>
                  </a:lnTo>
                  <a:lnTo>
                    <a:pt x="255981" y="308610"/>
                  </a:lnTo>
                  <a:lnTo>
                    <a:pt x="255981" y="259067"/>
                  </a:lnTo>
                  <a:lnTo>
                    <a:pt x="141084" y="259067"/>
                  </a:lnTo>
                  <a:lnTo>
                    <a:pt x="141084" y="217157"/>
                  </a:lnTo>
                  <a:lnTo>
                    <a:pt x="187071" y="217157"/>
                  </a:lnTo>
                  <a:lnTo>
                    <a:pt x="187071" y="258724"/>
                  </a:lnTo>
                  <a:lnTo>
                    <a:pt x="196100" y="258724"/>
                  </a:lnTo>
                  <a:lnTo>
                    <a:pt x="196100" y="217157"/>
                  </a:lnTo>
                  <a:lnTo>
                    <a:pt x="242785" y="217157"/>
                  </a:lnTo>
                  <a:lnTo>
                    <a:pt x="242785" y="258724"/>
                  </a:lnTo>
                  <a:lnTo>
                    <a:pt x="255981" y="258724"/>
                  </a:lnTo>
                  <a:lnTo>
                    <a:pt x="255981" y="156210"/>
                  </a:lnTo>
                  <a:lnTo>
                    <a:pt x="242785" y="156210"/>
                  </a:lnTo>
                  <a:lnTo>
                    <a:pt x="242785" y="166357"/>
                  </a:lnTo>
                  <a:lnTo>
                    <a:pt x="242785" y="207010"/>
                  </a:lnTo>
                  <a:lnTo>
                    <a:pt x="196100" y="207010"/>
                  </a:lnTo>
                  <a:lnTo>
                    <a:pt x="196100" y="166357"/>
                  </a:lnTo>
                  <a:lnTo>
                    <a:pt x="242785" y="166357"/>
                  </a:lnTo>
                  <a:lnTo>
                    <a:pt x="242785" y="156210"/>
                  </a:lnTo>
                  <a:lnTo>
                    <a:pt x="187071" y="156210"/>
                  </a:lnTo>
                  <a:lnTo>
                    <a:pt x="187071" y="166357"/>
                  </a:lnTo>
                  <a:lnTo>
                    <a:pt x="187071" y="207010"/>
                  </a:lnTo>
                  <a:lnTo>
                    <a:pt x="141084" y="207010"/>
                  </a:lnTo>
                  <a:lnTo>
                    <a:pt x="141084" y="166357"/>
                  </a:lnTo>
                  <a:lnTo>
                    <a:pt x="187071" y="166357"/>
                  </a:lnTo>
                  <a:lnTo>
                    <a:pt x="187071" y="156210"/>
                  </a:lnTo>
                  <a:lnTo>
                    <a:pt x="141084" y="156210"/>
                  </a:lnTo>
                  <a:lnTo>
                    <a:pt x="141084" y="114300"/>
                  </a:lnTo>
                  <a:lnTo>
                    <a:pt x="255981" y="114300"/>
                  </a:lnTo>
                  <a:lnTo>
                    <a:pt x="255981" y="105879"/>
                  </a:lnTo>
                  <a:lnTo>
                    <a:pt x="255981" y="105410"/>
                  </a:lnTo>
                  <a:lnTo>
                    <a:pt x="255981" y="63969"/>
                  </a:lnTo>
                  <a:lnTo>
                    <a:pt x="242785" y="63969"/>
                  </a:lnTo>
                  <a:lnTo>
                    <a:pt x="242785" y="105410"/>
                  </a:lnTo>
                  <a:lnTo>
                    <a:pt x="196100" y="105410"/>
                  </a:lnTo>
                  <a:lnTo>
                    <a:pt x="196100" y="63969"/>
                  </a:lnTo>
                  <a:lnTo>
                    <a:pt x="187071" y="63969"/>
                  </a:lnTo>
                  <a:lnTo>
                    <a:pt x="187071" y="105410"/>
                  </a:lnTo>
                  <a:lnTo>
                    <a:pt x="141084" y="105410"/>
                  </a:lnTo>
                  <a:lnTo>
                    <a:pt x="141084" y="63500"/>
                  </a:lnTo>
                  <a:lnTo>
                    <a:pt x="255981" y="63500"/>
                  </a:lnTo>
                  <a:lnTo>
                    <a:pt x="255981" y="46977"/>
                  </a:lnTo>
                  <a:close/>
                </a:path>
                <a:path w="523875" h="308610">
                  <a:moveTo>
                    <a:pt x="354660" y="124790"/>
                  </a:moveTo>
                  <a:lnTo>
                    <a:pt x="339331" y="124790"/>
                  </a:lnTo>
                  <a:lnTo>
                    <a:pt x="339331" y="98983"/>
                  </a:lnTo>
                  <a:lnTo>
                    <a:pt x="329603" y="98983"/>
                  </a:lnTo>
                  <a:lnTo>
                    <a:pt x="329603" y="67589"/>
                  </a:lnTo>
                  <a:lnTo>
                    <a:pt x="322554" y="67589"/>
                  </a:lnTo>
                  <a:lnTo>
                    <a:pt x="322554" y="98983"/>
                  </a:lnTo>
                  <a:lnTo>
                    <a:pt x="312839" y="98983"/>
                  </a:lnTo>
                  <a:lnTo>
                    <a:pt x="312839" y="124790"/>
                  </a:lnTo>
                  <a:lnTo>
                    <a:pt x="298196" y="124790"/>
                  </a:lnTo>
                  <a:lnTo>
                    <a:pt x="298196" y="162534"/>
                  </a:lnTo>
                  <a:lnTo>
                    <a:pt x="354660" y="162534"/>
                  </a:lnTo>
                  <a:lnTo>
                    <a:pt x="354660" y="124790"/>
                  </a:lnTo>
                  <a:close/>
                </a:path>
                <a:path w="523875" h="308610">
                  <a:moveTo>
                    <a:pt x="383184" y="194310"/>
                  </a:moveTo>
                  <a:lnTo>
                    <a:pt x="372071" y="194310"/>
                  </a:lnTo>
                  <a:lnTo>
                    <a:pt x="372071" y="177800"/>
                  </a:lnTo>
                  <a:lnTo>
                    <a:pt x="372071" y="162560"/>
                  </a:lnTo>
                  <a:lnTo>
                    <a:pt x="326085" y="162560"/>
                  </a:lnTo>
                  <a:lnTo>
                    <a:pt x="326085" y="177800"/>
                  </a:lnTo>
                  <a:lnTo>
                    <a:pt x="326085" y="194310"/>
                  </a:lnTo>
                  <a:lnTo>
                    <a:pt x="326085" y="207010"/>
                  </a:lnTo>
                  <a:lnTo>
                    <a:pt x="293331" y="207010"/>
                  </a:lnTo>
                  <a:lnTo>
                    <a:pt x="293331" y="194310"/>
                  </a:lnTo>
                  <a:lnTo>
                    <a:pt x="293331" y="177800"/>
                  </a:lnTo>
                  <a:lnTo>
                    <a:pt x="326085" y="177800"/>
                  </a:lnTo>
                  <a:lnTo>
                    <a:pt x="326085" y="162560"/>
                  </a:lnTo>
                  <a:lnTo>
                    <a:pt x="280085" y="162560"/>
                  </a:lnTo>
                  <a:lnTo>
                    <a:pt x="280085" y="177800"/>
                  </a:lnTo>
                  <a:lnTo>
                    <a:pt x="280085" y="194310"/>
                  </a:lnTo>
                  <a:lnTo>
                    <a:pt x="268973" y="194310"/>
                  </a:lnTo>
                  <a:lnTo>
                    <a:pt x="268973" y="207010"/>
                  </a:lnTo>
                  <a:lnTo>
                    <a:pt x="268973" y="213360"/>
                  </a:lnTo>
                  <a:lnTo>
                    <a:pt x="268973" y="242557"/>
                  </a:lnTo>
                  <a:lnTo>
                    <a:pt x="268973" y="248907"/>
                  </a:lnTo>
                  <a:lnTo>
                    <a:pt x="268973" y="278117"/>
                  </a:lnTo>
                  <a:lnTo>
                    <a:pt x="268973" y="308610"/>
                  </a:lnTo>
                  <a:lnTo>
                    <a:pt x="383184" y="308610"/>
                  </a:lnTo>
                  <a:lnTo>
                    <a:pt x="383184" y="278269"/>
                  </a:lnTo>
                  <a:lnTo>
                    <a:pt x="383184" y="278117"/>
                  </a:lnTo>
                  <a:lnTo>
                    <a:pt x="383184" y="249008"/>
                  </a:lnTo>
                  <a:lnTo>
                    <a:pt x="326085" y="249008"/>
                  </a:lnTo>
                  <a:lnTo>
                    <a:pt x="326085" y="278117"/>
                  </a:lnTo>
                  <a:lnTo>
                    <a:pt x="293331" y="278117"/>
                  </a:lnTo>
                  <a:lnTo>
                    <a:pt x="293331" y="248907"/>
                  </a:lnTo>
                  <a:lnTo>
                    <a:pt x="383184" y="248907"/>
                  </a:lnTo>
                  <a:lnTo>
                    <a:pt x="383184" y="242709"/>
                  </a:lnTo>
                  <a:lnTo>
                    <a:pt x="383184" y="242557"/>
                  </a:lnTo>
                  <a:lnTo>
                    <a:pt x="383184" y="213436"/>
                  </a:lnTo>
                  <a:lnTo>
                    <a:pt x="358825" y="213436"/>
                  </a:lnTo>
                  <a:lnTo>
                    <a:pt x="358825" y="242557"/>
                  </a:lnTo>
                  <a:lnTo>
                    <a:pt x="326085" y="242557"/>
                  </a:lnTo>
                  <a:lnTo>
                    <a:pt x="326085" y="213360"/>
                  </a:lnTo>
                  <a:lnTo>
                    <a:pt x="383184" y="213360"/>
                  </a:lnTo>
                  <a:lnTo>
                    <a:pt x="383184" y="207010"/>
                  </a:lnTo>
                  <a:lnTo>
                    <a:pt x="383184" y="194310"/>
                  </a:lnTo>
                  <a:close/>
                </a:path>
                <a:path w="523875" h="308610">
                  <a:moveTo>
                    <a:pt x="463842" y="114858"/>
                  </a:moveTo>
                  <a:lnTo>
                    <a:pt x="454025" y="114858"/>
                  </a:lnTo>
                  <a:lnTo>
                    <a:pt x="454025" y="156083"/>
                  </a:lnTo>
                  <a:lnTo>
                    <a:pt x="463842" y="156083"/>
                  </a:lnTo>
                  <a:lnTo>
                    <a:pt x="463842" y="114858"/>
                  </a:lnTo>
                  <a:close/>
                </a:path>
                <a:path w="523875" h="308610">
                  <a:moveTo>
                    <a:pt x="523328" y="114858"/>
                  </a:moveTo>
                  <a:lnTo>
                    <a:pt x="509384" y="114858"/>
                  </a:lnTo>
                  <a:lnTo>
                    <a:pt x="509384" y="156083"/>
                  </a:lnTo>
                  <a:lnTo>
                    <a:pt x="523328" y="156083"/>
                  </a:lnTo>
                  <a:lnTo>
                    <a:pt x="523328" y="114858"/>
                  </a:lnTo>
                  <a:close/>
                </a:path>
                <a:path w="523875" h="308610">
                  <a:moveTo>
                    <a:pt x="523328" y="0"/>
                  </a:moveTo>
                  <a:lnTo>
                    <a:pt x="394538" y="0"/>
                  </a:lnTo>
                  <a:lnTo>
                    <a:pt x="394538" y="12700"/>
                  </a:lnTo>
                  <a:lnTo>
                    <a:pt x="394538" y="54610"/>
                  </a:lnTo>
                  <a:lnTo>
                    <a:pt x="394538" y="308610"/>
                  </a:lnTo>
                  <a:lnTo>
                    <a:pt x="523328" y="308610"/>
                  </a:lnTo>
                  <a:lnTo>
                    <a:pt x="523328" y="259067"/>
                  </a:lnTo>
                  <a:lnTo>
                    <a:pt x="407835" y="259067"/>
                  </a:lnTo>
                  <a:lnTo>
                    <a:pt x="407835" y="217157"/>
                  </a:lnTo>
                  <a:lnTo>
                    <a:pt x="454025" y="217157"/>
                  </a:lnTo>
                  <a:lnTo>
                    <a:pt x="454025" y="258724"/>
                  </a:lnTo>
                  <a:lnTo>
                    <a:pt x="463842" y="258724"/>
                  </a:lnTo>
                  <a:lnTo>
                    <a:pt x="463842" y="217157"/>
                  </a:lnTo>
                  <a:lnTo>
                    <a:pt x="509384" y="217157"/>
                  </a:lnTo>
                  <a:lnTo>
                    <a:pt x="509384" y="258724"/>
                  </a:lnTo>
                  <a:lnTo>
                    <a:pt x="523328" y="258724"/>
                  </a:lnTo>
                  <a:lnTo>
                    <a:pt x="523328" y="156210"/>
                  </a:lnTo>
                  <a:lnTo>
                    <a:pt x="509384" y="156210"/>
                  </a:lnTo>
                  <a:lnTo>
                    <a:pt x="509384" y="166357"/>
                  </a:lnTo>
                  <a:lnTo>
                    <a:pt x="509384" y="207010"/>
                  </a:lnTo>
                  <a:lnTo>
                    <a:pt x="463842" y="207010"/>
                  </a:lnTo>
                  <a:lnTo>
                    <a:pt x="463842" y="166357"/>
                  </a:lnTo>
                  <a:lnTo>
                    <a:pt x="509384" y="166357"/>
                  </a:lnTo>
                  <a:lnTo>
                    <a:pt x="509384" y="156210"/>
                  </a:lnTo>
                  <a:lnTo>
                    <a:pt x="454025" y="156210"/>
                  </a:lnTo>
                  <a:lnTo>
                    <a:pt x="454025" y="166357"/>
                  </a:lnTo>
                  <a:lnTo>
                    <a:pt x="454025" y="207010"/>
                  </a:lnTo>
                  <a:lnTo>
                    <a:pt x="407835" y="207010"/>
                  </a:lnTo>
                  <a:lnTo>
                    <a:pt x="407835" y="166357"/>
                  </a:lnTo>
                  <a:lnTo>
                    <a:pt x="454025" y="166357"/>
                  </a:lnTo>
                  <a:lnTo>
                    <a:pt x="454025" y="156210"/>
                  </a:lnTo>
                  <a:lnTo>
                    <a:pt x="407835" y="156210"/>
                  </a:lnTo>
                  <a:lnTo>
                    <a:pt x="407835" y="114300"/>
                  </a:lnTo>
                  <a:lnTo>
                    <a:pt x="523328" y="114300"/>
                  </a:lnTo>
                  <a:lnTo>
                    <a:pt x="523328" y="105778"/>
                  </a:lnTo>
                  <a:lnTo>
                    <a:pt x="523328" y="105410"/>
                  </a:lnTo>
                  <a:lnTo>
                    <a:pt x="523328" y="63868"/>
                  </a:lnTo>
                  <a:lnTo>
                    <a:pt x="509384" y="63868"/>
                  </a:lnTo>
                  <a:lnTo>
                    <a:pt x="509384" y="105410"/>
                  </a:lnTo>
                  <a:lnTo>
                    <a:pt x="463842" y="105410"/>
                  </a:lnTo>
                  <a:lnTo>
                    <a:pt x="463842" y="63868"/>
                  </a:lnTo>
                  <a:lnTo>
                    <a:pt x="454025" y="63868"/>
                  </a:lnTo>
                  <a:lnTo>
                    <a:pt x="454025" y="105410"/>
                  </a:lnTo>
                  <a:lnTo>
                    <a:pt x="407835" y="105410"/>
                  </a:lnTo>
                  <a:lnTo>
                    <a:pt x="407835" y="63500"/>
                  </a:lnTo>
                  <a:lnTo>
                    <a:pt x="523328" y="63500"/>
                  </a:lnTo>
                  <a:lnTo>
                    <a:pt x="523328" y="54838"/>
                  </a:lnTo>
                  <a:lnTo>
                    <a:pt x="523328" y="54610"/>
                  </a:lnTo>
                  <a:lnTo>
                    <a:pt x="523328" y="12915"/>
                  </a:lnTo>
                  <a:lnTo>
                    <a:pt x="509384" y="12915"/>
                  </a:lnTo>
                  <a:lnTo>
                    <a:pt x="509384" y="54610"/>
                  </a:lnTo>
                  <a:lnTo>
                    <a:pt x="463842" y="54610"/>
                  </a:lnTo>
                  <a:lnTo>
                    <a:pt x="463842" y="12915"/>
                  </a:lnTo>
                  <a:lnTo>
                    <a:pt x="454025" y="12915"/>
                  </a:lnTo>
                  <a:lnTo>
                    <a:pt x="454025" y="54610"/>
                  </a:lnTo>
                  <a:lnTo>
                    <a:pt x="407835" y="54610"/>
                  </a:lnTo>
                  <a:lnTo>
                    <a:pt x="407835" y="12700"/>
                  </a:lnTo>
                  <a:lnTo>
                    <a:pt x="523328" y="12700"/>
                  </a:lnTo>
                  <a:lnTo>
                    <a:pt x="52332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1340" y="4813299"/>
              <a:ext cx="5219659" cy="5969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76445" y="4825301"/>
              <a:ext cx="5177790" cy="557530"/>
            </a:xfrm>
            <a:custGeom>
              <a:avLst/>
              <a:gdLst/>
              <a:ahLst/>
              <a:cxnLst/>
              <a:rect l="l" t="t" r="r" b="b"/>
              <a:pathLst>
                <a:path w="5177790" h="557529">
                  <a:moveTo>
                    <a:pt x="5177383" y="0"/>
                  </a:moveTo>
                  <a:lnTo>
                    <a:pt x="0" y="0"/>
                  </a:lnTo>
                  <a:lnTo>
                    <a:pt x="0" y="557364"/>
                  </a:lnTo>
                  <a:lnTo>
                    <a:pt x="5177383" y="557364"/>
                  </a:lnTo>
                  <a:lnTo>
                    <a:pt x="5177383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76445" y="4825301"/>
              <a:ext cx="5177790" cy="557530"/>
            </a:xfrm>
            <a:custGeom>
              <a:avLst/>
              <a:gdLst/>
              <a:ahLst/>
              <a:cxnLst/>
              <a:rect l="l" t="t" r="r" b="b"/>
              <a:pathLst>
                <a:path w="5177790" h="557529">
                  <a:moveTo>
                    <a:pt x="0" y="0"/>
                  </a:moveTo>
                  <a:lnTo>
                    <a:pt x="5177383" y="0"/>
                  </a:lnTo>
                  <a:lnTo>
                    <a:pt x="5177383" y="557364"/>
                  </a:lnTo>
                  <a:lnTo>
                    <a:pt x="0" y="557364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461355" y="2047855"/>
            <a:ext cx="83375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Easier</a:t>
            </a:r>
            <a:r>
              <a:rPr sz="1700" spc="-85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to  Scale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72474" y="5536981"/>
            <a:ext cx="77343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938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More  Dif</a:t>
            </a:r>
            <a:r>
              <a:rPr sz="1700" dirty="0">
                <a:solidFill>
                  <a:srgbClr val="484848"/>
                </a:solidFill>
                <a:latin typeface="Segoe UI"/>
                <a:cs typeface="Segoe UI"/>
              </a:rPr>
              <a:t>f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icult  to</a:t>
            </a:r>
            <a:r>
              <a:rPr sz="1700" spc="-90" dirty="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484848"/>
                </a:solidFill>
                <a:latin typeface="Segoe UI"/>
                <a:cs typeface="Segoe UI"/>
              </a:rPr>
              <a:t>Scale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42071" y="3758367"/>
            <a:ext cx="1611630" cy="80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7810" marR="251460" indent="83820" algn="just">
              <a:lnSpc>
                <a:spcPct val="102099"/>
              </a:lnSpc>
              <a:spcBef>
                <a:spcPts val="95"/>
              </a:spcBef>
            </a:pP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Azure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SQL </a:t>
            </a: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DB,  Azure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SQL </a:t>
            </a:r>
            <a:r>
              <a:rPr sz="1250" spc="-35" dirty="0">
                <a:solidFill>
                  <a:srgbClr val="30859C"/>
                </a:solidFill>
                <a:latin typeface="Calibri"/>
                <a:cs typeface="Calibri"/>
              </a:rPr>
              <a:t>DW,  </a:t>
            </a: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Azure</a:t>
            </a:r>
            <a:r>
              <a:rPr sz="125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HDInsight,</a:t>
            </a:r>
            <a:endParaRPr sz="12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0"/>
              </a:spcBef>
            </a:pP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Azure Data </a:t>
            </a:r>
            <a:r>
              <a:rPr sz="1250" spc="-5" dirty="0">
                <a:solidFill>
                  <a:srgbClr val="30859C"/>
                </a:solidFill>
                <a:latin typeface="Calibri"/>
                <a:cs typeface="Calibri"/>
              </a:rPr>
              <a:t>Lake</a:t>
            </a:r>
            <a:r>
              <a:rPr sz="125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Storage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60966" y="4197106"/>
            <a:ext cx="13163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" marR="5080" indent="-11620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SQL 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Server in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r>
              <a:rPr sz="1250" spc="-7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VM,  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Hadoop in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r>
              <a:rPr sz="1250" spc="-2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30859C"/>
                </a:solidFill>
                <a:latin typeface="Calibri"/>
                <a:cs typeface="Calibri"/>
              </a:rPr>
              <a:t>VM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27275" y="3709720"/>
            <a:ext cx="1704339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488315" indent="635" algn="ctr">
              <a:lnSpc>
                <a:spcPct val="102099"/>
              </a:lnSpc>
              <a:spcBef>
                <a:spcPts val="95"/>
              </a:spcBef>
            </a:pP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Power BI,  Office</a:t>
            </a:r>
            <a:r>
              <a:rPr sz="1250" spc="-6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365,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Azure Data </a:t>
            </a:r>
            <a:r>
              <a:rPr sz="1250" spc="-5" dirty="0">
                <a:solidFill>
                  <a:srgbClr val="30859C"/>
                </a:solidFill>
                <a:latin typeface="Calibri"/>
                <a:cs typeface="Calibri"/>
              </a:rPr>
              <a:t>Lake</a:t>
            </a:r>
            <a:r>
              <a:rPr sz="125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Analytics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076446" y="4825301"/>
            <a:ext cx="5177790" cy="55753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Azure Stack (Private</a:t>
            </a:r>
            <a:r>
              <a:rPr sz="17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Cloud)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15419" y="3098800"/>
            <a:ext cx="227965" cy="1942464"/>
            <a:chOff x="915419" y="3098800"/>
            <a:chExt cx="227965" cy="1942464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419" y="3098800"/>
              <a:ext cx="227580" cy="19420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62" y="3111106"/>
              <a:ext cx="178244" cy="189566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43762" y="3111106"/>
              <a:ext cx="178435" cy="1896110"/>
            </a:xfrm>
            <a:custGeom>
              <a:avLst/>
              <a:gdLst/>
              <a:ahLst/>
              <a:cxnLst/>
              <a:rect l="l" t="t" r="r" b="b"/>
              <a:pathLst>
                <a:path w="178434" h="1896110">
                  <a:moveTo>
                    <a:pt x="0" y="89141"/>
                  </a:moveTo>
                  <a:lnTo>
                    <a:pt x="89103" y="0"/>
                  </a:lnTo>
                  <a:lnTo>
                    <a:pt x="178257" y="89141"/>
                  </a:lnTo>
                  <a:lnTo>
                    <a:pt x="133654" y="89141"/>
                  </a:lnTo>
                  <a:lnTo>
                    <a:pt x="133654" y="1806575"/>
                  </a:lnTo>
                  <a:lnTo>
                    <a:pt x="178257" y="1806575"/>
                  </a:lnTo>
                  <a:lnTo>
                    <a:pt x="89103" y="1895665"/>
                  </a:lnTo>
                  <a:lnTo>
                    <a:pt x="0" y="1806575"/>
                  </a:lnTo>
                  <a:lnTo>
                    <a:pt x="44551" y="1806575"/>
                  </a:lnTo>
                  <a:lnTo>
                    <a:pt x="44551" y="89141"/>
                  </a:lnTo>
                  <a:lnTo>
                    <a:pt x="0" y="89141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9817100" y="2667189"/>
            <a:ext cx="227965" cy="2868930"/>
            <a:chOff x="9817100" y="2667189"/>
            <a:chExt cx="227965" cy="2868930"/>
          </a:xfrm>
        </p:grpSpPr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7100" y="2667189"/>
              <a:ext cx="227432" cy="286858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9528" y="2682582"/>
              <a:ext cx="179031" cy="281914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839528" y="2682582"/>
              <a:ext cx="179070" cy="2819400"/>
            </a:xfrm>
            <a:custGeom>
              <a:avLst/>
              <a:gdLst/>
              <a:ahLst/>
              <a:cxnLst/>
              <a:rect l="l" t="t" r="r" b="b"/>
              <a:pathLst>
                <a:path w="179070" h="2819400">
                  <a:moveTo>
                    <a:pt x="0" y="89535"/>
                  </a:moveTo>
                  <a:lnTo>
                    <a:pt x="89535" y="0"/>
                  </a:lnTo>
                  <a:lnTo>
                    <a:pt x="179031" y="89535"/>
                  </a:lnTo>
                  <a:lnTo>
                    <a:pt x="134289" y="89535"/>
                  </a:lnTo>
                  <a:lnTo>
                    <a:pt x="134289" y="2729649"/>
                  </a:lnTo>
                  <a:lnTo>
                    <a:pt x="179031" y="2729649"/>
                  </a:lnTo>
                  <a:lnTo>
                    <a:pt x="89535" y="2819146"/>
                  </a:lnTo>
                  <a:lnTo>
                    <a:pt x="0" y="2729649"/>
                  </a:lnTo>
                  <a:lnTo>
                    <a:pt x="44792" y="2729649"/>
                  </a:lnTo>
                  <a:lnTo>
                    <a:pt x="44792" y="89535"/>
                  </a:lnTo>
                  <a:lnTo>
                    <a:pt x="0" y="89535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4792587" y="6464300"/>
            <a:ext cx="1303655" cy="241300"/>
            <a:chOff x="4792587" y="6464300"/>
            <a:chExt cx="1303655" cy="241300"/>
          </a:xfrm>
        </p:grpSpPr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2587" y="6464300"/>
              <a:ext cx="1303412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8507" y="6476301"/>
              <a:ext cx="1258087" cy="19442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818506" y="6476301"/>
              <a:ext cx="1258570" cy="194945"/>
            </a:xfrm>
            <a:custGeom>
              <a:avLst/>
              <a:gdLst/>
              <a:ahLst/>
              <a:cxnLst/>
              <a:rect l="l" t="t" r="r" b="b"/>
              <a:pathLst>
                <a:path w="1258570" h="194945">
                  <a:moveTo>
                    <a:pt x="1160856" y="0"/>
                  </a:moveTo>
                  <a:lnTo>
                    <a:pt x="1258100" y="97243"/>
                  </a:lnTo>
                  <a:lnTo>
                    <a:pt x="1160856" y="194424"/>
                  </a:lnTo>
                  <a:lnTo>
                    <a:pt x="1160856" y="145808"/>
                  </a:lnTo>
                  <a:lnTo>
                    <a:pt x="97231" y="145808"/>
                  </a:lnTo>
                  <a:lnTo>
                    <a:pt x="97231" y="194424"/>
                  </a:lnTo>
                  <a:lnTo>
                    <a:pt x="0" y="97243"/>
                  </a:lnTo>
                  <a:lnTo>
                    <a:pt x="97231" y="0"/>
                  </a:lnTo>
                  <a:lnTo>
                    <a:pt x="97231" y="48615"/>
                  </a:lnTo>
                  <a:lnTo>
                    <a:pt x="1160856" y="48615"/>
                  </a:lnTo>
                  <a:lnTo>
                    <a:pt x="1160856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46109" y="2499512"/>
            <a:ext cx="1786689" cy="103987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5881370" y="2109019"/>
            <a:ext cx="3321050" cy="418465"/>
            <a:chOff x="5881370" y="2109019"/>
            <a:chExt cx="3321050" cy="418465"/>
          </a:xfrm>
        </p:grpSpPr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1370" y="2109019"/>
              <a:ext cx="3320624" cy="41828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906490" y="2156815"/>
              <a:ext cx="3273425" cy="342900"/>
            </a:xfrm>
            <a:custGeom>
              <a:avLst/>
              <a:gdLst/>
              <a:ahLst/>
              <a:cxnLst/>
              <a:rect l="l" t="t" r="r" b="b"/>
              <a:pathLst>
                <a:path w="3273425" h="342900">
                  <a:moveTo>
                    <a:pt x="3272828" y="0"/>
                  </a:moveTo>
                  <a:lnTo>
                    <a:pt x="0" y="0"/>
                  </a:lnTo>
                  <a:lnTo>
                    <a:pt x="0" y="342696"/>
                  </a:lnTo>
                  <a:lnTo>
                    <a:pt x="3272828" y="342696"/>
                  </a:lnTo>
                  <a:lnTo>
                    <a:pt x="32728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906490" y="2156815"/>
              <a:ext cx="3273425" cy="342900"/>
            </a:xfrm>
            <a:custGeom>
              <a:avLst/>
              <a:gdLst/>
              <a:ahLst/>
              <a:cxnLst/>
              <a:rect l="l" t="t" r="r" b="b"/>
              <a:pathLst>
                <a:path w="3273425" h="342900">
                  <a:moveTo>
                    <a:pt x="0" y="0"/>
                  </a:moveTo>
                  <a:lnTo>
                    <a:pt x="3272828" y="0"/>
                  </a:lnTo>
                  <a:lnTo>
                    <a:pt x="3272828" y="342696"/>
                  </a:lnTo>
                  <a:lnTo>
                    <a:pt x="0" y="342696"/>
                  </a:lnTo>
                  <a:lnTo>
                    <a:pt x="0" y="0"/>
                  </a:lnTo>
                  <a:close/>
                </a:path>
              </a:pathLst>
            </a:custGeom>
            <a:ln w="4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906490" y="2156815"/>
            <a:ext cx="3273425" cy="3429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892175">
              <a:lnSpc>
                <a:spcPct val="100000"/>
              </a:lnSpc>
              <a:spcBef>
                <a:spcPts val="185"/>
              </a:spcBef>
            </a:pPr>
            <a:r>
              <a:rPr sz="1700" spc="-5" dirty="0">
                <a:solidFill>
                  <a:srgbClr val="FFFFFF"/>
                </a:solidFill>
                <a:latin typeface="Segoe UI"/>
                <a:cs typeface="Segoe UI"/>
              </a:rPr>
              <a:t>Serverless</a:t>
            </a:r>
            <a:r>
              <a:rPr sz="17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FFFFFF"/>
                </a:solidFill>
                <a:latin typeface="Segoe UI"/>
                <a:cs typeface="Segoe UI"/>
              </a:rPr>
              <a:t>Apps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176029" y="2128257"/>
            <a:ext cx="66357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r>
              <a:rPr sz="1250" dirty="0">
                <a:solidFill>
                  <a:srgbClr val="30859C"/>
                </a:solidFill>
                <a:latin typeface="Calibri"/>
                <a:cs typeface="Calibri"/>
              </a:rPr>
              <a:t>z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u</a:t>
            </a:r>
            <a:r>
              <a:rPr sz="1250" spc="-15" dirty="0">
                <a:solidFill>
                  <a:srgbClr val="30859C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30859C"/>
                </a:solidFill>
                <a:latin typeface="Calibri"/>
                <a:cs typeface="Calibri"/>
              </a:rPr>
              <a:t>e  Functions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7" y="770737"/>
            <a:ext cx="10686415" cy="5657215"/>
            <a:chOff x="787" y="770737"/>
            <a:chExt cx="10686415" cy="5657215"/>
          </a:xfrm>
        </p:grpSpPr>
        <p:sp>
          <p:nvSpPr>
            <p:cNvPr id="3" name="object 3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4347" y="3849941"/>
              <a:ext cx="304165" cy="101600"/>
            </a:xfrm>
            <a:custGeom>
              <a:avLst/>
              <a:gdLst/>
              <a:ahLst/>
              <a:cxnLst/>
              <a:rect l="l" t="t" r="r" b="b"/>
              <a:pathLst>
                <a:path w="304164" h="101600">
                  <a:moveTo>
                    <a:pt x="242938" y="101244"/>
                  </a:moveTo>
                  <a:lnTo>
                    <a:pt x="242938" y="0"/>
                  </a:lnTo>
                  <a:lnTo>
                    <a:pt x="291522" y="40525"/>
                  </a:lnTo>
                  <a:lnTo>
                    <a:pt x="253060" y="40525"/>
                  </a:lnTo>
                  <a:lnTo>
                    <a:pt x="253060" y="60769"/>
                  </a:lnTo>
                  <a:lnTo>
                    <a:pt x="291510" y="60769"/>
                  </a:lnTo>
                  <a:lnTo>
                    <a:pt x="242938" y="101244"/>
                  </a:lnTo>
                  <a:close/>
                </a:path>
                <a:path w="304164" h="101600">
                  <a:moveTo>
                    <a:pt x="242938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242938" y="40525"/>
                  </a:lnTo>
                  <a:lnTo>
                    <a:pt x="242938" y="60769"/>
                  </a:lnTo>
                  <a:close/>
                </a:path>
                <a:path w="304164" h="101600">
                  <a:moveTo>
                    <a:pt x="291510" y="60769"/>
                  </a:moveTo>
                  <a:lnTo>
                    <a:pt x="253060" y="60769"/>
                  </a:lnTo>
                  <a:lnTo>
                    <a:pt x="253060" y="40525"/>
                  </a:lnTo>
                  <a:lnTo>
                    <a:pt x="291522" y="40525"/>
                  </a:lnTo>
                  <a:lnTo>
                    <a:pt x="303657" y="50647"/>
                  </a:lnTo>
                  <a:lnTo>
                    <a:pt x="291510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6299" y="2655442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78"/>
                  </a:moveTo>
                  <a:lnTo>
                    <a:pt x="388188" y="2605278"/>
                  </a:lnTo>
                </a:path>
                <a:path w="388619" h="3762375">
                  <a:moveTo>
                    <a:pt x="388048" y="3762120"/>
                  </a:moveTo>
                  <a:lnTo>
                    <a:pt x="38804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8157" y="2868510"/>
              <a:ext cx="1734820" cy="2967990"/>
            </a:xfrm>
            <a:custGeom>
              <a:avLst/>
              <a:gdLst/>
              <a:ahLst/>
              <a:cxnLst/>
              <a:rect l="l" t="t" r="r" b="b"/>
              <a:pathLst>
                <a:path w="1734820" h="2967990">
                  <a:moveTo>
                    <a:pt x="1734439" y="0"/>
                  </a:moveTo>
                  <a:lnTo>
                    <a:pt x="0" y="0"/>
                  </a:lnTo>
                  <a:lnTo>
                    <a:pt x="0" y="2967380"/>
                  </a:lnTo>
                  <a:lnTo>
                    <a:pt x="1734439" y="2967380"/>
                  </a:lnTo>
                  <a:lnTo>
                    <a:pt x="1734439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8157" y="2868510"/>
              <a:ext cx="1734820" cy="2967990"/>
            </a:xfrm>
            <a:custGeom>
              <a:avLst/>
              <a:gdLst/>
              <a:ahLst/>
              <a:cxnLst/>
              <a:rect l="l" t="t" r="r" b="b"/>
              <a:pathLst>
                <a:path w="1734820" h="2967990">
                  <a:moveTo>
                    <a:pt x="0" y="0"/>
                  </a:moveTo>
                  <a:lnTo>
                    <a:pt x="1734439" y="0"/>
                  </a:lnTo>
                  <a:lnTo>
                    <a:pt x="1734439" y="2967380"/>
                  </a:lnTo>
                  <a:lnTo>
                    <a:pt x="0" y="2967380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6728" y="2942625"/>
              <a:ext cx="414774" cy="4147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56543" y="3829697"/>
              <a:ext cx="735965" cy="101600"/>
            </a:xfrm>
            <a:custGeom>
              <a:avLst/>
              <a:gdLst/>
              <a:ahLst/>
              <a:cxnLst/>
              <a:rect l="l" t="t" r="r" b="b"/>
              <a:pathLst>
                <a:path w="735964" h="101600">
                  <a:moveTo>
                    <a:pt x="674738" y="101244"/>
                  </a:moveTo>
                  <a:lnTo>
                    <a:pt x="674738" y="0"/>
                  </a:lnTo>
                  <a:lnTo>
                    <a:pt x="723302" y="40474"/>
                  </a:lnTo>
                  <a:lnTo>
                    <a:pt x="684860" y="40474"/>
                  </a:lnTo>
                  <a:lnTo>
                    <a:pt x="684860" y="60769"/>
                  </a:lnTo>
                  <a:lnTo>
                    <a:pt x="723350" y="60769"/>
                  </a:lnTo>
                  <a:lnTo>
                    <a:pt x="674738" y="101244"/>
                  </a:lnTo>
                  <a:close/>
                </a:path>
                <a:path w="735964" h="101600">
                  <a:moveTo>
                    <a:pt x="674738" y="60769"/>
                  </a:moveTo>
                  <a:lnTo>
                    <a:pt x="0" y="60769"/>
                  </a:lnTo>
                  <a:lnTo>
                    <a:pt x="0" y="40474"/>
                  </a:lnTo>
                  <a:lnTo>
                    <a:pt x="674738" y="40474"/>
                  </a:lnTo>
                  <a:lnTo>
                    <a:pt x="674738" y="60769"/>
                  </a:lnTo>
                  <a:close/>
                </a:path>
                <a:path w="735964" h="101600">
                  <a:moveTo>
                    <a:pt x="723350" y="60769"/>
                  </a:moveTo>
                  <a:lnTo>
                    <a:pt x="684860" y="60769"/>
                  </a:lnTo>
                  <a:lnTo>
                    <a:pt x="684860" y="40474"/>
                  </a:lnTo>
                  <a:lnTo>
                    <a:pt x="723302" y="40474"/>
                  </a:lnTo>
                  <a:lnTo>
                    <a:pt x="735507" y="50647"/>
                  </a:lnTo>
                  <a:lnTo>
                    <a:pt x="723350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4971" y="4436587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44" y="4157784"/>
            <a:ext cx="619731" cy="2154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0239" y="3547874"/>
            <a:ext cx="74231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70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023" y="3028638"/>
            <a:ext cx="652823" cy="65282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80227" y="3045770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93108" y="3582609"/>
            <a:ext cx="558973" cy="55816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66049" y="4172803"/>
            <a:ext cx="8318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62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Wa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rehouse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6467" y="5843877"/>
            <a:ext cx="8350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495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5152" y="5242318"/>
            <a:ext cx="479425" cy="479425"/>
          </a:xfrm>
          <a:custGeom>
            <a:avLst/>
            <a:gdLst/>
            <a:ahLst/>
            <a:cxnLst/>
            <a:rect l="l" t="t" r="r" b="b"/>
            <a:pathLst>
              <a:path w="479425" h="479425">
                <a:moveTo>
                  <a:pt x="162166" y="147993"/>
                </a:moveTo>
                <a:lnTo>
                  <a:pt x="84632" y="147993"/>
                </a:lnTo>
                <a:lnTo>
                  <a:pt x="84632" y="394614"/>
                </a:lnTo>
                <a:lnTo>
                  <a:pt x="162166" y="394614"/>
                </a:lnTo>
                <a:lnTo>
                  <a:pt x="162166" y="147993"/>
                </a:lnTo>
                <a:close/>
              </a:path>
              <a:path w="479425" h="479425">
                <a:moveTo>
                  <a:pt x="267931" y="0"/>
                </a:moveTo>
                <a:lnTo>
                  <a:pt x="190398" y="0"/>
                </a:lnTo>
                <a:lnTo>
                  <a:pt x="190398" y="394589"/>
                </a:lnTo>
                <a:lnTo>
                  <a:pt x="267931" y="394589"/>
                </a:lnTo>
                <a:lnTo>
                  <a:pt x="267931" y="0"/>
                </a:lnTo>
                <a:close/>
              </a:path>
              <a:path w="479425" h="479425">
                <a:moveTo>
                  <a:pt x="373646" y="147993"/>
                </a:moveTo>
                <a:lnTo>
                  <a:pt x="296113" y="147993"/>
                </a:lnTo>
                <a:lnTo>
                  <a:pt x="296113" y="394614"/>
                </a:lnTo>
                <a:lnTo>
                  <a:pt x="373646" y="394614"/>
                </a:lnTo>
                <a:lnTo>
                  <a:pt x="373646" y="147993"/>
                </a:lnTo>
                <a:close/>
              </a:path>
              <a:path w="479425" h="479425">
                <a:moveTo>
                  <a:pt x="479412" y="267741"/>
                </a:moveTo>
                <a:lnTo>
                  <a:pt x="401878" y="267741"/>
                </a:lnTo>
                <a:lnTo>
                  <a:pt x="401878" y="394589"/>
                </a:lnTo>
                <a:lnTo>
                  <a:pt x="479412" y="394589"/>
                </a:lnTo>
                <a:lnTo>
                  <a:pt x="479412" y="267741"/>
                </a:lnTo>
                <a:close/>
              </a:path>
              <a:path w="479425" h="479425">
                <a:moveTo>
                  <a:pt x="479425" y="437134"/>
                </a:moveTo>
                <a:lnTo>
                  <a:pt x="42316" y="437134"/>
                </a:lnTo>
                <a:lnTo>
                  <a:pt x="42316" y="241"/>
                </a:lnTo>
                <a:lnTo>
                  <a:pt x="0" y="241"/>
                </a:lnTo>
                <a:lnTo>
                  <a:pt x="0" y="437134"/>
                </a:lnTo>
                <a:lnTo>
                  <a:pt x="0" y="479031"/>
                </a:lnTo>
                <a:lnTo>
                  <a:pt x="479425" y="479031"/>
                </a:lnTo>
                <a:lnTo>
                  <a:pt x="479425" y="437134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9453" y="3380082"/>
            <a:ext cx="652945" cy="65294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602145" y="4007231"/>
            <a:ext cx="67881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" algn="just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Cubes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Semantic  Models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398" y="6397665"/>
            <a:ext cx="7448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175" y="5963511"/>
            <a:ext cx="452039" cy="45203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83862" y="2685745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2692" y="2351248"/>
            <a:ext cx="510366" cy="3386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64194" y="5409795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138" y="4980852"/>
            <a:ext cx="532239" cy="45608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895975" y="4670171"/>
            <a:ext cx="60960" cy="425450"/>
          </a:xfrm>
          <a:custGeom>
            <a:avLst/>
            <a:gdLst/>
            <a:ahLst/>
            <a:cxnLst/>
            <a:rect l="l" t="t" r="r" b="b"/>
            <a:pathLst>
              <a:path w="60960" h="425450">
                <a:moveTo>
                  <a:pt x="40487" y="374459"/>
                </a:moveTo>
                <a:lnTo>
                  <a:pt x="20243" y="374459"/>
                </a:lnTo>
                <a:lnTo>
                  <a:pt x="20243" y="0"/>
                </a:lnTo>
                <a:lnTo>
                  <a:pt x="40487" y="0"/>
                </a:lnTo>
                <a:lnTo>
                  <a:pt x="40487" y="374459"/>
                </a:lnTo>
                <a:close/>
              </a:path>
              <a:path w="60960" h="425450">
                <a:moveTo>
                  <a:pt x="30365" y="425107"/>
                </a:moveTo>
                <a:lnTo>
                  <a:pt x="0" y="364337"/>
                </a:lnTo>
                <a:lnTo>
                  <a:pt x="20243" y="364337"/>
                </a:lnTo>
                <a:lnTo>
                  <a:pt x="20243" y="374459"/>
                </a:lnTo>
                <a:lnTo>
                  <a:pt x="55663" y="374459"/>
                </a:lnTo>
                <a:lnTo>
                  <a:pt x="30365" y="425107"/>
                </a:lnTo>
                <a:close/>
              </a:path>
              <a:path w="60960" h="425450">
                <a:moveTo>
                  <a:pt x="55663" y="374459"/>
                </a:moveTo>
                <a:lnTo>
                  <a:pt x="40487" y="374459"/>
                </a:lnTo>
                <a:lnTo>
                  <a:pt x="40487" y="364337"/>
                </a:lnTo>
                <a:lnTo>
                  <a:pt x="60718" y="364337"/>
                </a:lnTo>
                <a:lnTo>
                  <a:pt x="55663" y="37445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266139" y="1140853"/>
            <a:ext cx="6105525" cy="5643880"/>
            <a:chOff x="1266139" y="1140853"/>
            <a:chExt cx="6105525" cy="5643880"/>
          </a:xfrm>
        </p:grpSpPr>
        <p:sp>
          <p:nvSpPr>
            <p:cNvPr id="29" name="object 29"/>
            <p:cNvSpPr/>
            <p:nvPr/>
          </p:nvSpPr>
          <p:spPr>
            <a:xfrm>
              <a:off x="7368730" y="1143393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60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6299" y="2655443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79"/>
                  </a:moveTo>
                  <a:lnTo>
                    <a:pt x="388188" y="3749179"/>
                  </a:lnTo>
                </a:path>
                <a:path w="388619" h="3749675">
                  <a:moveTo>
                    <a:pt x="0" y="1610461"/>
                  </a:moveTo>
                  <a:lnTo>
                    <a:pt x="388188" y="1610461"/>
                  </a:lnTo>
                </a:path>
                <a:path w="388619" h="3749675">
                  <a:moveTo>
                    <a:pt x="0" y="815771"/>
                  </a:moveTo>
                  <a:lnTo>
                    <a:pt x="388188" y="815771"/>
                  </a:lnTo>
                </a:path>
                <a:path w="388619" h="3749675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6450" y="5108039"/>
              <a:ext cx="414774" cy="4147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687142" y="4340478"/>
              <a:ext cx="60960" cy="680720"/>
            </a:xfrm>
            <a:custGeom>
              <a:avLst/>
              <a:gdLst/>
              <a:ahLst/>
              <a:cxnLst/>
              <a:rect l="l" t="t" r="r" b="b"/>
              <a:pathLst>
                <a:path w="60960" h="680720">
                  <a:moveTo>
                    <a:pt x="20243" y="60769"/>
                  </a:moveTo>
                  <a:lnTo>
                    <a:pt x="0" y="60769"/>
                  </a:lnTo>
                  <a:lnTo>
                    <a:pt x="30365" y="0"/>
                  </a:lnTo>
                  <a:lnTo>
                    <a:pt x="55637" y="50596"/>
                  </a:lnTo>
                  <a:lnTo>
                    <a:pt x="20243" y="50596"/>
                  </a:lnTo>
                  <a:lnTo>
                    <a:pt x="20243" y="60769"/>
                  </a:lnTo>
                  <a:close/>
                </a:path>
                <a:path w="60960" h="680720">
                  <a:moveTo>
                    <a:pt x="40474" y="629831"/>
                  </a:moveTo>
                  <a:lnTo>
                    <a:pt x="20243" y="629831"/>
                  </a:lnTo>
                  <a:lnTo>
                    <a:pt x="20243" y="50596"/>
                  </a:lnTo>
                  <a:lnTo>
                    <a:pt x="40474" y="50596"/>
                  </a:lnTo>
                  <a:lnTo>
                    <a:pt x="40474" y="629831"/>
                  </a:lnTo>
                  <a:close/>
                </a:path>
                <a:path w="60960" h="680720">
                  <a:moveTo>
                    <a:pt x="60718" y="60769"/>
                  </a:moveTo>
                  <a:lnTo>
                    <a:pt x="40474" y="60769"/>
                  </a:lnTo>
                  <a:lnTo>
                    <a:pt x="40474" y="50596"/>
                  </a:lnTo>
                  <a:lnTo>
                    <a:pt x="55637" y="50596"/>
                  </a:lnTo>
                  <a:lnTo>
                    <a:pt x="60718" y="60769"/>
                  </a:lnTo>
                  <a:close/>
                </a:path>
                <a:path w="60960" h="680720">
                  <a:moveTo>
                    <a:pt x="30365" y="680491"/>
                  </a:moveTo>
                  <a:lnTo>
                    <a:pt x="0" y="619709"/>
                  </a:lnTo>
                  <a:lnTo>
                    <a:pt x="20243" y="619709"/>
                  </a:lnTo>
                  <a:lnTo>
                    <a:pt x="20243" y="629831"/>
                  </a:lnTo>
                  <a:lnTo>
                    <a:pt x="55664" y="629831"/>
                  </a:lnTo>
                  <a:lnTo>
                    <a:pt x="30365" y="680491"/>
                  </a:lnTo>
                  <a:close/>
                </a:path>
                <a:path w="60960" h="680720">
                  <a:moveTo>
                    <a:pt x="55664" y="629831"/>
                  </a:moveTo>
                  <a:lnTo>
                    <a:pt x="40474" y="629831"/>
                  </a:lnTo>
                  <a:lnTo>
                    <a:pt x="40474" y="619709"/>
                  </a:lnTo>
                  <a:lnTo>
                    <a:pt x="60718" y="619709"/>
                  </a:lnTo>
                  <a:lnTo>
                    <a:pt x="55664" y="6298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24297" y="5431282"/>
              <a:ext cx="368300" cy="101600"/>
            </a:xfrm>
            <a:custGeom>
              <a:avLst/>
              <a:gdLst/>
              <a:ahLst/>
              <a:cxnLst/>
              <a:rect l="l" t="t" r="r" b="b"/>
              <a:pathLst>
                <a:path w="368300" h="101600">
                  <a:moveTo>
                    <a:pt x="306984" y="101257"/>
                  </a:moveTo>
                  <a:lnTo>
                    <a:pt x="306984" y="0"/>
                  </a:lnTo>
                  <a:lnTo>
                    <a:pt x="355600" y="40487"/>
                  </a:lnTo>
                  <a:lnTo>
                    <a:pt x="317106" y="40487"/>
                  </a:lnTo>
                  <a:lnTo>
                    <a:pt x="317106" y="60718"/>
                  </a:lnTo>
                  <a:lnTo>
                    <a:pt x="355624" y="60718"/>
                  </a:lnTo>
                  <a:lnTo>
                    <a:pt x="306984" y="101257"/>
                  </a:lnTo>
                  <a:close/>
                </a:path>
                <a:path w="368300" h="101600">
                  <a:moveTo>
                    <a:pt x="306984" y="60718"/>
                  </a:moveTo>
                  <a:lnTo>
                    <a:pt x="0" y="60718"/>
                  </a:lnTo>
                  <a:lnTo>
                    <a:pt x="0" y="40487"/>
                  </a:lnTo>
                  <a:lnTo>
                    <a:pt x="306984" y="40487"/>
                  </a:lnTo>
                  <a:lnTo>
                    <a:pt x="306984" y="60718"/>
                  </a:lnTo>
                  <a:close/>
                </a:path>
                <a:path w="368300" h="101600">
                  <a:moveTo>
                    <a:pt x="355624" y="60718"/>
                  </a:moveTo>
                  <a:lnTo>
                    <a:pt x="317106" y="60718"/>
                  </a:lnTo>
                  <a:lnTo>
                    <a:pt x="317106" y="40487"/>
                  </a:lnTo>
                  <a:lnTo>
                    <a:pt x="355600" y="40487"/>
                  </a:lnTo>
                  <a:lnTo>
                    <a:pt x="367753" y="50609"/>
                  </a:lnTo>
                  <a:lnTo>
                    <a:pt x="355624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24297" y="3880345"/>
              <a:ext cx="0" cy="1602105"/>
            </a:xfrm>
            <a:custGeom>
              <a:avLst/>
              <a:gdLst/>
              <a:ahLst/>
              <a:cxnLst/>
              <a:rect l="l" t="t" r="r" b="b"/>
              <a:pathLst>
                <a:path h="1602104">
                  <a:moveTo>
                    <a:pt x="0" y="1601736"/>
                  </a:moveTo>
                  <a:lnTo>
                    <a:pt x="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27092" y="1739204"/>
            <a:ext cx="2835910" cy="36880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1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35" dirty="0">
                <a:solidFill>
                  <a:srgbClr val="57575A"/>
                </a:solidFill>
                <a:latin typeface="Segoe UI"/>
                <a:cs typeface="Segoe UI"/>
              </a:rPr>
              <a:t>ELT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strategy</a:t>
            </a:r>
            <a:endParaRPr sz="1900">
              <a:latin typeface="Segoe UI"/>
              <a:cs typeface="Segoe UI"/>
            </a:endParaRPr>
          </a:p>
          <a:p>
            <a:pPr marL="316230">
              <a:lnSpc>
                <a:spcPct val="100000"/>
              </a:lnSpc>
              <a:spcBef>
                <a:spcPts val="15"/>
              </a:spcBef>
            </a:pPr>
            <a:r>
              <a:rPr sz="1700" spc="-5" dirty="0">
                <a:solidFill>
                  <a:srgbClr val="57575A"/>
                </a:solidFill>
                <a:latin typeface="Segoe UI"/>
                <a:cs typeface="Segoe UI"/>
              </a:rPr>
              <a:t>(extract&gt;load&gt;transform)</a:t>
            </a:r>
            <a:endParaRPr sz="1700">
              <a:latin typeface="Segoe UI"/>
              <a:cs typeface="Segoe UI"/>
            </a:endParaRPr>
          </a:p>
          <a:p>
            <a:pPr marL="204470" marR="5080" indent="-204470">
              <a:lnSpc>
                <a:spcPct val="100699"/>
              </a:lnSpc>
              <a:spcBef>
                <a:spcPts val="126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Reduce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storage needs</a:t>
            </a:r>
            <a:r>
              <a:rPr sz="1900" spc="-7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in  relational platform by  using the data 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lake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as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landing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area</a:t>
            </a:r>
            <a:endParaRPr sz="1900">
              <a:latin typeface="Segoe UI"/>
              <a:cs typeface="Segoe UI"/>
            </a:endParaRPr>
          </a:p>
          <a:p>
            <a:pPr marL="204470" marR="127000" indent="-204470">
              <a:lnSpc>
                <a:spcPct val="100699"/>
              </a:lnSpc>
              <a:spcBef>
                <a:spcPts val="128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Practical use for data 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stored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in the data</a:t>
            </a:r>
            <a:r>
              <a:rPr sz="1900" spc="-5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lake</a:t>
            </a:r>
            <a:endParaRPr sz="1900">
              <a:latin typeface="Segoe UI"/>
              <a:cs typeface="Segoe UI"/>
            </a:endParaRPr>
          </a:p>
          <a:p>
            <a:pPr marL="204470" marR="20955" indent="-204470">
              <a:lnSpc>
                <a:spcPct val="100800"/>
              </a:lnSpc>
              <a:spcBef>
                <a:spcPts val="127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Potentially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also handle  data transformations in  the data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 lake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8977" y="5078664"/>
            <a:ext cx="78803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P</a:t>
            </a:r>
            <a:r>
              <a:rPr sz="1250" spc="-15" dirty="0">
                <a:solidFill>
                  <a:srgbClr val="404040"/>
                </a:solidFill>
                <a:latin typeface="Segoe UI"/>
                <a:cs typeface="Segoe UI"/>
              </a:rPr>
              <a:t>r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oces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ing  Jobs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77334" y="3906238"/>
            <a:ext cx="934719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096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Raw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Data: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Staging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Area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26863" y="1060712"/>
            <a:ext cx="3920490" cy="117538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325"/>
              </a:spcBef>
            </a:pPr>
            <a:r>
              <a:rPr spc="-10" dirty="0"/>
              <a:t>Data Lake Use</a:t>
            </a:r>
            <a:r>
              <a:rPr spc="-80" dirty="0"/>
              <a:t> </a:t>
            </a:r>
            <a:r>
              <a:rPr spc="-10" dirty="0"/>
              <a:t>Cases</a:t>
            </a: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350" b="0" spc="-10" dirty="0">
                <a:solidFill>
                  <a:srgbClr val="299FB6"/>
                </a:solidFill>
                <a:latin typeface="Segoe UI"/>
                <a:cs typeface="Segoe UI"/>
              </a:rPr>
              <a:t>Data </a:t>
            </a:r>
            <a:r>
              <a:rPr sz="2350" b="0" spc="-25" dirty="0">
                <a:solidFill>
                  <a:srgbClr val="299FB6"/>
                </a:solidFill>
                <a:latin typeface="Segoe UI"/>
                <a:cs typeface="Segoe UI"/>
              </a:rPr>
              <a:t>Warehouse </a:t>
            </a:r>
            <a:r>
              <a:rPr sz="2350" b="0" spc="-20" dirty="0">
                <a:solidFill>
                  <a:srgbClr val="299FB6"/>
                </a:solidFill>
                <a:latin typeface="Segoe UI"/>
                <a:cs typeface="Segoe UI"/>
              </a:rPr>
              <a:t>Staging</a:t>
            </a:r>
            <a:r>
              <a:rPr sz="2350" b="0" spc="-110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350" b="0" spc="-15" dirty="0">
                <a:solidFill>
                  <a:srgbClr val="299FB6"/>
                </a:solidFill>
                <a:latin typeface="Segoe UI"/>
                <a:cs typeface="Segoe UI"/>
              </a:rPr>
              <a:t>Area</a:t>
            </a:r>
            <a:endParaRPr sz="235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14569" y="3508079"/>
            <a:ext cx="1677035" cy="443230"/>
            <a:chOff x="2514569" y="3508079"/>
            <a:chExt cx="1677035" cy="443230"/>
          </a:xfrm>
        </p:grpSpPr>
        <p:sp>
          <p:nvSpPr>
            <p:cNvPr id="40" name="object 40"/>
            <p:cNvSpPr/>
            <p:nvPr/>
          </p:nvSpPr>
          <p:spPr>
            <a:xfrm>
              <a:off x="3229470" y="3849941"/>
              <a:ext cx="962025" cy="101600"/>
            </a:xfrm>
            <a:custGeom>
              <a:avLst/>
              <a:gdLst/>
              <a:ahLst/>
              <a:cxnLst/>
              <a:rect l="l" t="t" r="r" b="b"/>
              <a:pathLst>
                <a:path w="962025" h="101600">
                  <a:moveTo>
                    <a:pt x="901204" y="101244"/>
                  </a:moveTo>
                  <a:lnTo>
                    <a:pt x="901204" y="0"/>
                  </a:lnTo>
                  <a:lnTo>
                    <a:pt x="949788" y="40525"/>
                  </a:lnTo>
                  <a:lnTo>
                    <a:pt x="911326" y="40525"/>
                  </a:lnTo>
                  <a:lnTo>
                    <a:pt x="911326" y="60769"/>
                  </a:lnTo>
                  <a:lnTo>
                    <a:pt x="949776" y="60769"/>
                  </a:lnTo>
                  <a:lnTo>
                    <a:pt x="901204" y="101244"/>
                  </a:lnTo>
                  <a:close/>
                </a:path>
                <a:path w="962025" h="101600">
                  <a:moveTo>
                    <a:pt x="901204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901204" y="40525"/>
                  </a:lnTo>
                  <a:lnTo>
                    <a:pt x="901204" y="60769"/>
                  </a:lnTo>
                  <a:close/>
                </a:path>
                <a:path w="962025" h="101600">
                  <a:moveTo>
                    <a:pt x="949776" y="60769"/>
                  </a:moveTo>
                  <a:lnTo>
                    <a:pt x="911326" y="60769"/>
                  </a:lnTo>
                  <a:lnTo>
                    <a:pt x="911326" y="40525"/>
                  </a:lnTo>
                  <a:lnTo>
                    <a:pt x="949788" y="40525"/>
                  </a:lnTo>
                  <a:lnTo>
                    <a:pt x="961923" y="50647"/>
                  </a:lnTo>
                  <a:lnTo>
                    <a:pt x="949776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569" y="3508079"/>
              <a:ext cx="452039" cy="42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7" y="770737"/>
            <a:ext cx="10686415" cy="5601970"/>
            <a:chOff x="787" y="770737"/>
            <a:chExt cx="10686415" cy="5601970"/>
          </a:xfrm>
        </p:grpSpPr>
        <p:sp>
          <p:nvSpPr>
            <p:cNvPr id="3" name="object 3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2163" y="3774630"/>
              <a:ext cx="3827779" cy="121920"/>
            </a:xfrm>
            <a:custGeom>
              <a:avLst/>
              <a:gdLst/>
              <a:ahLst/>
              <a:cxnLst/>
              <a:rect l="l" t="t" r="r" b="b"/>
              <a:pathLst>
                <a:path w="3827779" h="121920">
                  <a:moveTo>
                    <a:pt x="303669" y="70840"/>
                  </a:moveTo>
                  <a:lnTo>
                    <a:pt x="291503" y="60718"/>
                  </a:lnTo>
                  <a:lnTo>
                    <a:pt x="242887" y="20243"/>
                  </a:lnTo>
                  <a:lnTo>
                    <a:pt x="242887" y="60718"/>
                  </a:lnTo>
                  <a:lnTo>
                    <a:pt x="0" y="60718"/>
                  </a:lnTo>
                  <a:lnTo>
                    <a:pt x="0" y="80962"/>
                  </a:lnTo>
                  <a:lnTo>
                    <a:pt x="242887" y="80962"/>
                  </a:lnTo>
                  <a:lnTo>
                    <a:pt x="242887" y="121488"/>
                  </a:lnTo>
                  <a:lnTo>
                    <a:pt x="291515" y="80962"/>
                  </a:lnTo>
                  <a:lnTo>
                    <a:pt x="303669" y="70840"/>
                  </a:lnTo>
                  <a:close/>
                </a:path>
                <a:path w="3827779" h="121920">
                  <a:moveTo>
                    <a:pt x="3827665" y="50596"/>
                  </a:moveTo>
                  <a:lnTo>
                    <a:pt x="3815511" y="40474"/>
                  </a:lnTo>
                  <a:lnTo>
                    <a:pt x="3766947" y="0"/>
                  </a:lnTo>
                  <a:lnTo>
                    <a:pt x="3766947" y="40474"/>
                  </a:lnTo>
                  <a:lnTo>
                    <a:pt x="3092158" y="40474"/>
                  </a:lnTo>
                  <a:lnTo>
                    <a:pt x="3092158" y="60718"/>
                  </a:lnTo>
                  <a:lnTo>
                    <a:pt x="3766947" y="60718"/>
                  </a:lnTo>
                  <a:lnTo>
                    <a:pt x="3766947" y="101257"/>
                  </a:lnTo>
                  <a:lnTo>
                    <a:pt x="3815524" y="60718"/>
                  </a:lnTo>
                  <a:lnTo>
                    <a:pt x="3827665" y="505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4127" y="2600375"/>
              <a:ext cx="388620" cy="3762375"/>
            </a:xfrm>
            <a:custGeom>
              <a:avLst/>
              <a:gdLst/>
              <a:ahLst/>
              <a:cxnLst/>
              <a:rect l="l" t="t" r="r" b="b"/>
              <a:pathLst>
                <a:path w="388619" h="3762375">
                  <a:moveTo>
                    <a:pt x="0" y="2605290"/>
                  </a:moveTo>
                  <a:lnTo>
                    <a:pt x="388188" y="2605290"/>
                  </a:lnTo>
                </a:path>
                <a:path w="388619" h="3762375">
                  <a:moveTo>
                    <a:pt x="388035" y="3762120"/>
                  </a:moveTo>
                  <a:lnTo>
                    <a:pt x="388035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5921" y="2813392"/>
              <a:ext cx="1734820" cy="2967990"/>
            </a:xfrm>
            <a:custGeom>
              <a:avLst/>
              <a:gdLst/>
              <a:ahLst/>
              <a:cxnLst/>
              <a:rect l="l" t="t" r="r" b="b"/>
              <a:pathLst>
                <a:path w="1734820" h="2967990">
                  <a:moveTo>
                    <a:pt x="1734438" y="0"/>
                  </a:moveTo>
                  <a:lnTo>
                    <a:pt x="0" y="0"/>
                  </a:lnTo>
                  <a:lnTo>
                    <a:pt x="0" y="2967431"/>
                  </a:lnTo>
                  <a:lnTo>
                    <a:pt x="1734438" y="2967431"/>
                  </a:lnTo>
                  <a:lnTo>
                    <a:pt x="1734438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5921" y="2813392"/>
              <a:ext cx="1734820" cy="2967990"/>
            </a:xfrm>
            <a:custGeom>
              <a:avLst/>
              <a:gdLst/>
              <a:ahLst/>
              <a:cxnLst/>
              <a:rect l="l" t="t" r="r" b="b"/>
              <a:pathLst>
                <a:path w="1734820" h="2967990">
                  <a:moveTo>
                    <a:pt x="0" y="0"/>
                  </a:moveTo>
                  <a:lnTo>
                    <a:pt x="1734438" y="0"/>
                  </a:lnTo>
                  <a:lnTo>
                    <a:pt x="1734438" y="2967431"/>
                  </a:lnTo>
                  <a:lnTo>
                    <a:pt x="0" y="296743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056" y="2878627"/>
              <a:ext cx="414774" cy="4147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2443" y="4381635"/>
            <a:ext cx="848994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340" y="4102697"/>
            <a:ext cx="618921" cy="215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7712" y="3493286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482" y="2973821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38757" y="2981637"/>
            <a:ext cx="7245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4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0905" y="3527522"/>
            <a:ext cx="558973" cy="55897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113507" y="4118216"/>
            <a:ext cx="8318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62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Wa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rehouse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4795" y="5768402"/>
            <a:ext cx="8350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49530">
              <a:lnSpc>
                <a:spcPct val="102000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2180" y="5187353"/>
            <a:ext cx="479425" cy="479425"/>
          </a:xfrm>
          <a:custGeom>
            <a:avLst/>
            <a:gdLst/>
            <a:ahLst/>
            <a:cxnLst/>
            <a:rect l="l" t="t" r="r" b="b"/>
            <a:pathLst>
              <a:path w="479425" h="479425">
                <a:moveTo>
                  <a:pt x="162115" y="148132"/>
                </a:moveTo>
                <a:lnTo>
                  <a:pt x="84582" y="148132"/>
                </a:lnTo>
                <a:lnTo>
                  <a:pt x="84582" y="395033"/>
                </a:lnTo>
                <a:lnTo>
                  <a:pt x="162115" y="395033"/>
                </a:lnTo>
                <a:lnTo>
                  <a:pt x="162115" y="148132"/>
                </a:lnTo>
                <a:close/>
              </a:path>
              <a:path w="479425" h="479425">
                <a:moveTo>
                  <a:pt x="267881" y="0"/>
                </a:moveTo>
                <a:lnTo>
                  <a:pt x="190347" y="0"/>
                </a:lnTo>
                <a:lnTo>
                  <a:pt x="190347" y="395033"/>
                </a:lnTo>
                <a:lnTo>
                  <a:pt x="267881" y="395033"/>
                </a:lnTo>
                <a:lnTo>
                  <a:pt x="267881" y="0"/>
                </a:lnTo>
                <a:close/>
              </a:path>
              <a:path w="479425" h="479425">
                <a:moveTo>
                  <a:pt x="373634" y="148132"/>
                </a:moveTo>
                <a:lnTo>
                  <a:pt x="296062" y="148132"/>
                </a:lnTo>
                <a:lnTo>
                  <a:pt x="296062" y="395033"/>
                </a:lnTo>
                <a:lnTo>
                  <a:pt x="373634" y="395033"/>
                </a:lnTo>
                <a:lnTo>
                  <a:pt x="373634" y="148132"/>
                </a:lnTo>
                <a:close/>
              </a:path>
              <a:path w="479425" h="479425">
                <a:moveTo>
                  <a:pt x="479361" y="268084"/>
                </a:moveTo>
                <a:lnTo>
                  <a:pt x="401828" y="268084"/>
                </a:lnTo>
                <a:lnTo>
                  <a:pt x="401828" y="395033"/>
                </a:lnTo>
                <a:lnTo>
                  <a:pt x="479361" y="395033"/>
                </a:lnTo>
                <a:lnTo>
                  <a:pt x="479361" y="268084"/>
                </a:lnTo>
                <a:close/>
              </a:path>
              <a:path w="479425" h="479425">
                <a:moveTo>
                  <a:pt x="479374" y="437489"/>
                </a:moveTo>
                <a:lnTo>
                  <a:pt x="42265" y="437489"/>
                </a:lnTo>
                <a:lnTo>
                  <a:pt x="42265" y="596"/>
                </a:lnTo>
                <a:lnTo>
                  <a:pt x="0" y="596"/>
                </a:lnTo>
                <a:lnTo>
                  <a:pt x="0" y="437489"/>
                </a:lnTo>
                <a:lnTo>
                  <a:pt x="0" y="479399"/>
                </a:lnTo>
                <a:lnTo>
                  <a:pt x="479374" y="479399"/>
                </a:lnTo>
                <a:lnTo>
                  <a:pt x="479374" y="437489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47249" y="3325805"/>
            <a:ext cx="652945" cy="65294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649603" y="3952279"/>
            <a:ext cx="67881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" algn="just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Cubes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Semantic  Models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870" y="6342740"/>
            <a:ext cx="74485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</a:t>
            </a: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p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971" y="5909233"/>
            <a:ext cx="452039" cy="45203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11405" y="2643283"/>
            <a:ext cx="6070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Cloud  Syst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ems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236" y="2309122"/>
            <a:ext cx="510366" cy="33781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11666" y="5354910"/>
            <a:ext cx="10509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46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Third Party  Data, Flat</a:t>
            </a:r>
            <a:r>
              <a:rPr sz="1250" spc="-4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Files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1934" y="4925765"/>
            <a:ext cx="531429" cy="45608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943752" y="4615116"/>
            <a:ext cx="60960" cy="425450"/>
          </a:xfrm>
          <a:custGeom>
            <a:avLst/>
            <a:gdLst/>
            <a:ahLst/>
            <a:cxnLst/>
            <a:rect l="l" t="t" r="r" b="b"/>
            <a:pathLst>
              <a:path w="60960" h="425450">
                <a:moveTo>
                  <a:pt x="40474" y="374446"/>
                </a:moveTo>
                <a:lnTo>
                  <a:pt x="20231" y="374446"/>
                </a:lnTo>
                <a:lnTo>
                  <a:pt x="20231" y="0"/>
                </a:lnTo>
                <a:lnTo>
                  <a:pt x="40474" y="0"/>
                </a:lnTo>
                <a:lnTo>
                  <a:pt x="40474" y="374446"/>
                </a:lnTo>
                <a:close/>
              </a:path>
              <a:path w="60960" h="425450">
                <a:moveTo>
                  <a:pt x="30352" y="425094"/>
                </a:moveTo>
                <a:lnTo>
                  <a:pt x="0" y="364324"/>
                </a:lnTo>
                <a:lnTo>
                  <a:pt x="20231" y="364324"/>
                </a:lnTo>
                <a:lnTo>
                  <a:pt x="20231" y="374446"/>
                </a:lnTo>
                <a:lnTo>
                  <a:pt x="55703" y="374446"/>
                </a:lnTo>
                <a:lnTo>
                  <a:pt x="30352" y="425094"/>
                </a:lnTo>
                <a:close/>
              </a:path>
              <a:path w="60960" h="425450">
                <a:moveTo>
                  <a:pt x="55703" y="374446"/>
                </a:moveTo>
                <a:lnTo>
                  <a:pt x="40474" y="374446"/>
                </a:lnTo>
                <a:lnTo>
                  <a:pt x="40474" y="364324"/>
                </a:lnTo>
                <a:lnTo>
                  <a:pt x="60769" y="364324"/>
                </a:lnTo>
                <a:lnTo>
                  <a:pt x="55703" y="37444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313967" y="1140853"/>
            <a:ext cx="6057900" cy="5643880"/>
            <a:chOff x="1313967" y="1140853"/>
            <a:chExt cx="6057900" cy="5643880"/>
          </a:xfrm>
        </p:grpSpPr>
        <p:sp>
          <p:nvSpPr>
            <p:cNvPr id="28" name="object 28"/>
            <p:cNvSpPr/>
            <p:nvPr/>
          </p:nvSpPr>
          <p:spPr>
            <a:xfrm>
              <a:off x="7368730" y="1143393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60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24127" y="2600375"/>
              <a:ext cx="388620" cy="3749675"/>
            </a:xfrm>
            <a:custGeom>
              <a:avLst/>
              <a:gdLst/>
              <a:ahLst/>
              <a:cxnLst/>
              <a:rect l="l" t="t" r="r" b="b"/>
              <a:pathLst>
                <a:path w="388619" h="3749675">
                  <a:moveTo>
                    <a:pt x="0" y="3749128"/>
                  </a:moveTo>
                  <a:lnTo>
                    <a:pt x="388188" y="3749128"/>
                  </a:lnTo>
                </a:path>
                <a:path w="388619" h="3749675">
                  <a:moveTo>
                    <a:pt x="0" y="1610461"/>
                  </a:moveTo>
                  <a:lnTo>
                    <a:pt x="388188" y="1610461"/>
                  </a:lnTo>
                </a:path>
                <a:path w="388619" h="3749675">
                  <a:moveTo>
                    <a:pt x="0" y="815771"/>
                  </a:moveTo>
                  <a:lnTo>
                    <a:pt x="388188" y="815771"/>
                  </a:lnTo>
                </a:path>
                <a:path w="388619" h="3749675">
                  <a:moveTo>
                    <a:pt x="0" y="0"/>
                  </a:moveTo>
                  <a:lnTo>
                    <a:pt x="388188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71328" y="5376164"/>
              <a:ext cx="1918335" cy="101600"/>
            </a:xfrm>
            <a:custGeom>
              <a:avLst/>
              <a:gdLst/>
              <a:ahLst/>
              <a:cxnLst/>
              <a:rect l="l" t="t" r="r" b="b"/>
              <a:pathLst>
                <a:path w="1918335" h="101600">
                  <a:moveTo>
                    <a:pt x="1857476" y="101307"/>
                  </a:moveTo>
                  <a:lnTo>
                    <a:pt x="1857476" y="0"/>
                  </a:lnTo>
                  <a:lnTo>
                    <a:pt x="1906063" y="40538"/>
                  </a:lnTo>
                  <a:lnTo>
                    <a:pt x="1867598" y="40538"/>
                  </a:lnTo>
                  <a:lnTo>
                    <a:pt x="1867598" y="60769"/>
                  </a:lnTo>
                  <a:lnTo>
                    <a:pt x="1906075" y="60769"/>
                  </a:lnTo>
                  <a:lnTo>
                    <a:pt x="1857476" y="101307"/>
                  </a:lnTo>
                  <a:close/>
                </a:path>
                <a:path w="1918335" h="101600">
                  <a:moveTo>
                    <a:pt x="1857476" y="60769"/>
                  </a:moveTo>
                  <a:lnTo>
                    <a:pt x="0" y="60769"/>
                  </a:lnTo>
                  <a:lnTo>
                    <a:pt x="0" y="40538"/>
                  </a:lnTo>
                  <a:lnTo>
                    <a:pt x="1857476" y="40538"/>
                  </a:lnTo>
                  <a:lnTo>
                    <a:pt x="1857476" y="60769"/>
                  </a:lnTo>
                  <a:close/>
                </a:path>
                <a:path w="1918335" h="101600">
                  <a:moveTo>
                    <a:pt x="1906075" y="60769"/>
                  </a:moveTo>
                  <a:lnTo>
                    <a:pt x="1867598" y="60769"/>
                  </a:lnTo>
                  <a:lnTo>
                    <a:pt x="1867598" y="40538"/>
                  </a:lnTo>
                  <a:lnTo>
                    <a:pt x="1906063" y="40538"/>
                  </a:lnTo>
                  <a:lnTo>
                    <a:pt x="1918195" y="50660"/>
                  </a:lnTo>
                  <a:lnTo>
                    <a:pt x="1906075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20806" y="3825227"/>
              <a:ext cx="651510" cy="1602105"/>
            </a:xfrm>
            <a:custGeom>
              <a:avLst/>
              <a:gdLst/>
              <a:ahLst/>
              <a:cxnLst/>
              <a:rect l="l" t="t" r="r" b="b"/>
              <a:pathLst>
                <a:path w="651510" h="1602104">
                  <a:moveTo>
                    <a:pt x="651319" y="1601787"/>
                  </a:moveTo>
                  <a:lnTo>
                    <a:pt x="651319" y="0"/>
                  </a:lnTo>
                </a:path>
                <a:path w="651510" h="1602104">
                  <a:moveTo>
                    <a:pt x="0" y="1328991"/>
                  </a:moveTo>
                  <a:lnTo>
                    <a:pt x="0" y="748563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44633" y="5104015"/>
              <a:ext cx="976630" cy="101600"/>
            </a:xfrm>
            <a:custGeom>
              <a:avLst/>
              <a:gdLst/>
              <a:ahLst/>
              <a:cxnLst/>
              <a:rect l="l" t="t" r="r" b="b"/>
              <a:pathLst>
                <a:path w="976629" h="101600">
                  <a:moveTo>
                    <a:pt x="60731" y="101244"/>
                  </a:moveTo>
                  <a:lnTo>
                    <a:pt x="0" y="50596"/>
                  </a:lnTo>
                  <a:lnTo>
                    <a:pt x="60731" y="0"/>
                  </a:lnTo>
                  <a:lnTo>
                    <a:pt x="60731" y="40474"/>
                  </a:lnTo>
                  <a:lnTo>
                    <a:pt x="50609" y="40474"/>
                  </a:lnTo>
                  <a:lnTo>
                    <a:pt x="50609" y="60718"/>
                  </a:lnTo>
                  <a:lnTo>
                    <a:pt x="60731" y="60718"/>
                  </a:lnTo>
                  <a:lnTo>
                    <a:pt x="60731" y="101244"/>
                  </a:lnTo>
                  <a:close/>
                </a:path>
                <a:path w="976629" h="101600">
                  <a:moveTo>
                    <a:pt x="60731" y="60718"/>
                  </a:moveTo>
                  <a:lnTo>
                    <a:pt x="50609" y="60718"/>
                  </a:lnTo>
                  <a:lnTo>
                    <a:pt x="50609" y="40474"/>
                  </a:lnTo>
                  <a:lnTo>
                    <a:pt x="60731" y="40474"/>
                  </a:lnTo>
                  <a:lnTo>
                    <a:pt x="60731" y="60718"/>
                  </a:lnTo>
                  <a:close/>
                </a:path>
                <a:path w="976629" h="101600">
                  <a:moveTo>
                    <a:pt x="976223" y="60718"/>
                  </a:moveTo>
                  <a:lnTo>
                    <a:pt x="60731" y="60718"/>
                  </a:lnTo>
                  <a:lnTo>
                    <a:pt x="60731" y="40474"/>
                  </a:lnTo>
                  <a:lnTo>
                    <a:pt x="976223" y="40474"/>
                  </a:lnTo>
                  <a:lnTo>
                    <a:pt x="976223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527429" y="1631325"/>
            <a:ext cx="3007360" cy="3558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139065" indent="-204470">
              <a:lnSpc>
                <a:spcPct val="100699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Offload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aged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from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 warehouse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back</a:t>
            </a:r>
            <a:r>
              <a:rPr sz="1900" spc="-7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to  the data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 lake</a:t>
            </a:r>
            <a:endParaRPr sz="1900">
              <a:latin typeface="Segoe UI"/>
              <a:cs typeface="Segoe UI"/>
            </a:endParaRPr>
          </a:p>
          <a:p>
            <a:pPr marL="204470" marR="363220" indent="-204470">
              <a:lnSpc>
                <a:spcPct val="100699"/>
              </a:lnSpc>
              <a:spcBef>
                <a:spcPts val="128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An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“active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archive”  available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for </a:t>
            </a:r>
            <a:r>
              <a:rPr sz="1900" spc="10" dirty="0">
                <a:solidFill>
                  <a:srgbClr val="57575A"/>
                </a:solidFill>
                <a:latin typeface="Segoe UI"/>
                <a:cs typeface="Segoe UI"/>
              </a:rPr>
              <a:t>querying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when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needed</a:t>
            </a:r>
            <a:endParaRPr sz="1900">
              <a:latin typeface="Segoe UI"/>
              <a:cs typeface="Segoe UI"/>
            </a:endParaRPr>
          </a:p>
          <a:p>
            <a:pPr marL="204470" marR="584835" indent="-204470">
              <a:lnSpc>
                <a:spcPct val="100699"/>
              </a:lnSpc>
              <a:spcBef>
                <a:spcPts val="127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Federated queries</a:t>
            </a:r>
            <a:r>
              <a:rPr sz="1900" spc="-6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to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access:</a:t>
            </a:r>
            <a:endParaRPr sz="1900">
              <a:latin typeface="Segoe UI"/>
              <a:cs typeface="Segoe UI"/>
            </a:endParaRPr>
          </a:p>
          <a:p>
            <a:pPr marL="321945" marR="5080">
              <a:lnSpc>
                <a:spcPct val="100699"/>
              </a:lnSpc>
            </a:pP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current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 in the </a:t>
            </a: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DW + 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archive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data in the data  </a:t>
            </a:r>
            <a:r>
              <a:rPr sz="1900" spc="-10" dirty="0">
                <a:solidFill>
                  <a:srgbClr val="57575A"/>
                </a:solidFill>
                <a:latin typeface="Segoe UI"/>
                <a:cs typeface="Segoe UI"/>
              </a:rPr>
              <a:t>lake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20521" y="3884568"/>
            <a:ext cx="934719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0965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Raw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Data: 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Staging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Area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63678" y="5323451"/>
            <a:ext cx="10242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Archived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36422" y="1060712"/>
            <a:ext cx="3840479" cy="117538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pc="-10" dirty="0"/>
              <a:t>Data Lake Use</a:t>
            </a:r>
            <a:r>
              <a:rPr spc="-90" dirty="0"/>
              <a:t> </a:t>
            </a:r>
            <a:r>
              <a:rPr spc="-10" dirty="0"/>
              <a:t>Cases</a:t>
            </a:r>
          </a:p>
          <a:p>
            <a:pPr marL="60325">
              <a:lnSpc>
                <a:spcPct val="100000"/>
              </a:lnSpc>
              <a:spcBef>
                <a:spcPts val="810"/>
              </a:spcBef>
            </a:pPr>
            <a:r>
              <a:rPr sz="2350" b="0" spc="-10" dirty="0">
                <a:solidFill>
                  <a:srgbClr val="299FB6"/>
                </a:solidFill>
                <a:latin typeface="Segoe UI"/>
                <a:cs typeface="Segoe UI"/>
              </a:rPr>
              <a:t>Active</a:t>
            </a:r>
            <a:r>
              <a:rPr sz="2350" b="0" spc="-35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350" b="0" spc="-15" dirty="0">
                <a:solidFill>
                  <a:srgbClr val="299FB6"/>
                </a:solidFill>
                <a:latin typeface="Segoe UI"/>
                <a:cs typeface="Segoe UI"/>
              </a:rPr>
              <a:t>Archiving</a:t>
            </a:r>
            <a:endParaRPr sz="2350">
              <a:latin typeface="Segoe UI"/>
              <a:cs typeface="Segoe U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49046" y="3464333"/>
            <a:ext cx="1589405" cy="1882775"/>
            <a:chOff x="2649046" y="3464333"/>
            <a:chExt cx="1589405" cy="1882775"/>
          </a:xfrm>
        </p:grpSpPr>
        <p:sp>
          <p:nvSpPr>
            <p:cNvPr id="38" name="object 38"/>
            <p:cNvSpPr/>
            <p:nvPr/>
          </p:nvSpPr>
          <p:spPr>
            <a:xfrm>
              <a:off x="3276447" y="3794874"/>
              <a:ext cx="962025" cy="101600"/>
            </a:xfrm>
            <a:custGeom>
              <a:avLst/>
              <a:gdLst/>
              <a:ahLst/>
              <a:cxnLst/>
              <a:rect l="l" t="t" r="r" b="b"/>
              <a:pathLst>
                <a:path w="962025" h="101600">
                  <a:moveTo>
                    <a:pt x="901204" y="101244"/>
                  </a:moveTo>
                  <a:lnTo>
                    <a:pt x="901204" y="0"/>
                  </a:lnTo>
                  <a:lnTo>
                    <a:pt x="949817" y="40474"/>
                  </a:lnTo>
                  <a:lnTo>
                    <a:pt x="911326" y="40474"/>
                  </a:lnTo>
                  <a:lnTo>
                    <a:pt x="911326" y="60718"/>
                  </a:lnTo>
                  <a:lnTo>
                    <a:pt x="949829" y="60718"/>
                  </a:lnTo>
                  <a:lnTo>
                    <a:pt x="901204" y="101244"/>
                  </a:lnTo>
                  <a:close/>
                </a:path>
                <a:path w="962025" h="101600">
                  <a:moveTo>
                    <a:pt x="901204" y="60718"/>
                  </a:moveTo>
                  <a:lnTo>
                    <a:pt x="0" y="60718"/>
                  </a:lnTo>
                  <a:lnTo>
                    <a:pt x="0" y="40474"/>
                  </a:lnTo>
                  <a:lnTo>
                    <a:pt x="901204" y="40474"/>
                  </a:lnTo>
                  <a:lnTo>
                    <a:pt x="901204" y="60718"/>
                  </a:lnTo>
                  <a:close/>
                </a:path>
                <a:path w="962025" h="101600">
                  <a:moveTo>
                    <a:pt x="949829" y="60718"/>
                  </a:moveTo>
                  <a:lnTo>
                    <a:pt x="911326" y="60718"/>
                  </a:lnTo>
                  <a:lnTo>
                    <a:pt x="911326" y="40474"/>
                  </a:lnTo>
                  <a:lnTo>
                    <a:pt x="949817" y="40474"/>
                  </a:lnTo>
                  <a:lnTo>
                    <a:pt x="961974" y="50596"/>
                  </a:lnTo>
                  <a:lnTo>
                    <a:pt x="949829" y="6071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046" y="3464333"/>
              <a:ext cx="452849" cy="4244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3907" y="4922524"/>
              <a:ext cx="452849" cy="42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7" y="770737"/>
            <a:ext cx="10686415" cy="5760085"/>
            <a:chOff x="787" y="770737"/>
            <a:chExt cx="10686415" cy="5760085"/>
          </a:xfrm>
        </p:grpSpPr>
        <p:sp>
          <p:nvSpPr>
            <p:cNvPr id="3" name="object 3"/>
            <p:cNvSpPr/>
            <p:nvPr/>
          </p:nvSpPr>
          <p:spPr>
            <a:xfrm>
              <a:off x="2265857" y="4178846"/>
              <a:ext cx="1297305" cy="2345055"/>
            </a:xfrm>
            <a:custGeom>
              <a:avLst/>
              <a:gdLst/>
              <a:ahLst/>
              <a:cxnLst/>
              <a:rect l="l" t="t" r="r" b="b"/>
              <a:pathLst>
                <a:path w="1297304" h="2345054">
                  <a:moveTo>
                    <a:pt x="1296987" y="2344445"/>
                  </a:moveTo>
                  <a:lnTo>
                    <a:pt x="0" y="2344445"/>
                  </a:lnTo>
                  <a:lnTo>
                    <a:pt x="0" y="0"/>
                  </a:lnTo>
                  <a:lnTo>
                    <a:pt x="1296987" y="0"/>
                  </a:lnTo>
                  <a:lnTo>
                    <a:pt x="1296987" y="2344445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12896" y="4564456"/>
              <a:ext cx="1148715" cy="1834514"/>
            </a:xfrm>
            <a:custGeom>
              <a:avLst/>
              <a:gdLst/>
              <a:ahLst/>
              <a:cxnLst/>
              <a:rect l="l" t="t" r="r" b="b"/>
              <a:pathLst>
                <a:path w="1148714" h="1834514">
                  <a:moveTo>
                    <a:pt x="352348" y="20243"/>
                  </a:moveTo>
                  <a:lnTo>
                    <a:pt x="60794" y="20243"/>
                  </a:lnTo>
                  <a:lnTo>
                    <a:pt x="60794" y="0"/>
                  </a:lnTo>
                  <a:lnTo>
                    <a:pt x="0" y="30365"/>
                  </a:lnTo>
                  <a:lnTo>
                    <a:pt x="60794" y="60769"/>
                  </a:lnTo>
                  <a:lnTo>
                    <a:pt x="60794" y="40487"/>
                  </a:lnTo>
                  <a:lnTo>
                    <a:pt x="352348" y="40487"/>
                  </a:lnTo>
                  <a:lnTo>
                    <a:pt x="352348" y="20243"/>
                  </a:lnTo>
                  <a:close/>
                </a:path>
                <a:path w="1148714" h="1834514">
                  <a:moveTo>
                    <a:pt x="1148372" y="1555013"/>
                  </a:moveTo>
                  <a:lnTo>
                    <a:pt x="1139926" y="1544891"/>
                  </a:lnTo>
                  <a:lnTo>
                    <a:pt x="1097724" y="1494231"/>
                  </a:lnTo>
                  <a:lnTo>
                    <a:pt x="1047076" y="1555013"/>
                  </a:lnTo>
                  <a:lnTo>
                    <a:pt x="1087602" y="1555013"/>
                  </a:lnTo>
                  <a:lnTo>
                    <a:pt x="1087602" y="1834502"/>
                  </a:lnTo>
                  <a:lnTo>
                    <a:pt x="1107846" y="1834502"/>
                  </a:lnTo>
                  <a:lnTo>
                    <a:pt x="1107846" y="1555013"/>
                  </a:lnTo>
                  <a:lnTo>
                    <a:pt x="1148372" y="155501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40623" y="3804983"/>
              <a:ext cx="3031490" cy="2719070"/>
            </a:xfrm>
            <a:custGeom>
              <a:avLst/>
              <a:gdLst/>
              <a:ahLst/>
              <a:cxnLst/>
              <a:rect l="l" t="t" r="r" b="b"/>
              <a:pathLst>
                <a:path w="3031490" h="2719070">
                  <a:moveTo>
                    <a:pt x="0" y="0"/>
                  </a:moveTo>
                  <a:lnTo>
                    <a:pt x="3031426" y="0"/>
                  </a:lnTo>
                  <a:lnTo>
                    <a:pt x="3031426" y="2718688"/>
                  </a:lnTo>
                  <a:lnTo>
                    <a:pt x="0" y="2718688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7" y="770737"/>
              <a:ext cx="10686415" cy="372745"/>
            </a:xfrm>
            <a:custGeom>
              <a:avLst/>
              <a:gdLst/>
              <a:ahLst/>
              <a:cxnLst/>
              <a:rect l="l" t="t" r="r" b="b"/>
              <a:pathLst>
                <a:path w="10686415" h="372744">
                  <a:moveTo>
                    <a:pt x="10686110" y="372516"/>
                  </a:moveTo>
                  <a:lnTo>
                    <a:pt x="0" y="372516"/>
                  </a:lnTo>
                  <a:lnTo>
                    <a:pt x="0" y="0"/>
                  </a:lnTo>
                  <a:lnTo>
                    <a:pt x="10686110" y="0"/>
                  </a:lnTo>
                  <a:lnTo>
                    <a:pt x="10686110" y="37251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0620" y="3556698"/>
              <a:ext cx="1235710" cy="101600"/>
            </a:xfrm>
            <a:custGeom>
              <a:avLst/>
              <a:gdLst/>
              <a:ahLst/>
              <a:cxnLst/>
              <a:rect l="l" t="t" r="r" b="b"/>
              <a:pathLst>
                <a:path w="1235710" h="101600">
                  <a:moveTo>
                    <a:pt x="1174953" y="101244"/>
                  </a:moveTo>
                  <a:lnTo>
                    <a:pt x="1174953" y="0"/>
                  </a:lnTo>
                  <a:lnTo>
                    <a:pt x="1223525" y="40474"/>
                  </a:lnTo>
                  <a:lnTo>
                    <a:pt x="1185062" y="40474"/>
                  </a:lnTo>
                  <a:lnTo>
                    <a:pt x="1185062" y="60769"/>
                  </a:lnTo>
                  <a:lnTo>
                    <a:pt x="1223476" y="60769"/>
                  </a:lnTo>
                  <a:lnTo>
                    <a:pt x="1174953" y="101244"/>
                  </a:lnTo>
                  <a:close/>
                </a:path>
                <a:path w="1235710" h="101600">
                  <a:moveTo>
                    <a:pt x="1174953" y="60769"/>
                  </a:moveTo>
                  <a:lnTo>
                    <a:pt x="0" y="60769"/>
                  </a:lnTo>
                  <a:lnTo>
                    <a:pt x="0" y="40474"/>
                  </a:lnTo>
                  <a:lnTo>
                    <a:pt x="1174953" y="40474"/>
                  </a:lnTo>
                  <a:lnTo>
                    <a:pt x="1174953" y="60769"/>
                  </a:lnTo>
                  <a:close/>
                </a:path>
                <a:path w="1235710" h="101600">
                  <a:moveTo>
                    <a:pt x="1223476" y="60769"/>
                  </a:moveTo>
                  <a:lnTo>
                    <a:pt x="1185062" y="60769"/>
                  </a:lnTo>
                  <a:lnTo>
                    <a:pt x="1185062" y="40474"/>
                  </a:lnTo>
                  <a:lnTo>
                    <a:pt x="1223525" y="40474"/>
                  </a:lnTo>
                  <a:lnTo>
                    <a:pt x="1235671" y="50596"/>
                  </a:lnTo>
                  <a:lnTo>
                    <a:pt x="1223476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422" y="1215606"/>
            <a:ext cx="3840479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Data Lake Use</a:t>
            </a:r>
            <a:r>
              <a:rPr spc="-90" dirty="0"/>
              <a:t> </a:t>
            </a:r>
            <a:r>
              <a:rPr spc="-10" dirty="0"/>
              <a:t>Cases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741" y="4581394"/>
            <a:ext cx="84963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5104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Social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Media</a:t>
            </a:r>
            <a:r>
              <a:rPr sz="1250" spc="-8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314" y="4301983"/>
            <a:ext cx="619731" cy="2162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7822" y="3010936"/>
            <a:ext cx="7429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latin typeface="Segoe UI"/>
                <a:cs typeface="Segoe UI"/>
              </a:rPr>
              <a:t>Devices</a:t>
            </a:r>
            <a:r>
              <a:rPr sz="1250" spc="-65" dirty="0">
                <a:latin typeface="Segoe UI"/>
                <a:cs typeface="Segoe UI"/>
              </a:rPr>
              <a:t> </a:t>
            </a:r>
            <a:r>
              <a:rPr sz="1250" spc="20" dirty="0">
                <a:latin typeface="Segoe UI"/>
                <a:cs typeface="Segoe UI"/>
              </a:rPr>
              <a:t>&amp;  </a:t>
            </a:r>
            <a:r>
              <a:rPr sz="1250" spc="5" dirty="0">
                <a:latin typeface="Segoe UI"/>
                <a:cs typeface="Segoe UI"/>
              </a:rPr>
              <a:t>Sensors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572" y="2491538"/>
            <a:ext cx="652823" cy="6528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633781" y="2429415"/>
            <a:ext cx="8921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Speed</a:t>
            </a:r>
            <a:r>
              <a:rPr sz="1250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Layer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5086" y="5009206"/>
            <a:ext cx="558973" cy="55897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67688" y="5600372"/>
            <a:ext cx="83185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622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Wa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rehouse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1696" y="5849682"/>
            <a:ext cx="83502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4953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Analytics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Reporting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53373" y="3378462"/>
            <a:ext cx="653415" cy="2348230"/>
            <a:chOff x="5753373" y="3378462"/>
            <a:chExt cx="653415" cy="2348230"/>
          </a:xfrm>
        </p:grpSpPr>
        <p:sp>
          <p:nvSpPr>
            <p:cNvPr id="18" name="object 18"/>
            <p:cNvSpPr/>
            <p:nvPr/>
          </p:nvSpPr>
          <p:spPr>
            <a:xfrm>
              <a:off x="5822899" y="5247284"/>
              <a:ext cx="479425" cy="479425"/>
            </a:xfrm>
            <a:custGeom>
              <a:avLst/>
              <a:gdLst/>
              <a:ahLst/>
              <a:cxnLst/>
              <a:rect l="l" t="t" r="r" b="b"/>
              <a:pathLst>
                <a:path w="479425" h="479425">
                  <a:moveTo>
                    <a:pt x="162166" y="148132"/>
                  </a:moveTo>
                  <a:lnTo>
                    <a:pt x="84632" y="148132"/>
                  </a:lnTo>
                  <a:lnTo>
                    <a:pt x="84632" y="395084"/>
                  </a:lnTo>
                  <a:lnTo>
                    <a:pt x="162166" y="395084"/>
                  </a:lnTo>
                  <a:lnTo>
                    <a:pt x="162166" y="148132"/>
                  </a:lnTo>
                  <a:close/>
                </a:path>
                <a:path w="479425" h="479425">
                  <a:moveTo>
                    <a:pt x="267919" y="0"/>
                  </a:moveTo>
                  <a:lnTo>
                    <a:pt x="190347" y="0"/>
                  </a:lnTo>
                  <a:lnTo>
                    <a:pt x="190347" y="395084"/>
                  </a:lnTo>
                  <a:lnTo>
                    <a:pt x="267919" y="395084"/>
                  </a:lnTo>
                  <a:lnTo>
                    <a:pt x="267919" y="0"/>
                  </a:lnTo>
                  <a:close/>
                </a:path>
                <a:path w="479425" h="479425">
                  <a:moveTo>
                    <a:pt x="373646" y="148132"/>
                  </a:moveTo>
                  <a:lnTo>
                    <a:pt x="296113" y="148132"/>
                  </a:lnTo>
                  <a:lnTo>
                    <a:pt x="296113" y="395084"/>
                  </a:lnTo>
                  <a:lnTo>
                    <a:pt x="373646" y="395084"/>
                  </a:lnTo>
                  <a:lnTo>
                    <a:pt x="373646" y="148132"/>
                  </a:lnTo>
                  <a:close/>
                </a:path>
                <a:path w="479425" h="479425">
                  <a:moveTo>
                    <a:pt x="479425" y="437235"/>
                  </a:moveTo>
                  <a:lnTo>
                    <a:pt x="42316" y="437235"/>
                  </a:lnTo>
                  <a:lnTo>
                    <a:pt x="42316" y="368"/>
                  </a:lnTo>
                  <a:lnTo>
                    <a:pt x="0" y="368"/>
                  </a:lnTo>
                  <a:lnTo>
                    <a:pt x="0" y="437235"/>
                  </a:lnTo>
                  <a:lnTo>
                    <a:pt x="0" y="479158"/>
                  </a:lnTo>
                  <a:lnTo>
                    <a:pt x="479425" y="479158"/>
                  </a:lnTo>
                  <a:lnTo>
                    <a:pt x="479425" y="437235"/>
                  </a:lnTo>
                  <a:close/>
                </a:path>
                <a:path w="479425" h="479425">
                  <a:moveTo>
                    <a:pt x="479425" y="268084"/>
                  </a:moveTo>
                  <a:lnTo>
                    <a:pt x="401891" y="268084"/>
                  </a:lnTo>
                  <a:lnTo>
                    <a:pt x="401891" y="395084"/>
                  </a:lnTo>
                  <a:lnTo>
                    <a:pt x="479425" y="395084"/>
                  </a:lnTo>
                  <a:lnTo>
                    <a:pt x="479425" y="268084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3373" y="3378462"/>
              <a:ext cx="652945" cy="65294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56065" y="4004801"/>
            <a:ext cx="678815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" algn="just">
              <a:lnSpc>
                <a:spcPct val="102099"/>
              </a:lnSpc>
              <a:spcBef>
                <a:spcPts val="9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Cubes </a:t>
            </a:r>
            <a:r>
              <a:rPr sz="1250" spc="20" dirty="0">
                <a:solidFill>
                  <a:srgbClr val="313D4F"/>
                </a:solidFill>
                <a:latin typeface="Segoe UI"/>
                <a:cs typeface="Segoe UI"/>
              </a:rPr>
              <a:t>&amp;  </a:t>
            </a:r>
            <a:r>
              <a:rPr sz="1250" spc="5" dirty="0">
                <a:solidFill>
                  <a:srgbClr val="313D4F"/>
                </a:solidFill>
                <a:latin typeface="Segoe UI"/>
                <a:cs typeface="Segoe UI"/>
              </a:rPr>
              <a:t>Semantic  Models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71104" y="2847822"/>
            <a:ext cx="486409" cy="101600"/>
          </a:xfrm>
          <a:custGeom>
            <a:avLst/>
            <a:gdLst/>
            <a:ahLst/>
            <a:cxnLst/>
            <a:rect l="l" t="t" r="r" b="b"/>
            <a:pathLst>
              <a:path w="486410" h="101600">
                <a:moveTo>
                  <a:pt x="425297" y="101307"/>
                </a:moveTo>
                <a:lnTo>
                  <a:pt x="425297" y="0"/>
                </a:lnTo>
                <a:lnTo>
                  <a:pt x="473925" y="40538"/>
                </a:lnTo>
                <a:lnTo>
                  <a:pt x="435419" y="40538"/>
                </a:lnTo>
                <a:lnTo>
                  <a:pt x="435419" y="60769"/>
                </a:lnTo>
                <a:lnTo>
                  <a:pt x="473937" y="60769"/>
                </a:lnTo>
                <a:lnTo>
                  <a:pt x="425297" y="101307"/>
                </a:lnTo>
                <a:close/>
              </a:path>
              <a:path w="486410" h="101600">
                <a:moveTo>
                  <a:pt x="425297" y="60769"/>
                </a:moveTo>
                <a:lnTo>
                  <a:pt x="0" y="60769"/>
                </a:lnTo>
                <a:lnTo>
                  <a:pt x="0" y="40538"/>
                </a:lnTo>
                <a:lnTo>
                  <a:pt x="425297" y="40538"/>
                </a:lnTo>
                <a:lnTo>
                  <a:pt x="425297" y="60769"/>
                </a:lnTo>
                <a:close/>
              </a:path>
              <a:path w="486410" h="101600">
                <a:moveTo>
                  <a:pt x="473937" y="60769"/>
                </a:moveTo>
                <a:lnTo>
                  <a:pt x="435419" y="60769"/>
                </a:lnTo>
                <a:lnTo>
                  <a:pt x="435419" y="40538"/>
                </a:lnTo>
                <a:lnTo>
                  <a:pt x="473925" y="40538"/>
                </a:lnTo>
                <a:lnTo>
                  <a:pt x="486067" y="50660"/>
                </a:lnTo>
                <a:lnTo>
                  <a:pt x="473937" y="607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371104" y="1140853"/>
            <a:ext cx="6000750" cy="5643880"/>
            <a:chOff x="1371104" y="1140853"/>
            <a:chExt cx="6000750" cy="5643880"/>
          </a:xfrm>
        </p:grpSpPr>
        <p:sp>
          <p:nvSpPr>
            <p:cNvPr id="23" name="object 23"/>
            <p:cNvSpPr/>
            <p:nvPr/>
          </p:nvSpPr>
          <p:spPr>
            <a:xfrm>
              <a:off x="1371104" y="4557966"/>
              <a:ext cx="1605280" cy="774700"/>
            </a:xfrm>
            <a:custGeom>
              <a:avLst/>
              <a:gdLst/>
              <a:ahLst/>
              <a:cxnLst/>
              <a:rect l="l" t="t" r="r" b="b"/>
              <a:pathLst>
                <a:path w="1605280" h="774700">
                  <a:moveTo>
                    <a:pt x="1186065" y="50647"/>
                  </a:moveTo>
                  <a:lnTo>
                    <a:pt x="1173911" y="40525"/>
                  </a:lnTo>
                  <a:lnTo>
                    <a:pt x="1125283" y="0"/>
                  </a:lnTo>
                  <a:lnTo>
                    <a:pt x="1125283" y="40525"/>
                  </a:lnTo>
                  <a:lnTo>
                    <a:pt x="0" y="40525"/>
                  </a:lnTo>
                  <a:lnTo>
                    <a:pt x="0" y="60769"/>
                  </a:lnTo>
                  <a:lnTo>
                    <a:pt x="1125283" y="60769"/>
                  </a:lnTo>
                  <a:lnTo>
                    <a:pt x="1125283" y="101295"/>
                  </a:lnTo>
                  <a:lnTo>
                    <a:pt x="1173911" y="60769"/>
                  </a:lnTo>
                  <a:lnTo>
                    <a:pt x="1186065" y="50647"/>
                  </a:lnTo>
                  <a:close/>
                </a:path>
                <a:path w="1605280" h="774700">
                  <a:moveTo>
                    <a:pt x="1605203" y="713371"/>
                  </a:moveTo>
                  <a:lnTo>
                    <a:pt x="1584972" y="713371"/>
                  </a:lnTo>
                  <a:lnTo>
                    <a:pt x="1584972" y="436257"/>
                  </a:lnTo>
                  <a:lnTo>
                    <a:pt x="1564728" y="436257"/>
                  </a:lnTo>
                  <a:lnTo>
                    <a:pt x="1564728" y="713371"/>
                  </a:lnTo>
                  <a:lnTo>
                    <a:pt x="1544485" y="713371"/>
                  </a:lnTo>
                  <a:lnTo>
                    <a:pt x="1574850" y="774153"/>
                  </a:lnTo>
                  <a:lnTo>
                    <a:pt x="1600136" y="723493"/>
                  </a:lnTo>
                  <a:lnTo>
                    <a:pt x="1605203" y="7133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65334" y="3413721"/>
              <a:ext cx="0" cy="1192530"/>
            </a:xfrm>
            <a:custGeom>
              <a:avLst/>
              <a:gdLst/>
              <a:ahLst/>
              <a:cxnLst/>
              <a:rect l="l" t="t" r="r" b="b"/>
              <a:pathLst>
                <a:path h="1192529">
                  <a:moveTo>
                    <a:pt x="0" y="1192110"/>
                  </a:moveTo>
                  <a:lnTo>
                    <a:pt x="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8730" y="1143393"/>
              <a:ext cx="0" cy="5638800"/>
            </a:xfrm>
            <a:custGeom>
              <a:avLst/>
              <a:gdLst/>
              <a:ahLst/>
              <a:cxnLst/>
              <a:rect l="l" t="t" r="r" b="b"/>
              <a:pathLst>
                <a:path h="5638800">
                  <a:moveTo>
                    <a:pt x="0" y="0"/>
                  </a:moveTo>
                  <a:lnTo>
                    <a:pt x="0" y="5638660"/>
                  </a:lnTo>
                </a:path>
              </a:pathLst>
            </a:custGeom>
            <a:ln w="486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97231" y="4665319"/>
              <a:ext cx="101600" cy="425450"/>
            </a:xfrm>
            <a:custGeom>
              <a:avLst/>
              <a:gdLst/>
              <a:ahLst/>
              <a:cxnLst/>
              <a:rect l="l" t="t" r="r" b="b"/>
              <a:pathLst>
                <a:path w="101600" h="425450">
                  <a:moveTo>
                    <a:pt x="60718" y="374446"/>
                  </a:moveTo>
                  <a:lnTo>
                    <a:pt x="40474" y="374446"/>
                  </a:lnTo>
                  <a:lnTo>
                    <a:pt x="40474" y="0"/>
                  </a:lnTo>
                  <a:lnTo>
                    <a:pt x="60718" y="0"/>
                  </a:lnTo>
                  <a:lnTo>
                    <a:pt x="60718" y="374446"/>
                  </a:lnTo>
                  <a:close/>
                </a:path>
                <a:path w="101600" h="425450">
                  <a:moveTo>
                    <a:pt x="50596" y="425094"/>
                  </a:moveTo>
                  <a:lnTo>
                    <a:pt x="0" y="364324"/>
                  </a:lnTo>
                  <a:lnTo>
                    <a:pt x="40474" y="364324"/>
                  </a:lnTo>
                  <a:lnTo>
                    <a:pt x="40474" y="374446"/>
                  </a:lnTo>
                  <a:lnTo>
                    <a:pt x="92808" y="374446"/>
                  </a:lnTo>
                  <a:lnTo>
                    <a:pt x="50596" y="425094"/>
                  </a:lnTo>
                  <a:close/>
                </a:path>
                <a:path w="101600" h="425450">
                  <a:moveTo>
                    <a:pt x="92808" y="374446"/>
                  </a:moveTo>
                  <a:lnTo>
                    <a:pt x="60718" y="374446"/>
                  </a:lnTo>
                  <a:lnTo>
                    <a:pt x="60718" y="364324"/>
                  </a:lnTo>
                  <a:lnTo>
                    <a:pt x="101244" y="364324"/>
                  </a:lnTo>
                  <a:lnTo>
                    <a:pt x="92808" y="37444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27092" y="1739204"/>
            <a:ext cx="2790825" cy="164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204470">
              <a:lnSpc>
                <a:spcPct val="100699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Support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for</a:t>
            </a:r>
            <a:r>
              <a:rPr sz="1900" spc="-70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low-latency,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high-velocity data in  near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real</a:t>
            </a:r>
            <a:r>
              <a:rPr sz="1900" spc="-1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time</a:t>
            </a:r>
            <a:endParaRPr sz="1900">
              <a:latin typeface="Segoe UI"/>
              <a:cs typeface="Segoe UI"/>
            </a:endParaRPr>
          </a:p>
          <a:p>
            <a:pPr marL="204470" marR="356870" indent="-204470">
              <a:lnSpc>
                <a:spcPct val="100699"/>
              </a:lnSpc>
              <a:spcBef>
                <a:spcPts val="1280"/>
              </a:spcBef>
              <a:buSzPct val="94736"/>
              <a:buFont typeface="Wingdings"/>
              <a:buChar char=""/>
              <a:tabLst>
                <a:tab pos="204470" algn="l"/>
              </a:tabLst>
            </a:pPr>
            <a:r>
              <a:rPr sz="1900" spc="5" dirty="0">
                <a:solidFill>
                  <a:srgbClr val="57575A"/>
                </a:solidFill>
                <a:latin typeface="Segoe UI"/>
                <a:cs typeface="Segoe UI"/>
              </a:rPr>
              <a:t>Support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for </a:t>
            </a:r>
            <a:r>
              <a:rPr sz="1900" spc="-5" dirty="0">
                <a:solidFill>
                  <a:srgbClr val="57575A"/>
                </a:solidFill>
                <a:latin typeface="Segoe UI"/>
                <a:cs typeface="Segoe UI"/>
              </a:rPr>
              <a:t>batch- 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oriented</a:t>
            </a:r>
            <a:r>
              <a:rPr sz="1900" spc="-65" dirty="0">
                <a:solidFill>
                  <a:srgbClr val="57575A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57575A"/>
                </a:solidFill>
                <a:latin typeface="Segoe UI"/>
                <a:cs typeface="Segoe UI"/>
              </a:rPr>
              <a:t>operations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98291" y="3854931"/>
            <a:ext cx="8413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Batch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Layer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79597" y="2110908"/>
            <a:ext cx="98488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404040"/>
                </a:solidFill>
                <a:latin typeface="Segoe UI"/>
                <a:cs typeface="Segoe UI"/>
              </a:rPr>
              <a:t>Serving</a:t>
            </a:r>
            <a:r>
              <a:rPr sz="125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Layer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27923" y="2362504"/>
            <a:ext cx="2251710" cy="1270635"/>
            <a:chOff x="1927923" y="2362504"/>
            <a:chExt cx="2251710" cy="1270635"/>
          </a:xfrm>
        </p:grpSpPr>
        <p:sp>
          <p:nvSpPr>
            <p:cNvPr id="31" name="object 31"/>
            <p:cNvSpPr/>
            <p:nvPr/>
          </p:nvSpPr>
          <p:spPr>
            <a:xfrm>
              <a:off x="1934908" y="2369489"/>
              <a:ext cx="2237740" cy="1256665"/>
            </a:xfrm>
            <a:custGeom>
              <a:avLst/>
              <a:gdLst/>
              <a:ahLst/>
              <a:cxnLst/>
              <a:rect l="l" t="t" r="r" b="b"/>
              <a:pathLst>
                <a:path w="2237740" h="1256664">
                  <a:moveTo>
                    <a:pt x="0" y="0"/>
                  </a:moveTo>
                  <a:lnTo>
                    <a:pt x="2237536" y="0"/>
                  </a:lnTo>
                  <a:lnTo>
                    <a:pt x="2237536" y="1256461"/>
                  </a:lnTo>
                  <a:lnTo>
                    <a:pt x="0" y="1256461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5178" y="2742529"/>
              <a:ext cx="243841" cy="24384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201454" y="3021602"/>
            <a:ext cx="69024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510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Ingestion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1382" y="2720656"/>
            <a:ext cx="316751" cy="31675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193227" y="3023425"/>
            <a:ext cx="79121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5265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 Processing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96516" y="4620279"/>
            <a:ext cx="75946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 marR="5080" indent="-29209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r>
              <a:rPr sz="1250" spc="-5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Lake:  </a:t>
            </a:r>
            <a:r>
              <a:rPr sz="1250" spc="10" dirty="0">
                <a:solidFill>
                  <a:srgbClr val="404040"/>
                </a:solidFill>
                <a:latin typeface="Segoe UI"/>
                <a:cs typeface="Segoe UI"/>
              </a:rPr>
              <a:t>Raw</a:t>
            </a:r>
            <a:r>
              <a:rPr sz="1250" spc="-3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4452" y="6259461"/>
            <a:ext cx="745490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5104" marR="5080" indent="-193040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Corpora</a:t>
            </a:r>
            <a:r>
              <a:rPr sz="1250" spc="-5" dirty="0">
                <a:solidFill>
                  <a:srgbClr val="404040"/>
                </a:solidFill>
                <a:latin typeface="Segoe UI"/>
                <a:cs typeface="Segoe UI"/>
              </a:rPr>
              <a:t>t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e  Data</a:t>
            </a:r>
            <a:endParaRPr sz="1250">
              <a:latin typeface="Segoe UI"/>
              <a:cs typeface="Segoe U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7553" y="5825793"/>
            <a:ext cx="452039" cy="45203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477430" y="5747947"/>
            <a:ext cx="967105" cy="41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4139">
              <a:lnSpc>
                <a:spcPct val="102099"/>
              </a:lnSpc>
              <a:spcBef>
                <a:spcPts val="95"/>
              </a:spcBef>
            </a:pP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 </a:t>
            </a:r>
            <a:r>
              <a:rPr sz="1250" dirty="0">
                <a:solidFill>
                  <a:srgbClr val="404040"/>
                </a:solidFill>
                <a:latin typeface="Segoe UI"/>
                <a:cs typeface="Segoe UI"/>
              </a:rPr>
              <a:t>Lake: 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Curated</a:t>
            </a:r>
            <a:r>
              <a:rPr sz="1250" spc="-6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250" spc="5" dirty="0">
                <a:solidFill>
                  <a:srgbClr val="404040"/>
                </a:solidFill>
                <a:latin typeface="Segoe UI"/>
                <a:cs typeface="Segoe UI"/>
              </a:rPr>
              <a:t>Data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60944" y="1991474"/>
            <a:ext cx="5527040" cy="4712970"/>
            <a:chOff x="1360944" y="1991474"/>
            <a:chExt cx="5527040" cy="4712970"/>
          </a:xfrm>
        </p:grpSpPr>
        <p:sp>
          <p:nvSpPr>
            <p:cNvPr id="41" name="object 41"/>
            <p:cNvSpPr/>
            <p:nvPr/>
          </p:nvSpPr>
          <p:spPr>
            <a:xfrm>
              <a:off x="1371104" y="6398958"/>
              <a:ext cx="3039745" cy="0"/>
            </a:xfrm>
            <a:custGeom>
              <a:avLst/>
              <a:gdLst/>
              <a:ahLst/>
              <a:cxnLst/>
              <a:rect l="l" t="t" r="r" b="b"/>
              <a:pathLst>
                <a:path w="3039745">
                  <a:moveTo>
                    <a:pt x="0" y="0"/>
                  </a:moveTo>
                  <a:lnTo>
                    <a:pt x="3039122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36760" y="5619204"/>
              <a:ext cx="632460" cy="101600"/>
            </a:xfrm>
            <a:custGeom>
              <a:avLst/>
              <a:gdLst/>
              <a:ahLst/>
              <a:cxnLst/>
              <a:rect l="l" t="t" r="r" b="b"/>
              <a:pathLst>
                <a:path w="632460" h="101600">
                  <a:moveTo>
                    <a:pt x="571157" y="101257"/>
                  </a:moveTo>
                  <a:lnTo>
                    <a:pt x="571157" y="0"/>
                  </a:lnTo>
                  <a:lnTo>
                    <a:pt x="619741" y="40525"/>
                  </a:lnTo>
                  <a:lnTo>
                    <a:pt x="581278" y="40525"/>
                  </a:lnTo>
                  <a:lnTo>
                    <a:pt x="581278" y="60769"/>
                  </a:lnTo>
                  <a:lnTo>
                    <a:pt x="619732" y="60769"/>
                  </a:lnTo>
                  <a:lnTo>
                    <a:pt x="571157" y="101257"/>
                  </a:lnTo>
                  <a:close/>
                </a:path>
                <a:path w="632460" h="101600">
                  <a:moveTo>
                    <a:pt x="571157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571157" y="40525"/>
                  </a:lnTo>
                  <a:lnTo>
                    <a:pt x="571157" y="60769"/>
                  </a:lnTo>
                  <a:close/>
                </a:path>
                <a:path w="632460" h="101600">
                  <a:moveTo>
                    <a:pt x="619732" y="60769"/>
                  </a:moveTo>
                  <a:lnTo>
                    <a:pt x="581278" y="60769"/>
                  </a:lnTo>
                  <a:lnTo>
                    <a:pt x="581278" y="40525"/>
                  </a:lnTo>
                  <a:lnTo>
                    <a:pt x="619741" y="40525"/>
                  </a:lnTo>
                  <a:lnTo>
                    <a:pt x="631875" y="50647"/>
                  </a:lnTo>
                  <a:lnTo>
                    <a:pt x="619732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15038" y="1998459"/>
              <a:ext cx="1665605" cy="4525645"/>
            </a:xfrm>
            <a:custGeom>
              <a:avLst/>
              <a:gdLst/>
              <a:ahLst/>
              <a:cxnLst/>
              <a:rect l="l" t="t" r="r" b="b"/>
              <a:pathLst>
                <a:path w="1665604" h="4525645">
                  <a:moveTo>
                    <a:pt x="0" y="0"/>
                  </a:moveTo>
                  <a:lnTo>
                    <a:pt x="1665579" y="0"/>
                  </a:lnTo>
                  <a:lnTo>
                    <a:pt x="1665579" y="4525213"/>
                  </a:lnTo>
                  <a:lnTo>
                    <a:pt x="0" y="4525213"/>
                  </a:lnTo>
                  <a:lnTo>
                    <a:pt x="0" y="0"/>
                  </a:lnTo>
                  <a:close/>
                </a:path>
              </a:pathLst>
            </a:custGeom>
            <a:ln w="13771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47615" y="5281409"/>
              <a:ext cx="875030" cy="101600"/>
            </a:xfrm>
            <a:custGeom>
              <a:avLst/>
              <a:gdLst/>
              <a:ahLst/>
              <a:cxnLst/>
              <a:rect l="l" t="t" r="r" b="b"/>
              <a:pathLst>
                <a:path w="875029" h="101600">
                  <a:moveTo>
                    <a:pt x="814197" y="101257"/>
                  </a:moveTo>
                  <a:lnTo>
                    <a:pt x="814197" y="0"/>
                  </a:lnTo>
                  <a:lnTo>
                    <a:pt x="862771" y="40487"/>
                  </a:lnTo>
                  <a:lnTo>
                    <a:pt x="824306" y="40487"/>
                  </a:lnTo>
                  <a:lnTo>
                    <a:pt x="824306" y="60731"/>
                  </a:lnTo>
                  <a:lnTo>
                    <a:pt x="862781" y="60731"/>
                  </a:lnTo>
                  <a:lnTo>
                    <a:pt x="814197" y="101257"/>
                  </a:lnTo>
                  <a:close/>
                </a:path>
                <a:path w="875029" h="101600">
                  <a:moveTo>
                    <a:pt x="814197" y="60731"/>
                  </a:moveTo>
                  <a:lnTo>
                    <a:pt x="0" y="60731"/>
                  </a:lnTo>
                  <a:lnTo>
                    <a:pt x="0" y="40487"/>
                  </a:lnTo>
                  <a:lnTo>
                    <a:pt x="814197" y="40487"/>
                  </a:lnTo>
                  <a:lnTo>
                    <a:pt x="814197" y="60731"/>
                  </a:lnTo>
                  <a:close/>
                </a:path>
                <a:path w="875029" h="101600">
                  <a:moveTo>
                    <a:pt x="862781" y="60731"/>
                  </a:moveTo>
                  <a:lnTo>
                    <a:pt x="824306" y="60731"/>
                  </a:lnTo>
                  <a:lnTo>
                    <a:pt x="824306" y="40487"/>
                  </a:lnTo>
                  <a:lnTo>
                    <a:pt x="862771" y="40487"/>
                  </a:lnTo>
                  <a:lnTo>
                    <a:pt x="874915" y="50609"/>
                  </a:lnTo>
                  <a:lnTo>
                    <a:pt x="862781" y="607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10621" y="3607295"/>
              <a:ext cx="0" cy="1252220"/>
            </a:xfrm>
            <a:custGeom>
              <a:avLst/>
              <a:gdLst/>
              <a:ahLst/>
              <a:cxnLst/>
              <a:rect l="l" t="t" r="r" b="b"/>
              <a:pathLst>
                <a:path h="1252220">
                  <a:moveTo>
                    <a:pt x="0" y="1251889"/>
                  </a:moveTo>
                  <a:lnTo>
                    <a:pt x="0" y="0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97232" y="6236093"/>
              <a:ext cx="101600" cy="465455"/>
            </a:xfrm>
            <a:custGeom>
              <a:avLst/>
              <a:gdLst/>
              <a:ahLst/>
              <a:cxnLst/>
              <a:rect l="l" t="t" r="r" b="b"/>
              <a:pathLst>
                <a:path w="101600" h="465454">
                  <a:moveTo>
                    <a:pt x="40474" y="60769"/>
                  </a:moveTo>
                  <a:lnTo>
                    <a:pt x="0" y="60769"/>
                  </a:lnTo>
                  <a:lnTo>
                    <a:pt x="50596" y="0"/>
                  </a:lnTo>
                  <a:lnTo>
                    <a:pt x="92819" y="50660"/>
                  </a:lnTo>
                  <a:lnTo>
                    <a:pt x="40474" y="50660"/>
                  </a:lnTo>
                  <a:lnTo>
                    <a:pt x="40474" y="60769"/>
                  </a:lnTo>
                  <a:close/>
                </a:path>
                <a:path w="101600" h="465454">
                  <a:moveTo>
                    <a:pt x="60718" y="465137"/>
                  </a:moveTo>
                  <a:lnTo>
                    <a:pt x="40474" y="465137"/>
                  </a:lnTo>
                  <a:lnTo>
                    <a:pt x="40474" y="50660"/>
                  </a:lnTo>
                  <a:lnTo>
                    <a:pt x="60718" y="50660"/>
                  </a:lnTo>
                  <a:lnTo>
                    <a:pt x="60718" y="465137"/>
                  </a:lnTo>
                  <a:close/>
                </a:path>
                <a:path w="101600" h="465454">
                  <a:moveTo>
                    <a:pt x="101244" y="60769"/>
                  </a:moveTo>
                  <a:lnTo>
                    <a:pt x="60718" y="60769"/>
                  </a:lnTo>
                  <a:lnTo>
                    <a:pt x="60718" y="50660"/>
                  </a:lnTo>
                  <a:lnTo>
                    <a:pt x="92819" y="50660"/>
                  </a:lnTo>
                  <a:lnTo>
                    <a:pt x="101244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74670" y="6143777"/>
              <a:ext cx="3173095" cy="550545"/>
            </a:xfrm>
            <a:custGeom>
              <a:avLst/>
              <a:gdLst/>
              <a:ahLst/>
              <a:cxnLst/>
              <a:rect l="l" t="t" r="r" b="b"/>
              <a:pathLst>
                <a:path w="3173095" h="550545">
                  <a:moveTo>
                    <a:pt x="3213" y="0"/>
                  </a:moveTo>
                  <a:lnTo>
                    <a:pt x="3213" y="549770"/>
                  </a:lnTo>
                </a:path>
                <a:path w="3173095" h="550545">
                  <a:moveTo>
                    <a:pt x="0" y="550062"/>
                  </a:moveTo>
                  <a:lnTo>
                    <a:pt x="3172764" y="550062"/>
                  </a:lnTo>
                </a:path>
              </a:pathLst>
            </a:custGeom>
            <a:ln w="2025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1700" y="2569976"/>
              <a:ext cx="438267" cy="49416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47223" y="2812211"/>
              <a:ext cx="1604010" cy="101600"/>
            </a:xfrm>
            <a:custGeom>
              <a:avLst/>
              <a:gdLst/>
              <a:ahLst/>
              <a:cxnLst/>
              <a:rect l="l" t="t" r="r" b="b"/>
              <a:pathLst>
                <a:path w="1604010" h="101600">
                  <a:moveTo>
                    <a:pt x="1543291" y="101244"/>
                  </a:moveTo>
                  <a:lnTo>
                    <a:pt x="1543291" y="0"/>
                  </a:lnTo>
                  <a:lnTo>
                    <a:pt x="1591863" y="40474"/>
                  </a:lnTo>
                  <a:lnTo>
                    <a:pt x="1553413" y="40474"/>
                  </a:lnTo>
                  <a:lnTo>
                    <a:pt x="1553413" y="60769"/>
                  </a:lnTo>
                  <a:lnTo>
                    <a:pt x="1591814" y="60769"/>
                  </a:lnTo>
                  <a:lnTo>
                    <a:pt x="1543291" y="101244"/>
                  </a:lnTo>
                  <a:close/>
                </a:path>
                <a:path w="1604010" h="101600">
                  <a:moveTo>
                    <a:pt x="1543291" y="60769"/>
                  </a:moveTo>
                  <a:lnTo>
                    <a:pt x="0" y="60769"/>
                  </a:lnTo>
                  <a:lnTo>
                    <a:pt x="0" y="40474"/>
                  </a:lnTo>
                  <a:lnTo>
                    <a:pt x="1543291" y="40474"/>
                  </a:lnTo>
                  <a:lnTo>
                    <a:pt x="1543291" y="60769"/>
                  </a:lnTo>
                  <a:close/>
                </a:path>
                <a:path w="1604010" h="101600">
                  <a:moveTo>
                    <a:pt x="1591814" y="60769"/>
                  </a:moveTo>
                  <a:lnTo>
                    <a:pt x="1553413" y="60769"/>
                  </a:lnTo>
                  <a:lnTo>
                    <a:pt x="1553413" y="40474"/>
                  </a:lnTo>
                  <a:lnTo>
                    <a:pt x="1591863" y="40474"/>
                  </a:lnTo>
                  <a:lnTo>
                    <a:pt x="1604010" y="50596"/>
                  </a:lnTo>
                  <a:lnTo>
                    <a:pt x="1591814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71743" y="1808738"/>
            <a:ext cx="273304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299FB6"/>
                </a:solidFill>
                <a:latin typeface="Segoe UI"/>
                <a:cs typeface="Segoe UI"/>
              </a:rPr>
              <a:t>Lambda</a:t>
            </a:r>
            <a:r>
              <a:rPr sz="2350" spc="-95" dirty="0">
                <a:solidFill>
                  <a:srgbClr val="299FB6"/>
                </a:solidFill>
                <a:latin typeface="Segoe UI"/>
                <a:cs typeface="Segoe UI"/>
              </a:rPr>
              <a:t> </a:t>
            </a:r>
            <a:r>
              <a:rPr sz="2350" spc="-15" dirty="0">
                <a:solidFill>
                  <a:srgbClr val="299FB6"/>
                </a:solidFill>
                <a:latin typeface="Segoe UI"/>
                <a:cs typeface="Segoe UI"/>
              </a:rPr>
              <a:t>Architecture</a:t>
            </a:r>
            <a:endParaRPr sz="235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85489" y="3005265"/>
            <a:ext cx="11258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313D4F"/>
                </a:solidFill>
                <a:latin typeface="Segoe UI"/>
                <a:cs typeface="Segoe UI"/>
              </a:rPr>
              <a:t>Near</a:t>
            </a:r>
            <a:r>
              <a:rPr sz="1250" spc="-40" dirty="0">
                <a:solidFill>
                  <a:srgbClr val="313D4F"/>
                </a:solidFill>
                <a:latin typeface="Segoe UI"/>
                <a:cs typeface="Segoe UI"/>
              </a:rPr>
              <a:t> </a:t>
            </a:r>
            <a:r>
              <a:rPr sz="1250" dirty="0">
                <a:solidFill>
                  <a:srgbClr val="313D4F"/>
                </a:solidFill>
                <a:latin typeface="Segoe UI"/>
                <a:cs typeface="Segoe UI"/>
              </a:rPr>
              <a:t>Real-Time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704133" y="2827591"/>
            <a:ext cx="537210" cy="2948305"/>
            <a:chOff x="2704133" y="2827591"/>
            <a:chExt cx="537210" cy="2948305"/>
          </a:xfrm>
        </p:grpSpPr>
        <p:sp>
          <p:nvSpPr>
            <p:cNvPr id="53" name="object 53"/>
            <p:cNvSpPr/>
            <p:nvPr/>
          </p:nvSpPr>
          <p:spPr>
            <a:xfrm>
              <a:off x="2930575" y="2827591"/>
              <a:ext cx="311150" cy="101600"/>
            </a:xfrm>
            <a:custGeom>
              <a:avLst/>
              <a:gdLst/>
              <a:ahLst/>
              <a:cxnLst/>
              <a:rect l="l" t="t" r="r" b="b"/>
              <a:pathLst>
                <a:path w="311150" h="101600">
                  <a:moveTo>
                    <a:pt x="249885" y="101244"/>
                  </a:moveTo>
                  <a:lnTo>
                    <a:pt x="249885" y="0"/>
                  </a:lnTo>
                  <a:lnTo>
                    <a:pt x="298509" y="40525"/>
                  </a:lnTo>
                  <a:lnTo>
                    <a:pt x="260045" y="40525"/>
                  </a:lnTo>
                  <a:lnTo>
                    <a:pt x="260045" y="60769"/>
                  </a:lnTo>
                  <a:lnTo>
                    <a:pt x="298497" y="60769"/>
                  </a:lnTo>
                  <a:lnTo>
                    <a:pt x="249885" y="101244"/>
                  </a:lnTo>
                  <a:close/>
                </a:path>
                <a:path w="311150" h="101600">
                  <a:moveTo>
                    <a:pt x="249885" y="60769"/>
                  </a:moveTo>
                  <a:lnTo>
                    <a:pt x="0" y="60769"/>
                  </a:lnTo>
                  <a:lnTo>
                    <a:pt x="0" y="40525"/>
                  </a:lnTo>
                  <a:lnTo>
                    <a:pt x="249885" y="40525"/>
                  </a:lnTo>
                  <a:lnTo>
                    <a:pt x="249885" y="60769"/>
                  </a:lnTo>
                  <a:close/>
                </a:path>
                <a:path w="311150" h="101600">
                  <a:moveTo>
                    <a:pt x="298497" y="60769"/>
                  </a:moveTo>
                  <a:lnTo>
                    <a:pt x="260045" y="60769"/>
                  </a:lnTo>
                  <a:lnTo>
                    <a:pt x="260045" y="40525"/>
                  </a:lnTo>
                  <a:lnTo>
                    <a:pt x="298509" y="40525"/>
                  </a:lnTo>
                  <a:lnTo>
                    <a:pt x="310654" y="50647"/>
                  </a:lnTo>
                  <a:lnTo>
                    <a:pt x="298497" y="607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9778" y="4216112"/>
              <a:ext cx="452849" cy="4244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4133" y="5351071"/>
              <a:ext cx="452039" cy="42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0859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5036</Words>
  <Application>Microsoft Office PowerPoint</Application>
  <PresentationFormat>Custom</PresentationFormat>
  <Paragraphs>927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Courier New</vt:lpstr>
      <vt:lpstr>Wingdings</vt:lpstr>
      <vt:lpstr>Segoe UI Semilight</vt:lpstr>
      <vt:lpstr>Segoe UI</vt:lpstr>
      <vt:lpstr>Segoe UI Light</vt:lpstr>
      <vt:lpstr>Times New Roman</vt:lpstr>
      <vt:lpstr>Arial</vt:lpstr>
      <vt:lpstr>Calibri</vt:lpstr>
      <vt:lpstr>Office Theme</vt:lpstr>
      <vt:lpstr>Agenda</vt:lpstr>
      <vt:lpstr>PowerPoint Presentation</vt:lpstr>
      <vt:lpstr>What is a Data Lake?</vt:lpstr>
      <vt:lpstr>Objectives of a Data Lake</vt:lpstr>
      <vt:lpstr>Data Lake Use Cases Ingestion of New File Types</vt:lpstr>
      <vt:lpstr>Data Lake Use Cases</vt:lpstr>
      <vt:lpstr>Data Lake Use Cases Data Warehouse Staging Area</vt:lpstr>
      <vt:lpstr>Data Lake Use Cases Active Archiving</vt:lpstr>
      <vt:lpstr>Data Lake Use Cases</vt:lpstr>
      <vt:lpstr>PowerPoint Presentation</vt:lpstr>
      <vt:lpstr>Big Data in Azure</vt:lpstr>
      <vt:lpstr>Azure Data Lake</vt:lpstr>
      <vt:lpstr>PowerPoint Presentation</vt:lpstr>
      <vt:lpstr>Big Data in Azure: Storage</vt:lpstr>
      <vt:lpstr>Azure Storage</vt:lpstr>
      <vt:lpstr>Azure Data Lake Storage Gen 1</vt:lpstr>
      <vt:lpstr>Previously – An Either/Or Decision</vt:lpstr>
      <vt:lpstr>Deciding Between Storage Services</vt:lpstr>
      <vt:lpstr>New Multi-Modal Storage Option: ADLS Gen 2</vt:lpstr>
      <vt:lpstr>Object Store Endpoint: wasb[s]</vt:lpstr>
      <vt:lpstr>File System Endpoint: abfs[s]</vt:lpstr>
      <vt:lpstr>Multi-Modal Advantages with ADLS Gen 2 – Example 1</vt:lpstr>
      <vt:lpstr>Multi-Modal Advantages with ADLS Gen 2 – Example 2</vt:lpstr>
      <vt:lpstr>Multi-Modal Advantages with ADLS Gen 2 – Example 3</vt:lpstr>
      <vt:lpstr>Multi-Modal Advantages with ADLS Gen 2 – Example 4</vt:lpstr>
      <vt:lpstr>Azure Data Lake Storage Gen 2</vt:lpstr>
      <vt:lpstr>When to **Disable** the Hierarchical Namespace?</vt:lpstr>
      <vt:lpstr>Summary: Goals of ADLS Gen 2</vt:lpstr>
      <vt:lpstr>Summary: Current State of the Storage Options</vt:lpstr>
      <vt:lpstr>PowerPoint Presentation</vt:lpstr>
      <vt:lpstr>Compute Services and Data Management</vt:lpstr>
      <vt:lpstr>Big Data in Azure: Compute</vt:lpstr>
      <vt:lpstr>Azure Data Lake Analytics</vt:lpstr>
      <vt:lpstr>U-SQL: Unified SQL</vt:lpstr>
      <vt:lpstr>Azure Databricks</vt:lpstr>
      <vt:lpstr>Azure HDInsight</vt:lpstr>
      <vt:lpstr>Deciding Between Compute Services</vt:lpstr>
      <vt:lpstr>Interacting with ADLS Gen 2</vt:lpstr>
      <vt:lpstr>PowerPoint Presentation</vt:lpstr>
      <vt:lpstr>Multi-Platform Architecture</vt:lpstr>
      <vt:lpstr>Azure Data Lake Implementation Options</vt:lpstr>
      <vt:lpstr>Azure Data Lake Implementation Options</vt:lpstr>
      <vt:lpstr>Azure Data Lake Implementation Options</vt:lpstr>
      <vt:lpstr>PowerPoint Presentation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Getting Started With a Data Lake Project</vt:lpstr>
      <vt:lpstr>Appendix A  Suggestions for  Continued Learning</vt:lpstr>
      <vt:lpstr>Suggestions for Continued Learning</vt:lpstr>
      <vt:lpstr>Suggestions for Continued Learning</vt:lpstr>
      <vt:lpstr>Suggestions for Continued Learning</vt:lpstr>
      <vt:lpstr>Suggestions for Continued Learning</vt:lpstr>
      <vt:lpstr>Appendix B Terms &amp; Definitions</vt:lpstr>
      <vt:lpstr>Definitions</vt:lpstr>
      <vt:lpstr>Definitions</vt:lpstr>
      <vt:lpstr>Definitions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cp:lastModifiedBy>Aravind Dasa</cp:lastModifiedBy>
  <cp:revision>3</cp:revision>
  <dcterms:created xsi:type="dcterms:W3CDTF">2020-10-05T08:13:05Z</dcterms:created>
  <dcterms:modified xsi:type="dcterms:W3CDTF">2020-12-12T17:04:58Z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2020-11-10T00:00:00Z</vt:filetime>
  </property>
  <property fmtid="{D5CDD505-2E9C-101B-9397-08002B2CF9AE}" pid="3" name="LastSaved">
    <vt:filetime>2020-11-10T00:00:00Z</vt:filetime>
  </property>
</Properties>
</file>